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72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39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67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542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11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24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74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232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891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32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24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09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1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42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21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68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8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8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/WCAG2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slation.gov.uk/uksi/2018/852/introduction/ma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>
            <a:extLst>
              <a:ext uri="{FF2B5EF4-FFF2-40B4-BE49-F238E27FC236}">
                <a16:creationId xmlns:a16="http://schemas.microsoft.com/office/drawing/2014/main" id="{D22D1B95-2B54-43E9-85D9-B489F6C5D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41851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0F3F6D-A49D-4406-8D61-1C4F8D792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55612" y="4241801"/>
            <a:ext cx="11277600" cy="233716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953A318-DA8D-4405-9536-D889E45C5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AD96ED-645E-9697-06B5-A5CEC9A16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43000"/>
            <a:ext cx="8825658" cy="3389217"/>
          </a:xfrm>
        </p:spPr>
        <p:txBody>
          <a:bodyPr anchor="ctr">
            <a:normAutofit/>
          </a:bodyPr>
          <a:lstStyle/>
          <a:p>
            <a:pPr algn="ctr"/>
            <a:r>
              <a:rPr lang="en-GB" sz="6100">
                <a:solidFill>
                  <a:srgbClr val="FFFFFF"/>
                </a:solidFill>
              </a:rPr>
              <a:t>Web Content Accessibility Guidelines (WCAG) 2.2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264913-9854-425C-C9E2-2A3F934D3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5240851"/>
            <a:ext cx="8825658" cy="82893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endParaRPr lang="en-GB" sz="2200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GB" sz="2200" dirty="0">
                <a:solidFill>
                  <a:schemeClr val="tx2"/>
                </a:solidFill>
              </a:rPr>
              <a:t>April 2024</a:t>
            </a:r>
          </a:p>
        </p:txBody>
      </p:sp>
    </p:spTree>
    <p:extLst>
      <p:ext uri="{BB962C8B-B14F-4D97-AF65-F5344CB8AC3E}">
        <p14:creationId xmlns:p14="http://schemas.microsoft.com/office/powerpoint/2010/main" val="162312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8C9F9-37C0-BEAE-7CC7-8C5265E79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134674" cy="706964"/>
          </a:xfrm>
        </p:spPr>
        <p:txBody>
          <a:bodyPr/>
          <a:lstStyle/>
          <a:p>
            <a:r>
              <a:rPr lang="en-GB" dirty="0"/>
              <a:t>Web Content Accessibility Guidelines (WCAG) 2.2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60EAA-65C2-9293-3B73-2F1DBD9E1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476" y="2603500"/>
            <a:ext cx="11151476" cy="4165162"/>
          </a:xfrm>
        </p:spPr>
        <p:txBody>
          <a:bodyPr>
            <a:normAutofit fontScale="85000" lnSpcReduction="20000"/>
          </a:bodyPr>
          <a:lstStyle/>
          <a:p>
            <a:r>
              <a:rPr lang="en-GB" sz="2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WCAG </a:t>
            </a:r>
            <a:r>
              <a:rPr lang="en-GB" sz="2100" dirty="0">
                <a:solidFill>
                  <a:srgbClr val="0B0C0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are an internationally recognised set of recommendations for improving web accessibility for people with disabilities, including visual, auditory, physical, speech, cognitive, language, learning, and neurological disabilities.</a:t>
            </a:r>
          </a:p>
          <a:p>
            <a:r>
              <a:rPr lang="en-GB" sz="2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They are divided into 4 principles of accessibility:</a:t>
            </a:r>
          </a:p>
          <a:p>
            <a:pPr lvl="1"/>
            <a:r>
              <a:rPr lang="en-GB" sz="21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Perceivable – users must be able to perceive the information being presented (it can’t be invisible to all of their senses).</a:t>
            </a:r>
          </a:p>
          <a:p>
            <a:pPr lvl="1"/>
            <a:r>
              <a:rPr lang="en-GB" sz="2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Operable – users must be able to operate the inte</a:t>
            </a:r>
            <a:r>
              <a:rPr lang="en-GB" sz="21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rface (the interface cannot require interaction that a user cannot perform).</a:t>
            </a:r>
          </a:p>
          <a:p>
            <a:pPr lvl="1"/>
            <a:r>
              <a:rPr lang="en-GB" sz="2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Understandable - </a:t>
            </a:r>
            <a:r>
              <a:rPr lang="en-GB" sz="2100" dirty="0">
                <a:solidFill>
                  <a:srgbClr val="1D1D1D"/>
                </a:solidFill>
                <a:effectLst/>
                <a:latin typeface="Noto Sans" panose="020B0502040504020204" pitchFamily="34" charset="0"/>
                <a:ea typeface="Calibri" panose="020F0502020204030204" pitchFamily="34" charset="0"/>
              </a:rPr>
              <a:t>users must be able to understand the information as well as the operation of the user interface (the content or operation cannot be beyond their understanding).</a:t>
            </a:r>
          </a:p>
          <a:p>
            <a:pPr lvl="1"/>
            <a:r>
              <a:rPr lang="en-GB" sz="2100" kern="100" dirty="0">
                <a:solidFill>
                  <a:srgbClr val="1D1D1D"/>
                </a:solidFill>
                <a:effectLst/>
                <a:latin typeface="Noto Sans" panose="020B050204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Robust - users must be able to access the content as technologies advance (including by assistive technologies).</a:t>
            </a:r>
          </a:p>
          <a:p>
            <a:r>
              <a:rPr lang="en-GB" sz="21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information on the WCAG 2.2 can be found on the </a:t>
            </a:r>
            <a:r>
              <a:rPr lang="en-GB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 Content Accessibility Guidelines (WCAG) 2.1 (w3.org)</a:t>
            </a:r>
            <a:r>
              <a:rPr lang="en-GB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webpage.</a:t>
            </a:r>
            <a:endParaRPr lang="en-GB" sz="21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GB" sz="1800" dirty="0">
              <a:solidFill>
                <a:srgbClr val="1D1D1D"/>
              </a:solidFill>
              <a:effectLst/>
              <a:latin typeface="Noto Sans" panose="020B0502040504020204" pitchFamily="34" charset="0"/>
              <a:ea typeface="Calibri" panose="020F0502020204030204" pitchFamily="34" charset="0"/>
            </a:endParaRPr>
          </a:p>
          <a:p>
            <a:pPr lvl="1"/>
            <a:endParaRPr lang="en-GB" dirty="0">
              <a:solidFill>
                <a:srgbClr val="0B0C0C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286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768DD-7926-B1B9-6914-8F5081D78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376412" cy="706964"/>
          </a:xfrm>
        </p:spPr>
        <p:txBody>
          <a:bodyPr/>
          <a:lstStyle/>
          <a:p>
            <a:r>
              <a:rPr lang="en-GB" dirty="0"/>
              <a:t>The Public Sector Bodies (Websites and Mobile Applications) Regulations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AFB72-2B58-5CCB-5127-727DC8AF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37956" cy="3416300"/>
          </a:xfrm>
        </p:spPr>
        <p:txBody>
          <a:bodyPr>
            <a:normAutofit fontScale="32500" lnSpcReduction="20000"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These regulations came into force on 23 September 2018.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They apply to the website or mobile application of any public sector body.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Public sector bodies (including the ICB) must comply with the accessibility requirements. If they don’t, they may be subject to legal action. 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 accessibility regulations build on our existing obligations to people who have a disability under the Equality Act 2010 (or the Disability Discrimination Act 1995 in Northern Ireland).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Digital services in the NHS must:</a:t>
            </a:r>
          </a:p>
          <a:p>
            <a:pPr lvl="1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Meet at least level AA of the WCAG 2.2 and aim for AAA.</a:t>
            </a:r>
          </a:p>
          <a:p>
            <a:pPr lvl="1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Work on the most commonly used assistive technologies.</a:t>
            </a:r>
          </a:p>
          <a:p>
            <a:pPr lvl="1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Include people with access needs in user research.</a:t>
            </a:r>
          </a:p>
          <a:p>
            <a:pPr lvl="1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Provide an accessibility statement and keep that statement under review.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Go to </a:t>
            </a: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Public Sector Bodies (Websites and Mobile Applications) Accessibility Regulations 2018 (legislation.gov.uk)</a:t>
            </a: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website, for more information.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357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482</TotalTime>
  <Words>355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Noto Sans</vt:lpstr>
      <vt:lpstr>Wingdings 3</vt:lpstr>
      <vt:lpstr>Ion Boardroom</vt:lpstr>
      <vt:lpstr>Web Content Accessibility Guidelines (WCAG) 2.2</vt:lpstr>
      <vt:lpstr>Web Content Accessibility Guidelines (WCAG) 2.2</vt:lpstr>
      <vt:lpstr>The Public Sector Bodies (Websites and Mobile Applications) Regulations 2018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Coproduction Digital Accessibility Audit</dc:title>
  <dc:creator>CLARK, Helen (NHS NOTTINGHAM AND NOTTINGHAMSHIRE ICB - 52R)</dc:creator>
  <cp:lastModifiedBy>CLARK, Helen (NHS NOTTINGHAM AND NOTTINGHAMSHIRE ICB - 52R)</cp:lastModifiedBy>
  <cp:revision>12</cp:revision>
  <dcterms:created xsi:type="dcterms:W3CDTF">2024-02-12T10:58:10Z</dcterms:created>
  <dcterms:modified xsi:type="dcterms:W3CDTF">2024-04-19T15:03:30Z</dcterms:modified>
</cp:coreProperties>
</file>