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F_776C0AD3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7"/>
  </p:notesMasterIdLst>
  <p:sldIdLst>
    <p:sldId id="264" r:id="rId6"/>
    <p:sldId id="273" r:id="rId7"/>
    <p:sldId id="330" r:id="rId8"/>
    <p:sldId id="348" r:id="rId9"/>
    <p:sldId id="271" r:id="rId10"/>
    <p:sldId id="332" r:id="rId11"/>
    <p:sldId id="334" r:id="rId12"/>
    <p:sldId id="333" r:id="rId13"/>
    <p:sldId id="335" r:id="rId14"/>
    <p:sldId id="337" r:id="rId15"/>
    <p:sldId id="338" r:id="rId16"/>
    <p:sldId id="350" r:id="rId17"/>
    <p:sldId id="346" r:id="rId18"/>
    <p:sldId id="339" r:id="rId19"/>
    <p:sldId id="340" r:id="rId20"/>
    <p:sldId id="344" r:id="rId21"/>
    <p:sldId id="341" r:id="rId22"/>
    <p:sldId id="342" r:id="rId23"/>
    <p:sldId id="343" r:id="rId24"/>
    <p:sldId id="345" r:id="rId25"/>
    <p:sldId id="34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07FB14-83C7-46AC-A913-0C05AA1C0FCF}" name="CUTHBERT, Julie (NHS NOTTINGHAM AND NOTTINGHAMSHIRE ICB - 52R)" initials="JC" userId="S::julie.cuthbert2@nhs.net::23b79224-ed32-4af3-b947-7d4b275592ec" providerId="AD"/>
  <p188:author id="{838C68F8-57DE-8A5A-9158-C96623C932BF}" name="Nicola Lane" initials="NL" userId="S::nicola.lane@nottscc.gov.uk::bcba59a3-7b49-4d08-a0bc-5dff60753c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9664" autoAdjust="0"/>
  </p:normalViewPr>
  <p:slideViewPr>
    <p:cSldViewPr snapToGrid="0">
      <p:cViewPr varScale="1">
        <p:scale>
          <a:sx n="70" d="100"/>
          <a:sy n="70" d="100"/>
        </p:scale>
        <p:origin x="20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10F_776C0A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7015D5-2D9C-4AB0-A51A-E3502AEF4EDC}" authorId="{838C68F8-57DE-8A5A-9158-C96623C932BF}" created="2025-08-20T15:46:20.937">
    <pc:sldMkLst xmlns:pc="http://schemas.microsoft.com/office/powerpoint/2013/main/command">
      <pc:docMk/>
      <pc:sldMk cId="2003569363" sldId="271"/>
    </pc:sldMkLst>
    <p188:txBody>
      <a:bodyPr/>
      <a:lstStyle/>
      <a:p>
        <a:r>
          <a:rPr lang="en-GB"/>
          <a:t>This is a slide we use in our what is health protection session - not sure if that helps or if graphs make it technical?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7D2AE-7B2C-42FA-B2FB-7E0A69E70133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2A4-2ABE-48E3-A741-E4E3EB40A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8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3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47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2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411C-BF39-9763-FB04-4A3D5839D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E934F-AD06-3C40-15E7-0B7E10532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8E010-564F-115B-C0FC-EB727E054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85F24-8E33-5957-EB8C-BACF0EAC4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5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2B554-60DE-32AE-2645-A2C51E1D7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66C47-47EF-C204-11D8-5E96E365D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852BD0-0E99-7EEC-1CBC-7D899E63C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66C0D-0152-ADBF-B546-D72A4D6E0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1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98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75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6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19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91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6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0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0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651390"/>
          </a:xfrm>
        </p:spPr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0CC04-688C-4A6A-BD3D-944982BB48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30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96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3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2A4-2ABE-48E3-A741-E4E3EB40AC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4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D2E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1937"/>
            <a:ext cx="10515600" cy="3915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6A9E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6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9BC5-A62C-2147-997B-6A56514BA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23E6F-AB75-0D4E-AC35-D5334AFC9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425EB-3E58-8447-B58C-868D2919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t>9/7/2025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2E95-21D4-894F-89F0-AB11BBBE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1C0B-D63F-3A4C-87E0-3FC0898E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1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12636F-B38E-DC4D-ADD2-7F0C58D203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1"/>
            <a:ext cx="16509639" cy="69650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B5E0B-E3F9-444B-A55C-B07D48827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9F4989-80BC-40DB-91BE-FE43834FB6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E638D-470E-104F-89C6-3502964A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F52F-7776-0C44-A767-4B51E278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EEA83-D153-5141-A360-2F954A6C3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319F-443E-144B-BCC0-1F5EFB1E2AD9}" type="datetimeFigureOut">
              <a:t>9/7/2025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119D3-F48A-114E-A3A9-2FC359AC2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EF18D-F7BA-8B46-A3BD-3CCB989FA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D641-207A-A64A-B911-FB333DFB15D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e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hs.uk/vaccinations/why-vaccination-is-important-and-the-safest-way-to-protect-yourself/" TargetMode="External"/><Relationship Id="rId5" Type="http://schemas.openxmlformats.org/officeDocument/2006/relationships/hyperlink" Target="https://www.nottinghamshire.gov.uk/care/health-and-wellbeing/health-protection-hub/vaccinations/pregnancy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emf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jpg"/><Relationship Id="rId10" Type="http://schemas.openxmlformats.org/officeDocument/2006/relationships/hyperlink" Target="mailto:nnicb-nn.comms@nhs.net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campaignresources.dhsc.gov.uk/campaigns/vaccinations/childhood-immunisation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otts.icb.nhs.uk/mmr/" TargetMode="External"/><Relationship Id="rId13" Type="http://schemas.openxmlformats.org/officeDocument/2006/relationships/hyperlink" Target="https://notts.icb.nhs.uk/wp-content/uploads/sites/2/2022/04/Spanish-MMR-and-Measles-Flyer-A5-Spanish_all-logos.pdf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6.png"/><Relationship Id="rId12" Type="http://schemas.openxmlformats.org/officeDocument/2006/relationships/hyperlink" Target="https://notts.icb.nhs.uk/wp-content/uploads/sites/2/2022/04/Polish-MMR-and-Measles-Flyer-A5_all-logo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notts.icb.nhs.uk/wp-content/uploads/sites/2/2022/04/KurdishMMR-and-Measles-Flyer-A5-_all-logos.pdf" TargetMode="External"/><Relationship Id="rId5" Type="http://schemas.openxmlformats.org/officeDocument/2006/relationships/image" Target="../media/image5.jpg"/><Relationship Id="rId15" Type="http://schemas.openxmlformats.org/officeDocument/2006/relationships/hyperlink" Target="https://notts.icb.nhs.uk/wp-content/uploads/sites/2/2022/04/Punjabi-MMR-and-Measles-Flyer-A5_all-logos.pdf" TargetMode="External"/><Relationship Id="rId10" Type="http://schemas.openxmlformats.org/officeDocument/2006/relationships/hyperlink" Target="https://notts.icb.nhs.uk/wp-content/uploads/sites/2/2022/04/Arabic-MMR-and-Measles-Flyer-A5-_all-logos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notts.icb.nhs.uk/wp-content/uploads/sites/2/2022/04/EnglishMMR-and-Measles-Flyer-A5_all-logos.pdf" TargetMode="External"/><Relationship Id="rId14" Type="http://schemas.openxmlformats.org/officeDocument/2006/relationships/hyperlink" Target="https://notts.icb.nhs.uk/wp-content/uploads/sites/2/2022/04/Urdu-MMR-and-Measles-Flyer-A5_all-logos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mpaignresources.dhsc.gov.uk/campaigns/vaccinations/vaccinations-in-pregnancy/postcard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drive.google.com/drive/folders/1gQmmLN-h2BqW7KVqSqZK9Qg-RqReebMg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publications/flu-vaccine-supply-when-can-you-get-your-vaccination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ealthpublications.gov.uk/ViewProduct.html?sp=Sthefluvaccinationwhoshouldhaveitandwhycantonese" TargetMode="External"/><Relationship Id="rId18" Type="http://schemas.openxmlformats.org/officeDocument/2006/relationships/hyperlink" Target="https://www.healthpublications.gov.uk/ViewProduct.html?sp=Sthefluvaccinationwhoshouldhaveitandwhygujarati" TargetMode="External"/><Relationship Id="rId26" Type="http://schemas.openxmlformats.org/officeDocument/2006/relationships/hyperlink" Target="https://www.healthpublications.gov.uk/ViewProduct.html?sp=Sthefluvaccinationwhoshouldhaveitandwhyportuguese" TargetMode="External"/><Relationship Id="rId39" Type="http://schemas.openxmlformats.org/officeDocument/2006/relationships/hyperlink" Target="https://www.healthpublications.gov.uk/ViewProduct.html?sp=Sthefluvaccinationwhoshouldhaveitandwhyaudio-4206" TargetMode="External"/><Relationship Id="rId21" Type="http://schemas.openxmlformats.org/officeDocument/2006/relationships/hyperlink" Target="https://www.healthpublications.gov.uk/ViewProduct.html?sp=Sthefluvaccinationwhoshouldhaveitandwhylatvian" TargetMode="External"/><Relationship Id="rId34" Type="http://schemas.openxmlformats.org/officeDocument/2006/relationships/hyperlink" Target="https://www.healthpublications.gov.uk/ViewProduct.html?sp=Sthefluvaccinationwhoshouldhaveitandwhytwi" TargetMode="External"/><Relationship Id="rId42" Type="http://schemas.openxmlformats.org/officeDocument/2006/relationships/hyperlink" Target="https://www.healthpublications.gov.uk/ViewProduct.html?sp=Sthefluvaccinationwhoshouldhaveitandwhylarge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www.healthpublications.gov.uk/ViewProduct.html?sp=Sthefluvaccinationwhoshouldhaveitandwhyfrench" TargetMode="External"/><Relationship Id="rId20" Type="http://schemas.openxmlformats.org/officeDocument/2006/relationships/hyperlink" Target="https://www.healthpublications.gov.uk/ViewProduct.html?sp=Sthefluvaccinationwhoshouldhaveitandwhyitalian" TargetMode="External"/><Relationship Id="rId29" Type="http://schemas.openxmlformats.org/officeDocument/2006/relationships/hyperlink" Target="https://www.healthpublications.gov.uk/ViewProduct.html?sp=Sthefluvaccinationwhoshouldhaveitandwhyrussian" TargetMode="External"/><Relationship Id="rId41" Type="http://schemas.openxmlformats.org/officeDocument/2006/relationships/hyperlink" Target="https://www.healthpublications.gov.uk/ViewProduct.html?sp=Sthefluvaccinationwhoshouldhaveitandwhybsl-420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www.healthpublications.gov.uk/ViewProduct.html?sp=Sthefluvaccinationwhoshouldhaveitandwhybulgarian" TargetMode="External"/><Relationship Id="rId24" Type="http://schemas.openxmlformats.org/officeDocument/2006/relationships/hyperlink" Target="https://www.healthpublications.gov.uk/ViewProduct.html?sp=Sthefluvaccinationwhoshouldhaveitandwhypashto" TargetMode="External"/><Relationship Id="rId32" Type="http://schemas.openxmlformats.org/officeDocument/2006/relationships/hyperlink" Target="https://www.healthpublications.gov.uk/ViewProduct.html?sp=Sthefluvaccinationwhoshouldhaveitandwhytagalog" TargetMode="External"/><Relationship Id="rId37" Type="http://schemas.openxmlformats.org/officeDocument/2006/relationships/hyperlink" Target="https://www.healthpublications.gov.uk/ViewProduct.html?sp=Sthefluvaccinationwhoshouldhaveitandwhyyiddish" TargetMode="External"/><Relationship Id="rId40" Type="http://schemas.openxmlformats.org/officeDocument/2006/relationships/hyperlink" Target="https://www.healthpublications.gov.uk/ViewProduct.html?sp=Sthefluvaccinationwhoshouldhaveitandwhybraille-4207" TargetMode="External"/><Relationship Id="rId5" Type="http://schemas.openxmlformats.org/officeDocument/2006/relationships/image" Target="../media/image5.jpg"/><Relationship Id="rId15" Type="http://schemas.openxmlformats.org/officeDocument/2006/relationships/hyperlink" Target="https://www.healthpublications.gov.uk/ViewProduct.html?sp=Sthefluvaccinationwhoshouldhaveitandwhyfarsi" TargetMode="External"/><Relationship Id="rId23" Type="http://schemas.openxmlformats.org/officeDocument/2006/relationships/hyperlink" Target="https://www.healthpublications.gov.uk/ViewProduct.html?sp=Sthefluvaccinationwhoshouldhaveitandwhypanjabi" TargetMode="External"/><Relationship Id="rId28" Type="http://schemas.openxmlformats.org/officeDocument/2006/relationships/hyperlink" Target="https://www.healthpublications.gov.uk/ViewProduct.html?sp=Sthefluvaccinationwhoshouldhaveitandwhyromany" TargetMode="External"/><Relationship Id="rId36" Type="http://schemas.openxmlformats.org/officeDocument/2006/relationships/hyperlink" Target="https://www.healthpublications.gov.uk/ViewProduct.html?sp=Sthefluvaccinationwhoshouldhaveitandwhyurdu" TargetMode="External"/><Relationship Id="rId10" Type="http://schemas.openxmlformats.org/officeDocument/2006/relationships/hyperlink" Target="https://www.healthpublications.gov.uk/ViewProduct.html?sp=Sthefluvaccinationwhoshouldhaveitandwhybengali" TargetMode="External"/><Relationship Id="rId19" Type="http://schemas.openxmlformats.org/officeDocument/2006/relationships/hyperlink" Target="https://www.healthpublications.gov.uk/ViewProduct.html?sp=Sthefluvaccinationwhoshouldhaveitandwhyhindi" TargetMode="External"/><Relationship Id="rId31" Type="http://schemas.openxmlformats.org/officeDocument/2006/relationships/hyperlink" Target="https://www.healthpublications.gov.uk/ViewProduct.html?sp=Sthefluvaccinationwhoshouldhaveitandwhyspanish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healthpublications.gov.uk/ViewProduct.html?sp=Sthefluvaccinationwhoshouldhaveitandwhyarabic" TargetMode="External"/><Relationship Id="rId14" Type="http://schemas.openxmlformats.org/officeDocument/2006/relationships/hyperlink" Target="https://www.healthpublications.gov.uk/ViewProduct.html?sp=Sthefluvaccinationwhoshouldhaveitandwhyestonian" TargetMode="External"/><Relationship Id="rId22" Type="http://schemas.openxmlformats.org/officeDocument/2006/relationships/hyperlink" Target="https://www.healthpublications.gov.uk/ViewProduct.html?sp=Sthefluvaccinationwhoshouldhaveitandwhylithuanian" TargetMode="External"/><Relationship Id="rId27" Type="http://schemas.openxmlformats.org/officeDocument/2006/relationships/hyperlink" Target="https://www.healthpublications.gov.uk/ViewProduct.html?sp=Sthefluvaccinationwhoshouldhaveitandwhyromanian" TargetMode="External"/><Relationship Id="rId30" Type="http://schemas.openxmlformats.org/officeDocument/2006/relationships/hyperlink" Target="https://www.healthpublications.gov.uk/ViewProduct.html?sp=Sthefluvaccinationwhoshouldhaveitandwhytigrinya" TargetMode="External"/><Relationship Id="rId35" Type="http://schemas.openxmlformats.org/officeDocument/2006/relationships/hyperlink" Target="https://www.healthpublications.gov.uk/ViewProduct.html?sp=Sthefluvaccinationwhoshouldhaveitandwhyukrainian" TargetMode="External"/><Relationship Id="rId43" Type="http://schemas.openxmlformats.org/officeDocument/2006/relationships/hyperlink" Target="http://www.gov.uk/government/publications/flu-vaccination-who-should-have-it-this-winter-and-why" TargetMode="External"/><Relationship Id="rId8" Type="http://schemas.openxmlformats.org/officeDocument/2006/relationships/hyperlink" Target="https://www.healthpublications.gov.uk/ViewProduct.html?sp=Sthefluvaccinationwhoshouldhaveitandwhyalbanian" TargetMode="External"/><Relationship Id="rId3" Type="http://schemas.openxmlformats.org/officeDocument/2006/relationships/image" Target="../media/image7.emf"/><Relationship Id="rId12" Type="http://schemas.openxmlformats.org/officeDocument/2006/relationships/hyperlink" Target="https://www.healthpublications.gov.uk/ViewProduct.html?sp=Sthefluvaccinationwhoshouldhaveitandwhychinese" TargetMode="External"/><Relationship Id="rId17" Type="http://schemas.openxmlformats.org/officeDocument/2006/relationships/hyperlink" Target="https://www.healthpublications.gov.uk/ViewProduct.html?sp=Sthefluvaccinationwhoshouldhaveitandwhygreek" TargetMode="External"/><Relationship Id="rId25" Type="http://schemas.openxmlformats.org/officeDocument/2006/relationships/hyperlink" Target="https://www.healthpublications.gov.uk/ViewProduct.html?sp=Sthefluvaccinationwhoshouldhaveitandwhypolish" TargetMode="External"/><Relationship Id="rId33" Type="http://schemas.openxmlformats.org/officeDocument/2006/relationships/hyperlink" Target="https://www.healthpublications.gov.uk/ViewProduct.html?sp=Sthefluvaccinationwhoshouldhaveitandwhyturkish" TargetMode="External"/><Relationship Id="rId38" Type="http://schemas.openxmlformats.org/officeDocument/2006/relationships/hyperlink" Target="https://www.healthpublications.gov.uk/ViewProduct.html?sp=Sthefluvaccinationwhoshouldhaveitandwhyyorub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ritishima.org/advice/flu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jpg"/><Relationship Id="rId10" Type="http://schemas.openxmlformats.org/officeDocument/2006/relationships/hyperlink" Target="https://www.karimia.com/fatwa-childrens-flu-vaccination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britishima.org/guide/flu-vaccines-update-23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ind-public-health-resources.service.gov.uk/Protect%20yourself%20from%20flu%3A%20easy%20read/EASYREADFLU1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hyperlink" Target="https://find-public-health-resources.service.gov.uk/Protect%20yourself%20from%20flu%3A%20easy%20read%20poster/EASYREADFLU2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3" Type="http://schemas.openxmlformats.org/officeDocument/2006/relationships/image" Target="../media/image7.emf"/><Relationship Id="rId7" Type="http://schemas.openxmlformats.org/officeDocument/2006/relationships/image" Target="../media/image26.png"/><Relationship Id="rId12" Type="http://schemas.openxmlformats.org/officeDocument/2006/relationships/hyperlink" Target="http://www.england.nhs.uk/learning-disabilities/improving-health/reasonable-adjustment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www.youtube.com/watch?v=jJ9QdwUitFg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www.youtube.com/watch?v=OqGSm0jaF9A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gov.uk/government/publications/flu-leaflet-for-people-with-learning-disability" TargetMode="External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hyperlink" Target="https://find-public-health-resources.service.gov.uk/All%20about%20flu%20and%20vaccination%3A%20children/2184679EN001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find-public-health-resources.service.gov.uk/All%20about%20flu%20and%20vaccination%3A%20adults/218467AEN0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776C0AD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nhs.uk/vaccinations/nhs-vaccinations-and-when-to-have-the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B010C-0DD7-4732-7F6A-DBA72B1F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861" y="3506641"/>
            <a:ext cx="5361079" cy="2861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A6AADA-DD3D-F647-BA14-C1BF91654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480"/>
            <a:ext cx="6539345" cy="51970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11925A7-C968-0F47-86B9-5C9ABA4036E9}"/>
              </a:ext>
            </a:extLst>
          </p:cNvPr>
          <p:cNvSpPr txBox="1">
            <a:spLocks/>
          </p:cNvSpPr>
          <p:nvPr/>
        </p:nvSpPr>
        <p:spPr>
          <a:xfrm>
            <a:off x="354060" y="3357926"/>
            <a:ext cx="587124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2B2B2A"/>
                </a:solidFill>
                <a:latin typeface="Montserrat" pitchFamily="2" charset="77"/>
              </a:rPr>
              <a:t>Vaccination webinar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D8B8AD-7B49-BC4A-8B21-5951D1ABF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727" y="-276071"/>
            <a:ext cx="3368942" cy="2383497"/>
          </a:xfrm>
          <a:prstGeom prst="rect">
            <a:avLst/>
          </a:prstGeom>
        </p:spPr>
      </p:pic>
      <p:pic>
        <p:nvPicPr>
          <p:cNvPr id="4" name="Picture 3" descr="A logo for a city&#10;&#10;AI-generated content may be incorrect.">
            <a:extLst>
              <a:ext uri="{FF2B5EF4-FFF2-40B4-BE49-F238E27FC236}">
                <a16:creationId xmlns:a16="http://schemas.microsoft.com/office/drawing/2014/main" id="{4F028E11-7054-1DEC-B020-8B4863898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37" y="489527"/>
            <a:ext cx="2572125" cy="852302"/>
          </a:xfrm>
          <a:prstGeom prst="rect">
            <a:avLst/>
          </a:prstGeom>
        </p:spPr>
      </p:pic>
      <p:pic>
        <p:nvPicPr>
          <p:cNvPr id="8" name="Picture 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0F88741-4099-0004-7DF5-1BBAED3F8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6" y="555064"/>
            <a:ext cx="3537530" cy="6064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099CAB-3E5C-55CC-5239-AB5562477029}"/>
              </a:ext>
            </a:extLst>
          </p:cNvPr>
          <p:cNvSpPr txBox="1">
            <a:spLocks/>
          </p:cNvSpPr>
          <p:nvPr/>
        </p:nvSpPr>
        <p:spPr>
          <a:xfrm>
            <a:off x="258616" y="4046009"/>
            <a:ext cx="5655160" cy="7467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solidFill>
                  <a:srgbClr val="0070C0"/>
                </a:solidFill>
                <a:latin typeface="Montserrat" panose="00000500000000000000" pitchFamily="2" charset="0"/>
              </a:rPr>
              <a:t>For community leaders, voluntary sector and health and care staff</a:t>
            </a:r>
          </a:p>
        </p:txBody>
      </p:sp>
    </p:spTree>
    <p:extLst>
      <p:ext uri="{BB962C8B-B14F-4D97-AF65-F5344CB8AC3E}">
        <p14:creationId xmlns:p14="http://schemas.microsoft.com/office/powerpoint/2010/main" val="125323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7952-6BC9-607B-6EBD-A8AA56F6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AFE82B-5F64-24BD-9115-8F39C3D6D757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374BC3-C5C1-8EB5-ADEA-3684BCB89AF4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E3A27-11D6-53BA-7C5B-F4667C41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FB7D8D-77CC-5DA9-8D7F-71092AAF7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0F1844-EB71-4182-4A12-B356D59D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29FE-272F-1B2F-8336-1C24AB11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Vaccination in pregnancy video (Ukrainian, Polish, Romanian, Arabic, Urdu): </a:t>
            </a:r>
            <a:r>
              <a:rPr lang="en-GB" dirty="0">
                <a:solidFill>
                  <a:schemeClr val="tx1"/>
                </a:solidFill>
                <a:hlinkClick r:id="rId5"/>
              </a:rPr>
              <a:t>https://www.nottinghamshire.gov.uk/care/health-and-wellbeing/health-protection-hub/vaccinations/pregnancy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Video: vaccines – are they safe for my child? </a:t>
            </a:r>
            <a:r>
              <a:rPr lang="en-GB" dirty="0">
                <a:solidFill>
                  <a:schemeClr val="tx1"/>
                </a:solidFill>
                <a:hlinkClick r:id="rId6"/>
              </a:rPr>
              <a:t>https://www.nhs.uk/vaccinations/why-vaccination-is-important-and-the-safest-way-to-protect-yourself/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B1763F72-AC40-A46D-23B5-19091135BF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135B2DE5-E244-2BC6-5D08-31BF6F9423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29236-AE07-64E8-2262-9862E35440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726" y="4300384"/>
            <a:ext cx="5064525" cy="22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7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557A8-1C3D-1EDA-751D-6EE2B828D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F5ED4C-E83C-3B39-FD93-3C9661CBE002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C7C3A3-CB33-364F-7D40-221BDA423A42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BB50B-99A1-AE7F-E1E9-0BB3B2ED8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D73060-F244-7912-FF6E-966C9B858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B4A293-E734-2687-6ADE-65C90A8E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Childhood 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F2147-6327-5F5B-A3A4-DC13DAD6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Posters and social media graphics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A2EF90D9-FD89-C1A9-769C-069792218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A11A78D-7E9E-0715-1DA7-97C0BA3F4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23CD3-0B46-AF78-ED5F-51134CE8A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390" y="2313901"/>
            <a:ext cx="2332966" cy="3286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6E033E-C410-C1A0-C027-F5BB31317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125" y="2329726"/>
            <a:ext cx="2332965" cy="32975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371FE6-5D85-61C5-0C8B-C7226B03153B}"/>
              </a:ext>
            </a:extLst>
          </p:cNvPr>
          <p:cNvSpPr txBox="1"/>
          <p:nvPr/>
        </p:nvSpPr>
        <p:spPr>
          <a:xfrm>
            <a:off x="750651" y="5751526"/>
            <a:ext cx="11069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Assets available from Campaign Resource Centre (registration needed) </a:t>
            </a:r>
            <a:r>
              <a:rPr lang="en-GB" dirty="0">
                <a:hlinkClick r:id="rId9"/>
              </a:rPr>
              <a:t>https://campaignresources.dhsc.gov.uk/campaigns/vaccinations/childhood-immunisations/</a:t>
            </a:r>
            <a:r>
              <a:rPr lang="en-GB" dirty="0"/>
              <a:t> </a:t>
            </a:r>
          </a:p>
          <a:p>
            <a:r>
              <a:rPr lang="en-GB" dirty="0"/>
              <a:t>or by emailing </a:t>
            </a:r>
            <a:r>
              <a:rPr lang="en-GB" dirty="0">
                <a:hlinkClick r:id="rId10"/>
              </a:rPr>
              <a:t>nnicb-nn.comms@nhs.net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5048B1-B34D-7FED-9323-52DE129626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1683" y="2294101"/>
            <a:ext cx="2044812" cy="2044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8A2DB5-B48E-10E4-B1D9-9E18603216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0725" y="3682726"/>
            <a:ext cx="2044812" cy="20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C5118-13BA-B45C-A1CB-D29532F3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EDD571-9E31-BCBC-0B9D-CFEE816A7F68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3ED7B7-3F62-3DD4-AD33-95D07F40C1B7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B55CD-DF26-8F24-4BDD-445981F3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B38862-AFCE-2204-BC51-8B5E72305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4F2CB1-CEFD-4405-42AE-061FAAD5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Childhood 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396A-0348-BFFD-4564-4EA6516CD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Nottingham City Council flyers for MMR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A42E1C72-41CD-6C25-7250-C580AAF83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F6D428C3-83C0-A727-817C-6A245091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813A0-06F5-BDFB-D70D-4ED5779AE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749" y="2385710"/>
            <a:ext cx="3169834" cy="42926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121F09-1C85-24C5-C90B-A321C5FCF096}"/>
              </a:ext>
            </a:extLst>
          </p:cNvPr>
          <p:cNvSpPr txBox="1"/>
          <p:nvPr/>
        </p:nvSpPr>
        <p:spPr>
          <a:xfrm>
            <a:off x="4579577" y="2365369"/>
            <a:ext cx="619608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500" dirty="0"/>
              <a:t>Available on ICB website: </a:t>
            </a:r>
            <a:r>
              <a:rPr lang="en-GB" sz="2500" dirty="0">
                <a:hlinkClick r:id="rId8"/>
              </a:rPr>
              <a:t>https://notts.icb.nhs.uk/mmr/</a:t>
            </a:r>
            <a:r>
              <a:rPr lang="en-GB" sz="2500" dirty="0"/>
              <a:t> </a:t>
            </a:r>
            <a:endParaRPr lang="en-GB" sz="2500" b="0" i="0" u="sng" dirty="0">
              <a:solidFill>
                <a:srgbClr val="005CB9"/>
              </a:solidFill>
              <a:effectLst/>
              <a:hlinkClick r:id="rId9"/>
            </a:endParaRPr>
          </a:p>
          <a:p>
            <a:pPr algn="l" fontAlgn="base">
              <a:buNone/>
            </a:pPr>
            <a:endParaRPr lang="en-GB" sz="2500" u="sng" dirty="0">
              <a:solidFill>
                <a:srgbClr val="005CB9"/>
              </a:solidFill>
              <a:hlinkClick r:id="rId9"/>
            </a:endParaRPr>
          </a:p>
          <a:p>
            <a:pPr algn="l" fontAlgn="base">
              <a:buNone/>
            </a:pPr>
            <a:r>
              <a:rPr lang="en-GB" sz="2500" b="0" i="0" u="sng" dirty="0">
                <a:solidFill>
                  <a:srgbClr val="005CB9"/>
                </a:solidFill>
                <a:effectLst/>
                <a:hlinkClick r:id="rId9"/>
              </a:rPr>
              <a:t>Flyer – English</a:t>
            </a:r>
            <a:endParaRPr lang="en-GB" sz="25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None/>
            </a:pPr>
            <a:r>
              <a:rPr lang="en-GB" sz="2500" b="0" i="0" u="sng" dirty="0">
                <a:solidFill>
                  <a:srgbClr val="005CB9"/>
                </a:solidFill>
                <a:effectLst/>
                <a:hlinkClick r:id="rId10"/>
              </a:rPr>
              <a:t>Flyer – Arabic</a:t>
            </a:r>
            <a:endParaRPr lang="en-GB" sz="25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None/>
            </a:pPr>
            <a:r>
              <a:rPr lang="en-GB" sz="2500" b="0" i="0" u="sng" dirty="0">
                <a:solidFill>
                  <a:srgbClr val="005CB9"/>
                </a:solidFill>
                <a:effectLst/>
                <a:hlinkClick r:id="rId11"/>
              </a:rPr>
              <a:t>Flyer – Kurdish</a:t>
            </a:r>
            <a:endParaRPr lang="en-GB" sz="25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None/>
            </a:pPr>
            <a:r>
              <a:rPr lang="en-GB" sz="2500" b="0" i="0" u="sng" dirty="0">
                <a:solidFill>
                  <a:srgbClr val="005CB9"/>
                </a:solidFill>
                <a:effectLst/>
                <a:hlinkClick r:id="rId12"/>
              </a:rPr>
              <a:t>Flyer – Polish</a:t>
            </a:r>
            <a:endParaRPr lang="en-GB" sz="25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None/>
            </a:pPr>
            <a:r>
              <a:rPr lang="en-GB" sz="2500" b="0" i="0" u="sng" dirty="0">
                <a:solidFill>
                  <a:srgbClr val="005CB9"/>
                </a:solidFill>
                <a:effectLst/>
                <a:hlinkClick r:id="rId13"/>
              </a:rPr>
              <a:t>Flyer – Spanish</a:t>
            </a:r>
            <a:endParaRPr lang="en-GB" sz="25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None/>
            </a:pPr>
            <a:r>
              <a:rPr lang="en-GB" sz="2500" b="0" i="0" u="sng" dirty="0">
                <a:solidFill>
                  <a:srgbClr val="005CB9"/>
                </a:solidFill>
                <a:effectLst/>
                <a:hlinkClick r:id="rId14"/>
              </a:rPr>
              <a:t>Flyer – Urdu</a:t>
            </a:r>
            <a:endParaRPr lang="en-GB" sz="2500" b="0" i="0" dirty="0">
              <a:solidFill>
                <a:srgbClr val="444444"/>
              </a:solidFill>
              <a:effectLst/>
            </a:endParaRPr>
          </a:p>
          <a:p>
            <a:pPr algn="l" fontAlgn="base">
              <a:buNone/>
            </a:pPr>
            <a:r>
              <a:rPr lang="en-GB" sz="2500" b="0" i="0" u="sng" dirty="0">
                <a:solidFill>
                  <a:srgbClr val="005CB9"/>
                </a:solidFill>
                <a:effectLst/>
                <a:hlinkClick r:id="rId15"/>
              </a:rPr>
              <a:t>Flyer – Punjabi</a:t>
            </a:r>
            <a:endParaRPr lang="en-GB" sz="2500" b="0" i="0" dirty="0">
              <a:solidFill>
                <a:srgbClr val="4444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999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2D509-C72F-6E33-18AD-E77F38AD2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5AACBA-8E07-C673-FD7A-F064BB534987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6F85EB-CE12-4777-57AC-A8AE084FDE3E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C757D-3934-E588-0C8D-83AC15F7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C58CE8-0D9C-E1F6-91D8-B66860B5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242503-4110-468A-2DAB-6462A223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7" y="106575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Maternal 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DCF7-DBFB-DB90-ADCD-DA29E93A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372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  <a:latin typeface="+mj-lt"/>
              </a:rPr>
              <a:t>Postcards, social media and posters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B2A44195-FB6D-10BA-F2F7-73218104E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A34270BD-8D92-3957-C436-B6FF6B768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0A1AB6-F8C6-9EED-49D4-52A0B292F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6741" y="1791524"/>
            <a:ext cx="2850152" cy="3836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E1536D-7356-4F9B-9456-075A2E71EFCF}"/>
              </a:ext>
            </a:extLst>
          </p:cNvPr>
          <p:cNvSpPr txBox="1"/>
          <p:nvPr/>
        </p:nvSpPr>
        <p:spPr>
          <a:xfrm>
            <a:off x="7775197" y="1172219"/>
            <a:ext cx="4221539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Maternal Vaccines postcard with translated versions: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Bengali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Gujarati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Hindi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Polish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Punjabi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Urdu</a:t>
            </a:r>
          </a:p>
          <a:p>
            <a:pPr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Yiddish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529382-4A62-EF8A-C4D5-D62610438A07}"/>
              </a:ext>
            </a:extLst>
          </p:cNvPr>
          <p:cNvSpPr txBox="1"/>
          <p:nvPr/>
        </p:nvSpPr>
        <p:spPr>
          <a:xfrm>
            <a:off x="6675120" y="5597335"/>
            <a:ext cx="532161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latin typeface="+mj-lt"/>
              </a:rPr>
              <a:t>Postcards available from Campaign Resource Centre (</a:t>
            </a:r>
            <a:r>
              <a:rPr lang="en-GB" sz="1700" dirty="0">
                <a:latin typeface="+mj-lt"/>
                <a:hlinkClick r:id="rId8"/>
              </a:rPr>
              <a:t>https://campaignresources.dhsc.gov.uk/campaigns/vaccinations/vaccinations-in-pregnancy/postcard/</a:t>
            </a:r>
            <a:r>
              <a:rPr lang="en-GB" sz="1700" dirty="0">
                <a:latin typeface="+mj-lt"/>
              </a:rPr>
              <a:t>) or by emailing nnicb-nn.comms@nhs.net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C6AF15-21D4-49F4-F59A-5F254F60D3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031" y="2397134"/>
            <a:ext cx="2850152" cy="28275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99E376-F9B9-274D-A6E4-4540ADEF4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382" y="2310832"/>
            <a:ext cx="2554036" cy="360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0001BD-F00E-D34D-1D80-1CB27DFAC224}"/>
              </a:ext>
            </a:extLst>
          </p:cNvPr>
          <p:cNvSpPr txBox="1"/>
          <p:nvPr/>
        </p:nvSpPr>
        <p:spPr>
          <a:xfrm>
            <a:off x="260059" y="5988822"/>
            <a:ext cx="5571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https://drive.google.com/drive/folders/1gQmmLN-h2BqW7KVqSqZK9Qg-RqReebMg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92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0B9E-6C41-92C6-9C91-D4DB6A90C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C1080-D80B-CF0C-0CA8-01852AF4C5BF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8D4891-3B2C-22E8-B63B-BF47958C8B8E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E4312-4E4B-BE06-2417-44966143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D70E21-733E-3B7D-3B21-5EFCBB3D2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16F95CD-F5AF-60E5-096A-20136052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Flu 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504F-F880-FACA-BB99-953AC839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When should I have my flu vaccine?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0403E254-8BBB-3994-4162-4E7134378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9F715CD7-0781-9FC8-16B1-E80E55678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818867-F0D2-2084-72D4-A86F599DE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979" y="2440873"/>
            <a:ext cx="3031795" cy="4237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1C4290-4AB7-DEEC-37F5-275368375B77}"/>
              </a:ext>
            </a:extLst>
          </p:cNvPr>
          <p:cNvSpPr txBox="1"/>
          <p:nvPr/>
        </p:nvSpPr>
        <p:spPr>
          <a:xfrm>
            <a:off x="5216030" y="2671804"/>
            <a:ext cx="6204856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https://www.gov.uk/government/publications/flu-vaccine-supply-when-can-you-get-your-vaccination</a:t>
            </a:r>
            <a:r>
              <a:rPr lang="en-GB" sz="2400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437568-A5D2-5401-2DB4-985E66D4A6DC}"/>
              </a:ext>
            </a:extLst>
          </p:cNvPr>
          <p:cNvSpPr txBox="1"/>
          <p:nvPr/>
        </p:nvSpPr>
        <p:spPr>
          <a:xfrm>
            <a:off x="5371767" y="4252902"/>
            <a:ext cx="1381730" cy="461665"/>
          </a:xfrm>
          <a:prstGeom prst="rect">
            <a:avLst/>
          </a:prstGeom>
          <a:solidFill>
            <a:srgbClr val="007C9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Product code: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24FLUWEN</a:t>
            </a:r>
          </a:p>
        </p:txBody>
      </p:sp>
    </p:spTree>
    <p:extLst>
      <p:ext uri="{BB962C8B-B14F-4D97-AF65-F5344CB8AC3E}">
        <p14:creationId xmlns:p14="http://schemas.microsoft.com/office/powerpoint/2010/main" val="253940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2ACAE-340B-5160-6CB0-0A616D42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B0E447-F246-FA42-7FFE-65F8CE4FD617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BCA486-D1F4-BD3C-0E6F-66BBCC26CBD9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72C91-6B23-F925-0CA1-4F1E9F30A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9A16EA-91B4-3FA5-5A9F-C3C0A3228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D87DD1-5E57-870C-EA7C-07D97C0A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Flu 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2509-8B59-7524-2E34-189B6DCA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The flu vaccination: who should have it and why?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A1CD4F8D-B25D-FC8D-C7C5-5BC45A4E9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1686DD73-8D2B-D816-CCEE-4A7828EDE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AD101-6489-9824-3B48-BCD020E39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51" y="2402077"/>
            <a:ext cx="3020517" cy="4193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A91B8-4364-F9D7-8F35-3631A2E29ED3}"/>
              </a:ext>
            </a:extLst>
          </p:cNvPr>
          <p:cNvSpPr txBox="1"/>
          <p:nvPr/>
        </p:nvSpPr>
        <p:spPr>
          <a:xfrm>
            <a:off x="4467498" y="2402077"/>
            <a:ext cx="7464444" cy="350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Albanian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Arabic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Bengali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Bulgarian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 (simplified)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 (traditional, Cantonese)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Estonian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Farsi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Greek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</a:p>
          <a:p>
            <a:pPr>
              <a:lnSpc>
                <a:spcPct val="107000"/>
              </a:lnSpc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Gujarati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Hindi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Latvian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Lithuanian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</a:p>
          <a:p>
            <a:pPr>
              <a:lnSpc>
                <a:spcPct val="107000"/>
              </a:lnSpc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Panjabi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Pashto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Polish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Portuguese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</a:p>
          <a:p>
            <a:pPr>
              <a:lnSpc>
                <a:spcPct val="107000"/>
              </a:lnSpc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Romany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Somali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Tagalog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</a:p>
          <a:p>
            <a:pPr>
              <a:lnSpc>
                <a:spcPct val="107000"/>
              </a:lnSpc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Tigrinya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Turkish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Ukrainian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Urdu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Yiddish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and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Yoruba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.</a:t>
            </a:r>
            <a:endParaRPr lang="en-GB" sz="1600" dirty="0">
              <a:solidFill>
                <a:schemeClr val="accent1"/>
              </a:solidFill>
              <a:effectLst/>
              <a:highlight>
                <a:srgbClr val="FFFF00"/>
              </a:highlight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GB" sz="16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>
              <a:lnSpc>
                <a:spcPct val="107000"/>
              </a:lnSpc>
            </a:pP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Accessible formats such as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Braille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,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BSL video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 and 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Large Print</a:t>
            </a:r>
            <a:r>
              <a:rPr lang="en-GB" sz="1600" b="0" i="0" dirty="0">
                <a:solidFill>
                  <a:schemeClr val="accent1"/>
                </a:solidFill>
                <a:effectLst/>
                <a:latin typeface="+mj-lt"/>
              </a:rPr>
              <a:t> are also available.</a:t>
            </a:r>
          </a:p>
          <a:p>
            <a:pPr>
              <a:lnSpc>
                <a:spcPct val="107000"/>
              </a:lnSpc>
            </a:pPr>
            <a:endParaRPr lang="en-GB" sz="1600" dirty="0">
              <a:solidFill>
                <a:schemeClr val="accent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600" u="sng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www.gov.uk/government/publications/flu-vaccination-who-should-have-it-this-winter-and-why</a:t>
            </a:r>
            <a:endParaRPr lang="en-GB" sz="1600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74764-DF11-C924-F0E7-03A490EA17D6}"/>
              </a:ext>
            </a:extLst>
          </p:cNvPr>
          <p:cNvSpPr txBox="1"/>
          <p:nvPr/>
        </p:nvSpPr>
        <p:spPr>
          <a:xfrm>
            <a:off x="4571854" y="6034057"/>
            <a:ext cx="1229813" cy="461665"/>
          </a:xfrm>
          <a:prstGeom prst="rect">
            <a:avLst/>
          </a:prstGeom>
          <a:solidFill>
            <a:srgbClr val="007C9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Product code: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FLUMW24EN</a:t>
            </a:r>
          </a:p>
        </p:txBody>
      </p:sp>
    </p:spTree>
    <p:extLst>
      <p:ext uri="{BB962C8B-B14F-4D97-AF65-F5344CB8AC3E}">
        <p14:creationId xmlns:p14="http://schemas.microsoft.com/office/powerpoint/2010/main" val="127592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B2EA6-08C3-9FC0-B017-68106086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9F24E4-34C2-CCD8-8980-E4FF294859A0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9366AD-A1A2-DBC0-6344-C1A7B5C4ECE2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A0406-9C7C-D663-40FE-795B6599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FCE746-9B03-60BA-C6A9-F306AA98D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692A45-D6BE-9C40-AC8D-C1A10FF5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Islamic flu resources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5701E726-59CE-1534-6A42-4892992F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4613AEF7-F727-FB5C-5C7E-88B991B14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C4014C-D45B-9F1B-0924-CE2E9E532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51" y="2054094"/>
            <a:ext cx="3019901" cy="4223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D17714-4D4B-A9FC-ABFD-9388626F382C}"/>
              </a:ext>
            </a:extLst>
          </p:cNvPr>
          <p:cNvSpPr txBox="1"/>
          <p:nvPr/>
        </p:nvSpPr>
        <p:spPr>
          <a:xfrm>
            <a:off x="750651" y="1620096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https://britishima.org/advice/flu/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EB646-E553-C3BD-5C11-9DA7B184A885}"/>
              </a:ext>
            </a:extLst>
          </p:cNvPr>
          <p:cNvSpPr txBox="1"/>
          <p:nvPr/>
        </p:nvSpPr>
        <p:spPr>
          <a:xfrm>
            <a:off x="6037349" y="1526289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https://www.karimia.com/fatwa-childrens-flu-vaccination/</a:t>
            </a:r>
            <a:r>
              <a:rPr lang="en-GB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A3E8-CD9C-2ED1-C276-D0CCFB9B6A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531" y="1979041"/>
            <a:ext cx="3351786" cy="45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57EB-83B8-D86F-D536-E9A97070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13FC8B-0025-6585-C636-9EA4D8DA61B8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8F50CC-E4E3-0777-9868-0A5E94247505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65A9A-60FA-7283-346C-3C68B428E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86A6DD-A6EC-594B-D9A6-D310D03F6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F0C090-8FE6-28F9-365E-5B19AA9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Flu 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A665-523F-98DF-969A-33BBE10B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Protect yourself from flu: easy read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E8C47118-6D89-76D6-967E-4F9637801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DE2BF81D-EED2-2570-9D0D-979ADF374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FB42C-C4FF-C290-F2FA-B7662078E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025" y="2432038"/>
            <a:ext cx="2470049" cy="3156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D16206-6F4E-809F-08D3-2B4BEB9DEB5B}"/>
              </a:ext>
            </a:extLst>
          </p:cNvPr>
          <p:cNvSpPr txBox="1"/>
          <p:nvPr/>
        </p:nvSpPr>
        <p:spPr>
          <a:xfrm>
            <a:off x="1142788" y="5249330"/>
            <a:ext cx="1415854" cy="461665"/>
          </a:xfrm>
          <a:prstGeom prst="rect">
            <a:avLst/>
          </a:prstGeom>
          <a:solidFill>
            <a:srgbClr val="007C9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Product code: EASYREADFLU1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280C4D-14A7-F874-8F33-0F17EC2E82EF}"/>
              </a:ext>
            </a:extLst>
          </p:cNvPr>
          <p:cNvSpPr txBox="1"/>
          <p:nvPr/>
        </p:nvSpPr>
        <p:spPr>
          <a:xfrm>
            <a:off x="518646" y="5804101"/>
            <a:ext cx="5224850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7C9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https://find-public-health-resources.service.gov.uk/Protect%20yourself%20from%20flu%3A%20easy%20read/EASYREADFLU1</a:t>
            </a:r>
            <a:r>
              <a:rPr lang="en-GB" sz="1600" dirty="0">
                <a:solidFill>
                  <a:srgbClr val="007C9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5AC12F-78CB-569E-BBAF-9C7D5B1DD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8420" y="1632142"/>
            <a:ext cx="3122865" cy="37968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DB31BE-45CF-2C37-8E55-2B9133779B87}"/>
              </a:ext>
            </a:extLst>
          </p:cNvPr>
          <p:cNvSpPr txBox="1"/>
          <p:nvPr/>
        </p:nvSpPr>
        <p:spPr>
          <a:xfrm>
            <a:off x="6448506" y="5826016"/>
            <a:ext cx="5490946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https://find-public-health-resources.service.gov.uk/Protect%20yourself%20from%20flu%3A%20easy%20read%20poster/EASYREADFLU2</a:t>
            </a:r>
            <a:r>
              <a:rPr lang="en-GB" sz="16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solidFill>
                <a:srgbClr val="007C9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7D607C-2A51-9A0E-5D14-86F3D29C7F08}"/>
              </a:ext>
            </a:extLst>
          </p:cNvPr>
          <p:cNvSpPr txBox="1"/>
          <p:nvPr/>
        </p:nvSpPr>
        <p:spPr>
          <a:xfrm>
            <a:off x="7354916" y="4926196"/>
            <a:ext cx="1424936" cy="461665"/>
          </a:xfrm>
          <a:prstGeom prst="rect">
            <a:avLst/>
          </a:prstGeom>
          <a:solidFill>
            <a:srgbClr val="007C9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Product code: EASYREADFLU2</a:t>
            </a:r>
          </a:p>
        </p:txBody>
      </p:sp>
    </p:spTree>
    <p:extLst>
      <p:ext uri="{BB962C8B-B14F-4D97-AF65-F5344CB8AC3E}">
        <p14:creationId xmlns:p14="http://schemas.microsoft.com/office/powerpoint/2010/main" val="55136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C6CC-FD09-01FE-9B28-63AAE342E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E665D8-4C90-D55F-7542-12ACAAEC108B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5667A6-A0CE-1613-D2E6-2AAC04B6EC95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7E580-6BB3-7712-BE0A-022787604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4E1ECF-7105-F712-E443-D97DACE3A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B5195F-6EBE-3D14-1726-3D350EF9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48" y="1105026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Flu videos and leaflet: learning disability and autism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2D43A72A-517B-3102-5635-C8B204F1B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FC65D727-37E0-7012-8789-68FE2091F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37640C-372F-E2B3-09BE-3A2A18B15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43" y="2093855"/>
            <a:ext cx="3208212" cy="18822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267E1B-6845-B9BD-0A9A-78B07543044B}"/>
              </a:ext>
            </a:extLst>
          </p:cNvPr>
          <p:cNvSpPr txBox="1"/>
          <p:nvPr/>
        </p:nvSpPr>
        <p:spPr>
          <a:xfrm>
            <a:off x="652843" y="1599262"/>
            <a:ext cx="3481118" cy="54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375"/>
              </a:spcBef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Flu vaccination video for people with a learning disability</a:t>
            </a:r>
            <a:endParaRPr lang="en-GB" sz="1400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E71D103-77E5-F00E-9AE4-B20129DF8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6817" y="2113457"/>
            <a:ext cx="3167735" cy="186262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3118A7-8039-7955-CA66-A203067E1ECE}"/>
              </a:ext>
            </a:extLst>
          </p:cNvPr>
          <p:cNvSpPr txBox="1"/>
          <p:nvPr/>
        </p:nvSpPr>
        <p:spPr>
          <a:xfrm>
            <a:off x="7615079" y="2039768"/>
            <a:ext cx="4251420" cy="2541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www.gov.uk/government/publications/flu-leaflet-for-people-with-learning-disability</a:t>
            </a:r>
            <a:endParaRPr lang="en-GB" sz="1400" u="sng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u="sng" dirty="0">
              <a:solidFill>
                <a:srgbClr val="007C9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YouTube links: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https://www.youtube.com/watch?v=OqGSm0jaF9A</a:t>
            </a:r>
            <a:endParaRPr lang="en-GB" sz="1400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</a:t>
            </a: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jJ9QdwUitFg</a:t>
            </a:r>
            <a:endParaRPr lang="en-GB" sz="1400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rgbClr val="007C9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rgbClr val="007C9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B43BD-FB1B-E031-BE2E-1791E1164FEC}"/>
              </a:ext>
            </a:extLst>
          </p:cNvPr>
          <p:cNvSpPr txBox="1"/>
          <p:nvPr/>
        </p:nvSpPr>
        <p:spPr>
          <a:xfrm>
            <a:off x="7560491" y="4568386"/>
            <a:ext cx="4470400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www.england.nhs.uk/learning-disabilities/improving-health/reasonable-adjustments/</a:t>
            </a:r>
            <a:r>
              <a:rPr lang="en-GB" sz="1400" u="sng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9A85BC-0D5D-12EF-2674-437BB9DCE0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843" y="4622485"/>
            <a:ext cx="3318580" cy="19883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40153A-7856-59A9-D42D-06403F244D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0932" y="4675228"/>
            <a:ext cx="3250353" cy="19356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977F8A0-7914-ED02-528B-8104B2E48F6C}"/>
              </a:ext>
            </a:extLst>
          </p:cNvPr>
          <p:cNvSpPr txBox="1"/>
          <p:nvPr/>
        </p:nvSpPr>
        <p:spPr>
          <a:xfrm>
            <a:off x="652843" y="4111018"/>
            <a:ext cx="3533974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375"/>
              </a:spcBef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Use of reasonable adjustments to reduce health inequa</a:t>
            </a:r>
            <a:r>
              <a:rPr lang="en-GB" sz="1400" dirty="0">
                <a:solidFill>
                  <a:srgbClr val="007C9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lities video</a:t>
            </a:r>
            <a:endParaRPr lang="en-GB" sz="1400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4943FA-5C4A-F377-ABC5-94904CEF8C4B}"/>
              </a:ext>
            </a:extLst>
          </p:cNvPr>
          <p:cNvSpPr txBox="1"/>
          <p:nvPr/>
        </p:nvSpPr>
        <p:spPr>
          <a:xfrm>
            <a:off x="4133961" y="4116933"/>
            <a:ext cx="3703223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375"/>
              </a:spcBef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How reasonable adjustments make a big difference to health and wellbeing video</a:t>
            </a:r>
            <a:endParaRPr lang="en-GB" sz="1400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E5ABFF-A44E-5C84-3F27-9DCFB3461B5F}"/>
              </a:ext>
            </a:extLst>
          </p:cNvPr>
          <p:cNvSpPr txBox="1"/>
          <p:nvPr/>
        </p:nvSpPr>
        <p:spPr>
          <a:xfrm>
            <a:off x="4114381" y="1566838"/>
            <a:ext cx="3402874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375"/>
              </a:spcBef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Flu vaccinations for carers of people with a learning disability</a:t>
            </a:r>
            <a:endParaRPr lang="en-GB" sz="1400" dirty="0">
              <a:solidFill>
                <a:srgbClr val="007C9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5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3F1C-A1D4-3726-3FC3-352A812EB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371E70-DF1C-8B46-9993-BBF50904E2B3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CC6D37-EC77-4160-275B-74A078A1873B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16E48-2886-DD44-4D93-4D0CF397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B06504-9C5B-148D-32DA-288FCA96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A29D44-D8D4-EE44-CC0B-6A966D56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Flu resources for people with a low literacy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995C4D9E-BFD4-7ADC-BD40-3E1DFB47A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1B09D0E-D36A-CAA8-F892-CB55DCE70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ED42FB-B70F-5FA4-75E5-339B51E2B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144" y="1769255"/>
            <a:ext cx="3454773" cy="4136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CEE46-9576-20C8-8404-DB79B6177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0085" y="1580184"/>
            <a:ext cx="3266613" cy="4205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400081-B054-55D8-830C-682ACFFB91B9}"/>
              </a:ext>
            </a:extLst>
          </p:cNvPr>
          <p:cNvSpPr txBox="1"/>
          <p:nvPr/>
        </p:nvSpPr>
        <p:spPr>
          <a:xfrm>
            <a:off x="1507144" y="5382070"/>
            <a:ext cx="1348677" cy="461665"/>
          </a:xfrm>
          <a:prstGeom prst="rect">
            <a:avLst/>
          </a:prstGeom>
          <a:solidFill>
            <a:srgbClr val="007C9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Product code: 218467AEN001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D13F4-EF7F-3659-2228-EF75C4B3EA47}"/>
              </a:ext>
            </a:extLst>
          </p:cNvPr>
          <p:cNvSpPr txBox="1"/>
          <p:nvPr/>
        </p:nvSpPr>
        <p:spPr>
          <a:xfrm>
            <a:off x="7230085" y="5276826"/>
            <a:ext cx="1348677" cy="461665"/>
          </a:xfrm>
          <a:prstGeom prst="rect">
            <a:avLst/>
          </a:prstGeom>
          <a:solidFill>
            <a:srgbClr val="007C9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Product code: 2184679EN001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6C0AE-9BDF-BE3B-F7F6-9CA061B374A8}"/>
              </a:ext>
            </a:extLst>
          </p:cNvPr>
          <p:cNvSpPr txBox="1"/>
          <p:nvPr/>
        </p:nvSpPr>
        <p:spPr>
          <a:xfrm>
            <a:off x="863348" y="5949242"/>
            <a:ext cx="4774938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https://find-public-health-resources.service.gov.uk/All%20about%20flu%20and%20vaccination%3A%20adults/218467AEN001</a:t>
            </a:r>
            <a:r>
              <a:rPr lang="en-GB" sz="1400" dirty="0">
                <a:solidFill>
                  <a:srgbClr val="007C9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8B51C-411D-4554-E75D-B02920C47DC7}"/>
              </a:ext>
            </a:extLst>
          </p:cNvPr>
          <p:cNvSpPr txBox="1"/>
          <p:nvPr/>
        </p:nvSpPr>
        <p:spPr>
          <a:xfrm>
            <a:off x="6230983" y="5907990"/>
            <a:ext cx="5961017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https://find-public-health-resources.service.gov.uk/All%20about%20flu%20and%20vaccination%3A%20children/2184679EN001</a:t>
            </a:r>
            <a:r>
              <a:rPr lang="en-GB" sz="1400" dirty="0">
                <a:solidFill>
                  <a:srgbClr val="007C9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04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7CB9C3-5B8F-BB4A-9359-09074A9B2A5D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5FB17E-59F7-584F-B0C1-162C066DFDD0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1673-5C72-F049-A190-DFBCEA46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E966C3-F21D-7FE2-22AE-6BDC508A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3FAAB3-CAAB-DB6B-62C0-69C88A61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0DA0-87D7-C797-56E0-CD2C5400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Why is vaccination important?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How vaccines work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Vaccine safety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Vaccine myths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Vaccination eligibility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Resources for communities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Q&amp;A</a:t>
            </a:r>
            <a:endParaRPr lang="en-GB" dirty="0"/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C4DAFEB5-2FB2-FD3E-DCCF-797A4878D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925B0D00-5DA6-9604-78B3-3F39091A5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4E09-4EFC-44DF-7BA0-E18119CC1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FD9319-A932-A520-B0F0-932909292EEB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4E7915-10F6-CD5B-07A0-1934EAF24CEB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3292B-5C0C-3858-1A28-6E150A4B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713AAF-2152-3BAD-75E8-61F96A10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0A1360-C928-E33B-C9A3-D09C276B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010202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Key timings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16C0B0FD-C150-C6AB-750F-EF25F8BE8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CBEE73D6-F8FA-6717-90EC-E3325D8E6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3BDF55-0C53-AEE9-CD4D-7A9FC1E7D28B}"/>
              </a:ext>
            </a:extLst>
          </p:cNvPr>
          <p:cNvSpPr txBox="1"/>
          <p:nvPr/>
        </p:nvSpPr>
        <p:spPr>
          <a:xfrm>
            <a:off x="750651" y="2197801"/>
            <a:ext cx="101176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  <a:cs typeface="Calibri" panose="020F0502020204030204" pitchFamily="34" charset="0"/>
              </a:rPr>
              <a:t>1 Sept: </a:t>
            </a:r>
          </a:p>
          <a:p>
            <a:r>
              <a:rPr lang="en-GB" sz="2400" dirty="0">
                <a:latin typeface="+mj-lt"/>
                <a:cs typeface="Calibri" panose="020F0502020204030204" pitchFamily="34" charset="0"/>
              </a:rPr>
              <a:t>1 Oct: </a:t>
            </a:r>
          </a:p>
          <a:p>
            <a:endParaRPr lang="en-GB" sz="2400" dirty="0"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C91"/>
              </a:solidFill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49BEDA-8EDF-B190-696C-0374C2FB8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63965"/>
              </p:ext>
            </p:extLst>
          </p:nvPr>
        </p:nvGraphicFramePr>
        <p:xfrm>
          <a:off x="750651" y="1528426"/>
          <a:ext cx="10515600" cy="5053965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8502013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334339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01846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dirty="0">
                          <a:effectLst/>
                        </a:rPr>
                        <a:t>Group</a:t>
                      </a:r>
                      <a:endParaRPr lang="en-GB" sz="1700" b="0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>
                          <a:effectLst/>
                        </a:rPr>
                        <a:t>Start Date</a:t>
                      </a:r>
                      <a:endParaRPr lang="en-GB" sz="1700" b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>
                          <a:effectLst/>
                        </a:rPr>
                        <a:t>Vaccine Type</a:t>
                      </a:r>
                      <a:endParaRPr lang="en-GB" sz="1700" b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84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>
                          <a:effectLst/>
                        </a:rPr>
                        <a:t>Pregnant women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>
                          <a:effectLst/>
                        </a:rPr>
                        <a:t>1 September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>
                          <a:effectLst/>
                        </a:rPr>
                        <a:t>Flu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03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>
                          <a:effectLst/>
                        </a:rPr>
                        <a:t>Children aged 2–3 years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1 September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>
                          <a:effectLst/>
                        </a:rPr>
                        <a:t>Flu (nasal spray)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94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>
                          <a:effectLst/>
                        </a:rPr>
                        <a:t>School-aged children (4–16)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>
                          <a:effectLst/>
                        </a:rPr>
                        <a:t>From mid-Sept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Flu (</a:t>
                      </a:r>
                      <a:r>
                        <a:rPr lang="en-GB" sz="1700">
                          <a:effectLst/>
                        </a:rPr>
                        <a:t>nasal spray)</a:t>
                      </a:r>
                      <a:endParaRPr lang="en-GB" sz="1700" dirty="0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67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Adults aged 65+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>
                          <a:effectLst/>
                        </a:rPr>
                        <a:t>1 October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Flu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0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Clinical risk groups (18–64)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>
                          <a:effectLst/>
                        </a:rPr>
                        <a:t>1 October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Flu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043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Frontline health &amp; social care workers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1 October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Flu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862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Adults aged 75+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1 October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Flu &amp; COVID-19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0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Immunosuppressed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1 October 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Flu &amp; COVID-19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9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Care home residents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From 7 October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Flu &amp; COVID-19 (on-site)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46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Children 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Any time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Childhood vaccines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2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Pregnant women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dirty="0">
                          <a:effectLst/>
                        </a:rPr>
                        <a:t>Any time during pregnancy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dirty="0">
                          <a:effectLst/>
                        </a:rPr>
                        <a:t>Maternal vaccines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1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4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CA4A3-84F9-95F5-B9ED-7785F2F3E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516296-FDDD-FF1D-D493-B4573CF09525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6C6595-7FE2-F14E-2887-88736B90B018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A3B39-0A57-5467-8A74-49041A4A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0BD335-2924-8D81-0E8F-F6CC1122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42368-2937-EF75-2823-1C1362A6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3950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000" dirty="0">
                <a:solidFill>
                  <a:srgbClr val="0070C0"/>
                </a:solidFill>
              </a:rPr>
              <a:t>Any questions?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B13C9A88-334D-F68C-2827-E6F2A0163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8D396DD-3525-8041-EBF7-954F26699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5C57-98A3-BD89-4EC8-727ACFA43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822154-38C0-3FBD-F082-9105209328D5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59822D-5308-BF41-6961-5BF061440330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59889-53C2-6A5D-53E9-AF1BF5F2C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A06D9F-0413-2395-BCA6-DA85CEA95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3AF2D1-A771-994D-A7BF-1B837485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Why is vaccination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9A1C-A608-4A48-1B94-E323E67B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8" y="1893357"/>
            <a:ext cx="11331577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4000" i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4500" i="1" dirty="0">
                <a:solidFill>
                  <a:schemeClr val="tx1"/>
                </a:solidFill>
              </a:rPr>
              <a:t>“After clean water, vaccination is the most effective public health intervention in the world for saving lives and promoting good health.”</a:t>
            </a:r>
          </a:p>
          <a:p>
            <a:pPr marL="457200" lvl="1" indent="0">
              <a:buNone/>
            </a:pPr>
            <a:endParaRPr lang="en-GB" sz="4500" i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4500" i="1" dirty="0">
                <a:solidFill>
                  <a:schemeClr val="tx1"/>
                </a:solidFill>
              </a:rPr>
              <a:t>World Health Organisation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385AC391-D6B3-9EAD-68F5-9C1B24D6D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860C206E-4F63-5977-46BA-81A695C16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CA5F-F4D8-8DBE-5494-524DE579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05AA9E-211C-38D4-C64F-8738D61A3659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1F2D18-321E-5C4B-720D-6BBFD2826D1B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20D09-43DA-2693-1CE6-9DD4261C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CEC45C-7248-C342-0861-045D104FF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D5AFF0-5C91-E7BA-2461-37CAD8DB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Why is vaccination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ADAC-5A78-BBFC-EE95-6E12D344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8" y="1893357"/>
            <a:ext cx="11331577" cy="3915026"/>
          </a:xfrm>
        </p:spPr>
        <p:txBody>
          <a:bodyPr>
            <a:noAutofit/>
          </a:bodyPr>
          <a:lstStyle/>
          <a:p>
            <a:pPr lvl="1"/>
            <a:r>
              <a:rPr lang="en-GB" sz="2800" dirty="0">
                <a:solidFill>
                  <a:schemeClr val="tx1"/>
                </a:solidFill>
              </a:rPr>
              <a:t>2911 measles cases in England in 2024 – the highest since 2012.</a:t>
            </a:r>
          </a:p>
          <a:p>
            <a:pPr marL="457200" lvl="1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In 2024 we also saw over 14,000 cases of whooping cough nationally that sadly led to 11 infant deaths. </a:t>
            </a:r>
          </a:p>
          <a:p>
            <a:pPr marL="457200" lvl="1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Around 93 under fives were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hospitalised in Nottingham and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Nottinghamshire from flu in Dec 24. </a:t>
            </a:r>
          </a:p>
          <a:p>
            <a:pPr lvl="1"/>
            <a:endParaRPr lang="en-GB" sz="2800" dirty="0">
              <a:solidFill>
                <a:schemeClr val="tx1"/>
              </a:solidFill>
            </a:endParaRPr>
          </a:p>
          <a:p>
            <a:pPr lvl="1"/>
            <a:endParaRPr lang="en-GB" sz="2800" dirty="0">
              <a:solidFill>
                <a:schemeClr val="tx1"/>
              </a:solidFill>
            </a:endParaRPr>
          </a:p>
          <a:p>
            <a:pPr lvl="1"/>
            <a:endParaRPr lang="en-GB" sz="2800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F9A2D340-4248-4350-E2A3-21A3D779F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2BB4ACB3-68DD-2174-D9F4-C26D9ADFB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3AC7003-2D6E-7243-3601-74E5EE0C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0810F5-9B43-A428-5C48-4A363FF29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399" y="3578872"/>
            <a:ext cx="4841236" cy="28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898AA-113E-B96F-434D-F907DF4D4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4" y="1210479"/>
            <a:ext cx="7632834" cy="5116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9C10E-0898-54A8-468D-90E98EF7C0B5}"/>
              </a:ext>
            </a:extLst>
          </p:cNvPr>
          <p:cNvSpPr txBox="1"/>
          <p:nvPr/>
        </p:nvSpPr>
        <p:spPr>
          <a:xfrm>
            <a:off x="8855242" y="2305615"/>
            <a:ext cx="3031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 1968 about 80% of the population developed measles in childhood.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9A4AB-CA36-F6B4-0E86-D472B6C38480}"/>
              </a:ext>
            </a:extLst>
          </p:cNvPr>
          <p:cNvSpPr txBox="1"/>
          <p:nvPr/>
        </p:nvSpPr>
        <p:spPr>
          <a:xfrm>
            <a:off x="865414" y="318027"/>
            <a:ext cx="7989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Why is vaccination important?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35693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7DA8E-E7D4-6EDC-4C9A-39A438C3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63D051-B173-BA57-DEE3-99861BB703C8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79CD30-F8DF-9102-35DB-ED139B6C5B58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F4075-7D95-C34D-FA9C-66118AB3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EE2B00-59CE-E733-F922-863AB453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D1E59D-D016-AA89-54E6-AFF8C9C9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How vaccines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1AAB-FD1F-75FE-B9FF-D02E3214E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lvl="1"/>
            <a:r>
              <a:rPr lang="en-GB" sz="2800" dirty="0">
                <a:solidFill>
                  <a:schemeClr val="tx1"/>
                </a:solidFill>
              </a:rPr>
              <a:t>Vaccines teach your immune system how to create antibodies that protect you from diseases.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Some vaccines require boosters or seasonal vaccination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If enough people are vaccinated, it's harder for the disease to spread to those people who cannot have vaccines.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While latest evidence shows that there is high confidence in routine childhood vaccinations: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85% of parents/carers agree vaccines are safe*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BUT England is currently below the WHO recommendation that at least 95% of children are vaccinated. 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F78103A7-77E2-2886-4AE3-446D3BA9C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FB390ACF-6811-A892-83A3-DB3236B9B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7AD9-BA96-5CBD-19A2-749E5B84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E4ABC8-31EE-64F2-25F8-A5764B516A93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8B0033-C986-DE05-B440-6562AA87D95C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DFDF6-8445-DF62-9C1E-DE0F895FB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2D728C-4C63-D82C-81D0-872B9A572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5C5F4F-740F-8A6B-E9BB-C1856934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Vaccine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A1F8-03DC-B38D-7DA1-29EF3952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lvl="1"/>
            <a:r>
              <a:rPr lang="en-GB" sz="2800" dirty="0">
                <a:solidFill>
                  <a:schemeClr val="tx1"/>
                </a:solidFill>
              </a:rPr>
              <a:t>All vaccines are thoroughly tested to make sure they will not cause harm.</a:t>
            </a:r>
          </a:p>
          <a:p>
            <a:pPr lvl="1"/>
            <a:endParaRPr lang="en-GB" sz="2800" dirty="0">
              <a:solidFill>
                <a:schemeClr val="tx1"/>
              </a:solidFill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It often takes many years for a vaccine to make it through the trials and tests it needs to pass for approval.</a:t>
            </a:r>
          </a:p>
          <a:p>
            <a:pPr marL="457200" lvl="1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There is specific guidance about which vaccines can be given together safely.</a:t>
            </a:r>
          </a:p>
          <a:p>
            <a:pPr lvl="1"/>
            <a:endParaRPr lang="en-GB" sz="2800" dirty="0">
              <a:solidFill>
                <a:schemeClr val="tx1"/>
              </a:solidFill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Once a vaccine is being used in the UK it's also monitored for any rare side effects.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05E12248-9A7C-16F8-CFEB-A8FE6D5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875B963C-7DB3-E414-AFFF-34432AF89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14740-3E4E-D3C2-8CA7-B7FE11BB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3C599C-CF42-9677-859E-9E8A195B2ECE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C3E3F7-123E-7073-8778-E2BDA26F701E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8712C-C226-CF42-1590-25203935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142532-AD2A-4CBF-FC69-87BC1EAFC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1B68F4-B297-7A6E-651B-5D88186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Vaccine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70C4-F765-DAB4-8939-85C3C8C7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800" dirty="0">
                <a:solidFill>
                  <a:schemeClr val="accent1"/>
                </a:solidFill>
              </a:rPr>
              <a:t>Vaccines do not…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do not overload or weaken the immune system – it's safe to give children and adults several vaccines at a time and this reduces the amount of injections needed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do not contain mercury (thiomersal)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do not contain any ingredients that cause harm – only ingredients essential to making them safer and more effective and only in very small amounts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do not cause autism – studies have found no evidence of a link between the MMR vaccine and autism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B8199799-4DD9-E0C6-0F78-807C5D9CB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B8CCAF7-0BD2-093F-8107-9C98D83D2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8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A3B17-432F-5268-C37D-787B61C7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9D13C2-AB61-3533-3ED7-D983ADFDC165}"/>
              </a:ext>
            </a:extLst>
          </p:cNvPr>
          <p:cNvSpPr txBox="1">
            <a:spLocks/>
          </p:cNvSpPr>
          <p:nvPr/>
        </p:nvSpPr>
        <p:spPr>
          <a:xfrm>
            <a:off x="260059" y="622114"/>
            <a:ext cx="9605393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2B2B2A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BD8A30-EB16-9DD6-FA34-A985A8EE9EDF}"/>
              </a:ext>
            </a:extLst>
          </p:cNvPr>
          <p:cNvSpPr txBox="1">
            <a:spLocks/>
          </p:cNvSpPr>
          <p:nvPr/>
        </p:nvSpPr>
        <p:spPr>
          <a:xfrm>
            <a:off x="576943" y="933345"/>
            <a:ext cx="7149662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015EB8"/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D8F80-09D7-9F98-4FB7-E60FDE892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C85507-151A-8A03-F04C-A12EA13C5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183" y="-144215"/>
            <a:ext cx="2647032" cy="1872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B7E3F1-8F6A-0E8E-92A7-D91194A1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11064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Vaccine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7D3B3-D827-4544-2F3F-B3053C10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893357"/>
            <a:ext cx="10515600" cy="39150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  <a:hlinkClick r:id="rId5"/>
              </a:rPr>
              <a:t>https://www.nhs.uk/vaccinations/nhs-vaccinations-and-when-to-have-them/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 descr="A logo for a city&#10;&#10;AI-generated content may be incorrect.">
            <a:extLst>
              <a:ext uri="{FF2B5EF4-FFF2-40B4-BE49-F238E27FC236}">
                <a16:creationId xmlns:a16="http://schemas.microsoft.com/office/drawing/2014/main" id="{3006830E-7A0F-6BED-0E7F-44430D6DD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7" y="257233"/>
            <a:ext cx="2202313" cy="729761"/>
          </a:xfrm>
          <a:prstGeom prst="rect">
            <a:avLst/>
          </a:prstGeom>
        </p:spPr>
      </p:pic>
      <p:pic>
        <p:nvPicPr>
          <p:cNvPr id="9" name="Picture 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425BC485-7E51-7A62-50CF-D96B313ED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71610"/>
            <a:ext cx="2990758" cy="512701"/>
          </a:xfrm>
          <a:prstGeom prst="rect">
            <a:avLst/>
          </a:prstGeom>
        </p:spPr>
      </p:pic>
      <p:pic>
        <p:nvPicPr>
          <p:cNvPr id="11" name="Picture 10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9A2EADFD-3AA9-129F-3E55-E61A42DE6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05" y="2967543"/>
            <a:ext cx="3175274" cy="3175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98076-DBA2-A615-0567-092CD2D467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059" y="2592460"/>
            <a:ext cx="6880852" cy="36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4738"/>
      </p:ext>
    </p:extLst>
  </p:cSld>
  <p:clrMapOvr>
    <a:masterClrMapping/>
  </p:clrMapOvr>
</p:sld>
</file>

<file path=ppt/theme/theme1.xml><?xml version="1.0" encoding="utf-8"?>
<a:theme xmlns:a="http://schemas.openxmlformats.org/drawingml/2006/main" name="BODY COPY WITH FOO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A760FA27D1440AD7AD63A0820EE9F" ma:contentTypeVersion="16" ma:contentTypeDescription="Create a new document." ma:contentTypeScope="" ma:versionID="8e7caeffbc60aa95915a10d365b7926f">
  <xsd:schema xmlns:xsd="http://www.w3.org/2001/XMLSchema" xmlns:xs="http://www.w3.org/2001/XMLSchema" xmlns:p="http://schemas.microsoft.com/office/2006/metadata/properties" xmlns:ns3="d18f52f0-0b2e-4608-b393-08efbd3b3ec8" xmlns:ns4="2e4f4eeb-df76-44f1-adb7-33eb05f2d865" targetNamespace="http://schemas.microsoft.com/office/2006/metadata/properties" ma:root="true" ma:fieldsID="6ff44a45e966da2ed301338bf9f1a718" ns3:_="" ns4:_="">
    <xsd:import namespace="d18f52f0-0b2e-4608-b393-08efbd3b3ec8"/>
    <xsd:import namespace="2e4f4eeb-df76-44f1-adb7-33eb05f2d8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f52f0-0b2e-4608-b393-08efbd3b3e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f4eeb-df76-44f1-adb7-33eb05f2d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4f4eeb-df76-44f1-adb7-33eb05f2d8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87E74-BBE2-4BE7-8491-7538308BE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f52f0-0b2e-4608-b393-08efbd3b3ec8"/>
    <ds:schemaRef ds:uri="2e4f4eeb-df76-44f1-adb7-33eb05f2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031AF2-4081-48D2-AD04-DFCA5A63007A}">
  <ds:schemaRefs>
    <ds:schemaRef ds:uri="d18f52f0-0b2e-4608-b393-08efbd3b3ec8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e4f4eeb-df76-44f1-adb7-33eb05f2d865"/>
  </ds:schemaRefs>
</ds:datastoreItem>
</file>

<file path=customXml/itemProps3.xml><?xml version="1.0" encoding="utf-8"?>
<ds:datastoreItem xmlns:ds="http://schemas.openxmlformats.org/officeDocument/2006/customXml" ds:itemID="{5CC2D805-6AC9-4C46-8EBA-7B2D6DBD49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14010</TotalTime>
  <Words>1152</Words>
  <Application>Microsoft Office PowerPoint</Application>
  <PresentationFormat>Widescreen</PresentationFormat>
  <Paragraphs>188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Montserrat</vt:lpstr>
      <vt:lpstr>Wingdings</vt:lpstr>
      <vt:lpstr>BODY COPY WITH FOOTER</vt:lpstr>
      <vt:lpstr>Office Theme</vt:lpstr>
      <vt:lpstr>PowerPoint Presentation</vt:lpstr>
      <vt:lpstr>Agenda</vt:lpstr>
      <vt:lpstr>Why is vaccination important?</vt:lpstr>
      <vt:lpstr>Why is vaccination important?</vt:lpstr>
      <vt:lpstr>PowerPoint Presentation</vt:lpstr>
      <vt:lpstr>How vaccines work</vt:lpstr>
      <vt:lpstr>Vaccine safety</vt:lpstr>
      <vt:lpstr>Vaccine myths</vt:lpstr>
      <vt:lpstr>Vaccine eligibility</vt:lpstr>
      <vt:lpstr>Vaccine resources</vt:lpstr>
      <vt:lpstr>Childhood vaccine resources</vt:lpstr>
      <vt:lpstr>Childhood vaccine resources</vt:lpstr>
      <vt:lpstr>Maternal vaccine resources</vt:lpstr>
      <vt:lpstr>Flu vaccine resources</vt:lpstr>
      <vt:lpstr>Flu vaccine resources</vt:lpstr>
      <vt:lpstr>Islamic flu resources</vt:lpstr>
      <vt:lpstr>Flu vaccine resources</vt:lpstr>
      <vt:lpstr>Flu videos and leaflet: learning disability and autism</vt:lpstr>
      <vt:lpstr>Flu resources for people with a low literacy</vt:lpstr>
      <vt:lpstr>Key timings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Amanda (NHS NOTTINGHAM AND NOTTINGHAMSHIRE ICB - 52R)</dc:creator>
  <cp:lastModifiedBy>CUTHBERT, Julie (NHS NOTTINGHAM AND NOTTINGHAMSHIRE ICB - 52R)</cp:lastModifiedBy>
  <cp:revision>83</cp:revision>
  <dcterms:created xsi:type="dcterms:W3CDTF">2024-05-10T17:07:20Z</dcterms:created>
  <dcterms:modified xsi:type="dcterms:W3CDTF">2025-09-07T12:55:28Z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0x0101008ECA760FA27D1440AD7AD63A0820EE9F</vt:lpwstr>
  </property>
</Properties>
</file>