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53"/>
  </p:notesMasterIdLst>
  <p:handoutMasterIdLst>
    <p:handoutMasterId r:id="rId54"/>
  </p:handoutMasterIdLst>
  <p:sldIdLst>
    <p:sldId id="1923" r:id="rId5"/>
    <p:sldId id="2147470837" r:id="rId6"/>
    <p:sldId id="2147470838" r:id="rId7"/>
    <p:sldId id="2147470854" r:id="rId8"/>
    <p:sldId id="2147470865" r:id="rId9"/>
    <p:sldId id="2147470842" r:id="rId10"/>
    <p:sldId id="2147470845" r:id="rId11"/>
    <p:sldId id="2147470874" r:id="rId12"/>
    <p:sldId id="2147470877" r:id="rId13"/>
    <p:sldId id="2147470875" r:id="rId14"/>
    <p:sldId id="2147470863" r:id="rId15"/>
    <p:sldId id="2147470882" r:id="rId16"/>
    <p:sldId id="2147470872" r:id="rId17"/>
    <p:sldId id="2147470813" r:id="rId18"/>
    <p:sldId id="2147470844" r:id="rId19"/>
    <p:sldId id="2147470876" r:id="rId20"/>
    <p:sldId id="2147470878" r:id="rId21"/>
    <p:sldId id="2147470846" r:id="rId22"/>
    <p:sldId id="2147470879" r:id="rId23"/>
    <p:sldId id="2147470847" r:id="rId24"/>
    <p:sldId id="2147470864" r:id="rId25"/>
    <p:sldId id="2147470883" r:id="rId26"/>
    <p:sldId id="2147470884" r:id="rId27"/>
    <p:sldId id="2147470868" r:id="rId28"/>
    <p:sldId id="2147470880" r:id="rId29"/>
    <p:sldId id="2147470843" r:id="rId30"/>
    <p:sldId id="2147470850" r:id="rId31"/>
    <p:sldId id="2147470866" r:id="rId32"/>
    <p:sldId id="2147470869" r:id="rId33"/>
    <p:sldId id="2147470848" r:id="rId34"/>
    <p:sldId id="2147470851" r:id="rId35"/>
    <p:sldId id="2147470852" r:id="rId36"/>
    <p:sldId id="2147470885" r:id="rId37"/>
    <p:sldId id="2147470886" r:id="rId38"/>
    <p:sldId id="2147470856" r:id="rId39"/>
    <p:sldId id="2147470853" r:id="rId40"/>
    <p:sldId id="2147470871" r:id="rId41"/>
    <p:sldId id="2147470873" r:id="rId42"/>
    <p:sldId id="2147470857" r:id="rId43"/>
    <p:sldId id="2147470858" r:id="rId44"/>
    <p:sldId id="2147470870" r:id="rId45"/>
    <p:sldId id="2147470881" r:id="rId46"/>
    <p:sldId id="2147470859" r:id="rId47"/>
    <p:sldId id="2147470860" r:id="rId48"/>
    <p:sldId id="2147470861" r:id="rId49"/>
    <p:sldId id="2147470862" r:id="rId50"/>
    <p:sldId id="2147470867" r:id="rId51"/>
    <p:sldId id="31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005EB8"/>
    <a:srgbClr val="003087"/>
    <a:srgbClr val="80D2CC"/>
    <a:srgbClr val="99DBD6"/>
    <a:srgbClr val="99DDEB"/>
    <a:srgbClr val="80D4E7"/>
    <a:srgbClr val="E8EDEE"/>
    <a:srgbClr val="82D1CB"/>
    <a:srgbClr val="00A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10" autoAdjust="0"/>
  </p:normalViewPr>
  <p:slideViewPr>
    <p:cSldViewPr snapToGrid="0">
      <p:cViewPr varScale="1">
        <p:scale>
          <a:sx n="88" d="100"/>
          <a:sy n="88" d="100"/>
        </p:scale>
        <p:origin x="44" y="-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08/12/2025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08/12/2025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35</a:t>
            </a:fld>
            <a:endParaRPr lang="en-GB"/>
          </a:p>
        </p:txBody>
      </p:sp>
    </p:spTree>
    <p:extLst>
      <p:ext uri="{BB962C8B-B14F-4D97-AF65-F5344CB8AC3E}">
        <p14:creationId xmlns:p14="http://schemas.microsoft.com/office/powerpoint/2010/main" val="2756649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37</a:t>
            </a:fld>
            <a:endParaRPr lang="en-GB"/>
          </a:p>
        </p:txBody>
      </p:sp>
    </p:spTree>
    <p:extLst>
      <p:ext uri="{BB962C8B-B14F-4D97-AF65-F5344CB8AC3E}">
        <p14:creationId xmlns:p14="http://schemas.microsoft.com/office/powerpoint/2010/main" val="338752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40</a:t>
            </a:fld>
            <a:endParaRPr lang="en-GB"/>
          </a:p>
        </p:txBody>
      </p:sp>
    </p:spTree>
    <p:extLst>
      <p:ext uri="{BB962C8B-B14F-4D97-AF65-F5344CB8AC3E}">
        <p14:creationId xmlns:p14="http://schemas.microsoft.com/office/powerpoint/2010/main" val="12041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41</a:t>
            </a:fld>
            <a:endParaRPr lang="en-GB"/>
          </a:p>
        </p:txBody>
      </p:sp>
    </p:spTree>
    <p:extLst>
      <p:ext uri="{BB962C8B-B14F-4D97-AF65-F5344CB8AC3E}">
        <p14:creationId xmlns:p14="http://schemas.microsoft.com/office/powerpoint/2010/main" val="107740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24E93-6E01-40FA-6062-4958899C0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689C7-C8C5-EC66-DA56-435679B32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5BEC2-6AC2-DF08-B6AC-EAEB86E426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912DFF-A3F8-8E56-E0F7-1E275318F4EA}"/>
              </a:ext>
            </a:extLst>
          </p:cNvPr>
          <p:cNvSpPr>
            <a:spLocks noGrp="1"/>
          </p:cNvSpPr>
          <p:nvPr>
            <p:ph type="sldNum" sz="quarter" idx="5"/>
          </p:nvPr>
        </p:nvSpPr>
        <p:spPr/>
        <p:txBody>
          <a:bodyPr/>
          <a:lstStyle/>
          <a:p>
            <a:fld id="{9A4EC7EF-95E1-3D44-A982-BC7A3E9C617E}" type="slidenum">
              <a:rPr lang="en-GB" smtClean="0"/>
              <a:t>42</a:t>
            </a:fld>
            <a:endParaRPr lang="en-GB"/>
          </a:p>
        </p:txBody>
      </p:sp>
    </p:spTree>
    <p:extLst>
      <p:ext uri="{BB962C8B-B14F-4D97-AF65-F5344CB8AC3E}">
        <p14:creationId xmlns:p14="http://schemas.microsoft.com/office/powerpoint/2010/main" val="182686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162575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9</a:t>
            </a:fld>
            <a:endParaRPr lang="en-GB"/>
          </a:p>
        </p:txBody>
      </p:sp>
    </p:spTree>
    <p:extLst>
      <p:ext uri="{BB962C8B-B14F-4D97-AF65-F5344CB8AC3E}">
        <p14:creationId xmlns:p14="http://schemas.microsoft.com/office/powerpoint/2010/main" val="317097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402977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399088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20</a:t>
            </a:fld>
            <a:endParaRPr lang="en-GB"/>
          </a:p>
        </p:txBody>
      </p:sp>
    </p:spTree>
    <p:extLst>
      <p:ext uri="{BB962C8B-B14F-4D97-AF65-F5344CB8AC3E}">
        <p14:creationId xmlns:p14="http://schemas.microsoft.com/office/powerpoint/2010/main" val="216008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21</a:t>
            </a:fld>
            <a:endParaRPr lang="en-GB"/>
          </a:p>
        </p:txBody>
      </p:sp>
    </p:spTree>
    <p:extLst>
      <p:ext uri="{BB962C8B-B14F-4D97-AF65-F5344CB8AC3E}">
        <p14:creationId xmlns:p14="http://schemas.microsoft.com/office/powerpoint/2010/main" val="137884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31</a:t>
            </a:fld>
            <a:endParaRPr lang="en-GB"/>
          </a:p>
        </p:txBody>
      </p:sp>
    </p:spTree>
    <p:extLst>
      <p:ext uri="{BB962C8B-B14F-4D97-AF65-F5344CB8AC3E}">
        <p14:creationId xmlns:p14="http://schemas.microsoft.com/office/powerpoint/2010/main" val="338356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34</a:t>
            </a:fld>
            <a:endParaRPr lang="en-GB"/>
          </a:p>
        </p:txBody>
      </p:sp>
    </p:spTree>
    <p:extLst>
      <p:ext uri="{BB962C8B-B14F-4D97-AF65-F5344CB8AC3E}">
        <p14:creationId xmlns:p14="http://schemas.microsoft.com/office/powerpoint/2010/main" val="241840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3051110" y="-335576"/>
            <a:ext cx="10599187" cy="749617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7" name="Picture 6" descr="A blue and black logo&#10;&#10;Description automatically generated">
            <a:extLst>
              <a:ext uri="{FF2B5EF4-FFF2-40B4-BE49-F238E27FC236}">
                <a16:creationId xmlns:a16="http://schemas.microsoft.com/office/drawing/2014/main" id="{8EC99ADB-33F8-80FA-22C3-14C05395F330}"/>
              </a:ext>
            </a:extLst>
          </p:cNvPr>
          <p:cNvPicPr>
            <a:picLocks noChangeAspect="1"/>
          </p:cNvPicPr>
          <p:nvPr userDrawn="1"/>
        </p:nvPicPr>
        <p:blipFill>
          <a:blip r:embed="rId3"/>
          <a:stretch>
            <a:fillRect/>
          </a:stretch>
        </p:blipFill>
        <p:spPr>
          <a:xfrm>
            <a:off x="10457690" y="136525"/>
            <a:ext cx="1516145" cy="1451628"/>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2"/>
          <a:stretch>
            <a:fillRect/>
          </a:stretch>
        </p:blipFill>
        <p:spPr>
          <a:xfrm rot="5400000">
            <a:off x="-2448989" y="-379120"/>
            <a:ext cx="10768951" cy="7616239"/>
          </a:xfrm>
          <a:prstGeom prst="rect">
            <a:avLst/>
          </a:prstGeom>
        </p:spPr>
      </p:pic>
      <p:pic>
        <p:nvPicPr>
          <p:cNvPr id="7" name="Picture 6" descr="A blue and black logo&#10;&#10;Description automatically generated">
            <a:extLst>
              <a:ext uri="{FF2B5EF4-FFF2-40B4-BE49-F238E27FC236}">
                <a16:creationId xmlns:a16="http://schemas.microsoft.com/office/drawing/2014/main" id="{8E86E7BD-B823-D1F4-0C4D-F9BE2677038D}"/>
              </a:ext>
            </a:extLst>
          </p:cNvPr>
          <p:cNvPicPr>
            <a:picLocks noChangeAspect="1"/>
          </p:cNvPicPr>
          <p:nvPr userDrawn="1"/>
        </p:nvPicPr>
        <p:blipFill>
          <a:blip r:embed="rId3"/>
          <a:stretch>
            <a:fillRect/>
          </a:stretch>
        </p:blipFill>
        <p:spPr>
          <a:xfrm>
            <a:off x="10484941" y="88173"/>
            <a:ext cx="1437921" cy="1376733"/>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3320426"/>
            <a:ext cx="9144000" cy="601111"/>
          </a:xfrm>
        </p:spPr>
        <p:txBody>
          <a:bodyPr anchor="b">
            <a:noAutofit/>
          </a:bodyPr>
          <a:lstStyle>
            <a:lvl1pPr algn="l">
              <a:defRPr sz="54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3954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5" name="Picture 4" descr="Logo&#10;&#10;Description automatically generated">
            <a:extLst>
              <a:ext uri="{FF2B5EF4-FFF2-40B4-BE49-F238E27FC236}">
                <a16:creationId xmlns:a16="http://schemas.microsoft.com/office/drawing/2014/main" id="{DA562505-E4BC-4F20-B3DC-538F5FE85AF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710757" y="188912"/>
            <a:ext cx="1303020" cy="1247775"/>
          </a:xfrm>
          <a:prstGeom prst="rect">
            <a:avLst/>
          </a:prstGeom>
        </p:spPr>
      </p:pic>
    </p:spTree>
    <p:extLst>
      <p:ext uri="{BB962C8B-B14F-4D97-AF65-F5344CB8AC3E}">
        <p14:creationId xmlns:p14="http://schemas.microsoft.com/office/powerpoint/2010/main" val="380466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08/12/2025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19" r:id="rId13"/>
    <p:sldLayoutId id="2147483938" r:id="rId14"/>
    <p:sldLayoutId id="2147483939" r:id="rId15"/>
    <p:sldLayoutId id="2147483933" r:id="rId16"/>
    <p:sldLayoutId id="2147483824" r:id="rId17"/>
    <p:sldLayoutId id="2147483926" r:id="rId18"/>
    <p:sldLayoutId id="2147483927" r:id="rId19"/>
    <p:sldLayoutId id="2147483929" r:id="rId20"/>
    <p:sldLayoutId id="2147483928" r:id="rId21"/>
    <p:sldLayoutId id="2147483930" r:id="rId22"/>
    <p:sldLayoutId id="2147483924" r:id="rId23"/>
    <p:sldLayoutId id="2147483940" r:id="rId24"/>
    <p:sldLayoutId id="2147483934" r:id="rId25"/>
    <p:sldLayoutId id="2147483936" r:id="rId26"/>
    <p:sldLayoutId id="2147483937" r:id="rId27"/>
    <p:sldLayoutId id="2147483825" r:id="rId28"/>
    <p:sldLayoutId id="2147483935" r:id="rId29"/>
    <p:sldLayoutId id="214748394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bbuk.org.u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3.png"/><Relationship Id="rId4" Type="http://schemas.openxmlformats.org/officeDocument/2006/relationships/hyperlink" Target="https://www.nursingtimes.net/assessment-skills/specimen-collection-2-obtaining-a-catheter-specimen-of-urine-10-07-2017/"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3.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hyperlink" Target="https://www.bmj.com/content/383/bmj.p2368"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journals.sagepub.com/doi/10.1177/1757177412436818" TargetMode="External"/><Relationship Id="rId5" Type="http://schemas.openxmlformats.org/officeDocument/2006/relationships/hyperlink" Target="file:///C:\Users\S11H0W7M\OneDrive%20-%20NHS\Desktop\IPC\CAUTI\Nurse%20led%20HOUDINI.pdf" TargetMode="External"/><Relationship Id="rId4"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hyperlink" Target="https://future.nhs.uk/A_M_R/view?objectId=1966921" TargetMode="Externa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s://future.nhs.uk/A_M_R/view?objectId=1967017" TargetMode="External"/><Relationship Id="rId5" Type="http://schemas.openxmlformats.org/officeDocument/2006/relationships/hyperlink" Target="https://future.nhs.uk/A_M_R/view?objectId=1966985" TargetMode="External"/><Relationship Id="rId4" Type="http://schemas.openxmlformats.org/officeDocument/2006/relationships/hyperlink" Target="https://future.nhs.uk/A_M_R/view?objectId=1966857"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mailto:england.midland.ipc@nhs.net"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hyperlink" Target="https://www.bmj.com/content/372/bmj.n207" TargetMode="External"/><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98000"/>
            <a:ext cx="4700439" cy="1327977"/>
          </a:xfrm>
        </p:spPr>
        <p:txBody>
          <a:bodyPr/>
          <a:lstStyle/>
          <a:p>
            <a:r>
              <a:rPr lang="en-GB" sz="4400"/>
              <a:t>Catheter Care Training Package </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0" y="4218839"/>
            <a:ext cx="6086787" cy="1024967"/>
          </a:xfrm>
        </p:spPr>
        <p:txBody>
          <a:bodyPr/>
          <a:lstStyle/>
          <a:p>
            <a:r>
              <a:rPr lang="en-GB" b="1"/>
              <a:t>A #MidlandsIPC Catheter Care Improvement Group Initiative </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49019" cy="876774"/>
          </a:xfrm>
        </p:spPr>
        <p:txBody>
          <a:bodyPr>
            <a:normAutofit/>
          </a:bodyPr>
          <a:lstStyle/>
          <a:p>
            <a:pPr>
              <a:lnSpc>
                <a:spcPct val="120000"/>
              </a:lnSpc>
            </a:pPr>
            <a:r>
              <a:rPr lang="en-GB" dirty="0"/>
              <a:t>Version 0.5</a:t>
            </a:r>
          </a:p>
          <a:p>
            <a:pPr>
              <a:lnSpc>
                <a:spcPct val="120000"/>
              </a:lnSpc>
            </a:pPr>
            <a:r>
              <a:rPr lang="en-GB" b="1" dirty="0"/>
              <a:t>Dated</a:t>
            </a:r>
            <a:r>
              <a:rPr lang="en-GB" b="1"/>
              <a:t>: December </a:t>
            </a:r>
            <a:r>
              <a:rPr lang="en-GB" b="1" dirty="0"/>
              <a:t>2025</a:t>
            </a: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A7E7351-251F-ECC9-B1E7-29030FBE2BF1}"/>
              </a:ext>
            </a:extLst>
          </p:cNvPr>
          <p:cNvGraphicFramePr>
            <a:graphicFrameLocks noGrp="1"/>
          </p:cNvGraphicFramePr>
          <p:nvPr>
            <p:ph idx="1"/>
            <p:extLst>
              <p:ext uri="{D42A27DB-BD31-4B8C-83A1-F6EECF244321}">
                <p14:modId xmlns:p14="http://schemas.microsoft.com/office/powerpoint/2010/main" val="1996125730"/>
              </p:ext>
            </p:extLst>
          </p:nvPr>
        </p:nvGraphicFramePr>
        <p:xfrm>
          <a:off x="82296" y="82296"/>
          <a:ext cx="12109704" cy="6764957"/>
        </p:xfrm>
        <a:graphic>
          <a:graphicData uri="http://schemas.openxmlformats.org/drawingml/2006/table">
            <a:tbl>
              <a:tblPr firstRow="1" bandRow="1">
                <a:tableStyleId>{5C22544A-7EE6-4342-B048-85BDC9FD1C3A}</a:tableStyleId>
              </a:tblPr>
              <a:tblGrid>
                <a:gridCol w="2027135">
                  <a:extLst>
                    <a:ext uri="{9D8B030D-6E8A-4147-A177-3AD203B41FA5}">
                      <a16:colId xmlns:a16="http://schemas.microsoft.com/office/drawing/2014/main" val="2062298641"/>
                    </a:ext>
                  </a:extLst>
                </a:gridCol>
                <a:gridCol w="2891394">
                  <a:extLst>
                    <a:ext uri="{9D8B030D-6E8A-4147-A177-3AD203B41FA5}">
                      <a16:colId xmlns:a16="http://schemas.microsoft.com/office/drawing/2014/main" val="199687217"/>
                    </a:ext>
                  </a:extLst>
                </a:gridCol>
                <a:gridCol w="3469671">
                  <a:extLst>
                    <a:ext uri="{9D8B030D-6E8A-4147-A177-3AD203B41FA5}">
                      <a16:colId xmlns:a16="http://schemas.microsoft.com/office/drawing/2014/main" val="2125756466"/>
                    </a:ext>
                  </a:extLst>
                </a:gridCol>
                <a:gridCol w="3721504">
                  <a:extLst>
                    <a:ext uri="{9D8B030D-6E8A-4147-A177-3AD203B41FA5}">
                      <a16:colId xmlns:a16="http://schemas.microsoft.com/office/drawing/2014/main" val="782760654"/>
                    </a:ext>
                  </a:extLst>
                </a:gridCol>
              </a:tblGrid>
              <a:tr h="463353">
                <a:tc>
                  <a:txBody>
                    <a:bodyPr/>
                    <a:lstStyle/>
                    <a:p>
                      <a:r>
                        <a:rPr lang="en-GB" sz="1200" dirty="0">
                          <a:solidFill>
                            <a:schemeClr val="bg1"/>
                          </a:solidFill>
                        </a:rPr>
                        <a:t>Type of Urinary Incontinence </a:t>
                      </a:r>
                    </a:p>
                  </a:txBody>
                  <a:tcPr/>
                </a:tc>
                <a:tc>
                  <a:txBody>
                    <a:bodyPr/>
                    <a:lstStyle/>
                    <a:p>
                      <a:r>
                        <a:rPr lang="en-GB" sz="1200" dirty="0">
                          <a:solidFill>
                            <a:schemeClr val="bg1"/>
                          </a:solidFill>
                        </a:rPr>
                        <a:t>Symptoms</a:t>
                      </a:r>
                    </a:p>
                  </a:txBody>
                  <a:tcPr/>
                </a:tc>
                <a:tc>
                  <a:txBody>
                    <a:bodyPr/>
                    <a:lstStyle/>
                    <a:p>
                      <a:r>
                        <a:rPr lang="en-GB" sz="1200" dirty="0">
                          <a:solidFill>
                            <a:schemeClr val="bg1"/>
                          </a:solidFill>
                        </a:rPr>
                        <a:t>Underlying Causes / Risk Factors</a:t>
                      </a:r>
                    </a:p>
                  </a:txBody>
                  <a:tcPr/>
                </a:tc>
                <a:tc>
                  <a:txBody>
                    <a:bodyPr/>
                    <a:lstStyle/>
                    <a:p>
                      <a:r>
                        <a:rPr lang="en-GB" sz="1200" dirty="0">
                          <a:solidFill>
                            <a:schemeClr val="bg1"/>
                          </a:solidFill>
                        </a:rPr>
                        <a:t>Treatments</a:t>
                      </a:r>
                    </a:p>
                  </a:txBody>
                  <a:tcPr/>
                </a:tc>
                <a:extLst>
                  <a:ext uri="{0D108BD9-81ED-4DB2-BD59-A6C34878D82A}">
                    <a16:rowId xmlns:a16="http://schemas.microsoft.com/office/drawing/2014/main" val="2004064962"/>
                  </a:ext>
                </a:extLst>
              </a:tr>
              <a:tr h="1204718">
                <a:tc>
                  <a:txBody>
                    <a:bodyPr/>
                    <a:lstStyle/>
                    <a:p>
                      <a:r>
                        <a:rPr lang="en-GB" sz="1200" b="1" dirty="0">
                          <a:solidFill>
                            <a:schemeClr val="tx1"/>
                          </a:solidFill>
                        </a:rPr>
                        <a:t>Stress Incontinence </a:t>
                      </a:r>
                    </a:p>
                  </a:txBody>
                  <a:tcPr/>
                </a:tc>
                <a:tc>
                  <a:txBody>
                    <a:bodyPr/>
                    <a:lstStyle/>
                    <a:p>
                      <a:r>
                        <a:rPr lang="en-US" sz="1200" dirty="0">
                          <a:solidFill>
                            <a:schemeClr val="tx1"/>
                          </a:solidFill>
                        </a:rPr>
                        <a:t>Leaking small amounts of urine: </a:t>
                      </a:r>
                    </a:p>
                    <a:p>
                      <a:r>
                        <a:rPr lang="en-US" sz="1200" dirty="0">
                          <a:solidFill>
                            <a:schemeClr val="tx1"/>
                          </a:solidFill>
                        </a:rPr>
                        <a:t>Physical exertion: l lifting, Bending, Climbing stairs, exercising, Standing up</a:t>
                      </a:r>
                    </a:p>
                    <a:p>
                      <a:r>
                        <a:rPr lang="en-US" sz="1200" dirty="0">
                          <a:solidFill>
                            <a:schemeClr val="tx1"/>
                          </a:solidFill>
                        </a:rPr>
                        <a:t>Coughing , Laughing , Sneezing, leaking during Intercourse </a:t>
                      </a:r>
                      <a:endParaRPr lang="en-GB" sz="1200" dirty="0">
                        <a:solidFill>
                          <a:schemeClr val="tx1"/>
                        </a:solidFill>
                      </a:endParaRPr>
                    </a:p>
                  </a:txBody>
                  <a:tcPr/>
                </a:tc>
                <a:tc>
                  <a:txBody>
                    <a:bodyPr/>
                    <a:lstStyle/>
                    <a:p>
                      <a:r>
                        <a:rPr lang="en-US" sz="1200" dirty="0">
                          <a:solidFill>
                            <a:schemeClr val="tx1"/>
                          </a:solidFill>
                        </a:rPr>
                        <a:t>Chronic constipation and straining / Faecal Impaction</a:t>
                      </a:r>
                    </a:p>
                    <a:p>
                      <a:r>
                        <a:rPr lang="en-US" sz="1200" dirty="0">
                          <a:solidFill>
                            <a:schemeClr val="tx1"/>
                          </a:solidFill>
                        </a:rPr>
                        <a:t>Obesity</a:t>
                      </a:r>
                    </a:p>
                    <a:p>
                      <a:r>
                        <a:rPr lang="en-US" sz="1200" dirty="0">
                          <a:solidFill>
                            <a:schemeClr val="tx1"/>
                          </a:solidFill>
                        </a:rPr>
                        <a:t>Post prostatectomy</a:t>
                      </a:r>
                    </a:p>
                    <a:p>
                      <a:r>
                        <a:rPr lang="en-US" sz="1200" dirty="0">
                          <a:solidFill>
                            <a:schemeClr val="tx1"/>
                          </a:solidFill>
                        </a:rPr>
                        <a:t>Persistent cough</a:t>
                      </a:r>
                    </a:p>
                    <a:p>
                      <a:r>
                        <a:rPr lang="en-US" sz="1200" dirty="0">
                          <a:solidFill>
                            <a:schemeClr val="tx1"/>
                          </a:solidFill>
                        </a:rPr>
                        <a:t>Hormonal changes during the menopause</a:t>
                      </a:r>
                      <a:endParaRPr lang="en-GB" sz="1200" dirty="0">
                        <a:solidFill>
                          <a:schemeClr val="tx1"/>
                        </a:solidFill>
                      </a:endParaRPr>
                    </a:p>
                  </a:txBody>
                  <a:tcPr/>
                </a:tc>
                <a:tc>
                  <a:txBody>
                    <a:bodyPr/>
                    <a:lstStyle/>
                    <a:p>
                      <a:r>
                        <a:rPr lang="en-GB" sz="1200" dirty="0">
                          <a:solidFill>
                            <a:schemeClr val="tx1"/>
                          </a:solidFill>
                        </a:rPr>
                        <a:t>Pelvic Floor exercises</a:t>
                      </a:r>
                    </a:p>
                    <a:p>
                      <a:r>
                        <a:rPr lang="en-GB" sz="1200" dirty="0">
                          <a:solidFill>
                            <a:schemeClr val="tx1"/>
                          </a:solidFill>
                        </a:rPr>
                        <a:t>Weight loss</a:t>
                      </a:r>
                    </a:p>
                    <a:p>
                      <a:r>
                        <a:rPr lang="en-GB" sz="1200" dirty="0">
                          <a:solidFill>
                            <a:schemeClr val="tx1"/>
                          </a:solidFill>
                        </a:rPr>
                        <a:t>Reviewing Asthma / COPD, Treat a cough</a:t>
                      </a:r>
                    </a:p>
                    <a:p>
                      <a:r>
                        <a:rPr lang="en-GB" sz="1200" dirty="0">
                          <a:solidFill>
                            <a:schemeClr val="tx1"/>
                          </a:solidFill>
                        </a:rPr>
                        <a:t>Topical Vaginal Oestrogen Creams</a:t>
                      </a:r>
                    </a:p>
                    <a:p>
                      <a:r>
                        <a:rPr lang="en-GB" sz="1200" dirty="0">
                          <a:solidFill>
                            <a:schemeClr val="tx1"/>
                          </a:solidFill>
                        </a:rPr>
                        <a:t>Treat chronic constipation</a:t>
                      </a:r>
                    </a:p>
                    <a:p>
                      <a:r>
                        <a:rPr lang="en-GB" sz="1200" dirty="0">
                          <a:solidFill>
                            <a:schemeClr val="tx1"/>
                          </a:solidFill>
                        </a:rPr>
                        <a:t>Surgical intervention (last resort)</a:t>
                      </a:r>
                    </a:p>
                  </a:txBody>
                  <a:tcPr/>
                </a:tc>
                <a:extLst>
                  <a:ext uri="{0D108BD9-81ED-4DB2-BD59-A6C34878D82A}">
                    <a16:rowId xmlns:a16="http://schemas.microsoft.com/office/drawing/2014/main" val="3314272431"/>
                  </a:ext>
                </a:extLst>
              </a:tr>
              <a:tr h="1946084">
                <a:tc>
                  <a:txBody>
                    <a:bodyPr/>
                    <a:lstStyle/>
                    <a:p>
                      <a:r>
                        <a:rPr lang="en-GB" sz="1200" b="1" dirty="0">
                          <a:solidFill>
                            <a:schemeClr val="tx1"/>
                          </a:solidFill>
                        </a:rPr>
                        <a:t>Overactive Bladder (OAB)</a:t>
                      </a:r>
                    </a:p>
                  </a:txBody>
                  <a:tcPr/>
                </a:tc>
                <a:tc>
                  <a:txBody>
                    <a:bodyPr/>
                    <a:lstStyle/>
                    <a:p>
                      <a:r>
                        <a:rPr lang="en-GB" sz="1200" dirty="0">
                          <a:solidFill>
                            <a:schemeClr val="tx1"/>
                          </a:solidFill>
                        </a:rPr>
                        <a:t>Urinary Urgency, urge leakage and Urinary Frequency</a:t>
                      </a:r>
                    </a:p>
                  </a:txBody>
                  <a:tcPr/>
                </a:tc>
                <a:tc>
                  <a:txBody>
                    <a:bodyPr/>
                    <a:lstStyle/>
                    <a:p>
                      <a:r>
                        <a:rPr lang="en-GB" sz="1200" dirty="0">
                          <a:solidFill>
                            <a:schemeClr val="tx1"/>
                          </a:solidFill>
                        </a:rPr>
                        <a:t>Nervous system disease such as multiple sclerosis</a:t>
                      </a:r>
                    </a:p>
                    <a:p>
                      <a:r>
                        <a:rPr lang="en-GB" sz="1200" dirty="0">
                          <a:solidFill>
                            <a:schemeClr val="tx1"/>
                          </a:solidFill>
                        </a:rPr>
                        <a:t>Stroke</a:t>
                      </a:r>
                    </a:p>
                    <a:p>
                      <a:r>
                        <a:rPr lang="en-GB" sz="1200" dirty="0">
                          <a:solidFill>
                            <a:schemeClr val="tx1"/>
                          </a:solidFill>
                        </a:rPr>
                        <a:t>Often no organic cause can be found</a:t>
                      </a:r>
                    </a:p>
                    <a:p>
                      <a:r>
                        <a:rPr lang="en-GB" sz="1200" dirty="0">
                          <a:solidFill>
                            <a:schemeClr val="tx1"/>
                          </a:solidFill>
                        </a:rPr>
                        <a:t>Inappropriate fluid intake - large quantities of caffeine i.e. tea, coffee, coke, drinking chocolate.</a:t>
                      </a:r>
                    </a:p>
                    <a:p>
                      <a:r>
                        <a:rPr lang="en-GB" sz="1200" dirty="0">
                          <a:solidFill>
                            <a:schemeClr val="tx1"/>
                          </a:solidFill>
                        </a:rPr>
                        <a:t>Inadequate fluid intake</a:t>
                      </a:r>
                    </a:p>
                    <a:p>
                      <a:r>
                        <a:rPr lang="en-GB" sz="1200" dirty="0">
                          <a:solidFill>
                            <a:schemeClr val="tx1"/>
                          </a:solidFill>
                        </a:rPr>
                        <a:t>Poor bladder/voiding habits</a:t>
                      </a:r>
                    </a:p>
                    <a:p>
                      <a:r>
                        <a:rPr lang="en-GB" sz="1200" dirty="0">
                          <a:solidFill>
                            <a:schemeClr val="tx1"/>
                          </a:solidFill>
                        </a:rPr>
                        <a:t>Anxiety can make the problem worse</a:t>
                      </a:r>
                    </a:p>
                  </a:txBody>
                  <a:tcPr/>
                </a:tc>
                <a:tc>
                  <a:txBody>
                    <a:bodyPr/>
                    <a:lstStyle/>
                    <a:p>
                      <a:r>
                        <a:rPr lang="en-GB" sz="1200">
                          <a:solidFill>
                            <a:schemeClr val="tx1"/>
                          </a:solidFill>
                        </a:rPr>
                        <a:t>Pelvic Floor Exercises</a:t>
                      </a:r>
                    </a:p>
                    <a:p>
                      <a:r>
                        <a:rPr lang="en-GB" sz="1200">
                          <a:solidFill>
                            <a:schemeClr val="tx1"/>
                          </a:solidFill>
                        </a:rPr>
                        <a:t>Drink the right amount of fluid. Drink the right types of fluid…</a:t>
                      </a:r>
                    </a:p>
                    <a:p>
                      <a:r>
                        <a:rPr lang="en-GB" sz="1200">
                          <a:solidFill>
                            <a:schemeClr val="tx1"/>
                          </a:solidFill>
                        </a:rPr>
                        <a:t>Avoid caffeine and alcohol which can be a bladder stimulant and irritant. </a:t>
                      </a:r>
                    </a:p>
                    <a:p>
                      <a:r>
                        <a:rPr lang="en-GB" sz="1200">
                          <a:solidFill>
                            <a:schemeClr val="tx1"/>
                          </a:solidFill>
                        </a:rPr>
                        <a:t>Bladder Re-training</a:t>
                      </a:r>
                    </a:p>
                    <a:p>
                      <a:r>
                        <a:rPr lang="en-GB" sz="1200">
                          <a:solidFill>
                            <a:schemeClr val="tx1"/>
                          </a:solidFill>
                        </a:rPr>
                        <a:t>Medication</a:t>
                      </a:r>
                    </a:p>
                    <a:p>
                      <a:r>
                        <a:rPr lang="en-GB" sz="1200">
                          <a:solidFill>
                            <a:schemeClr val="tx1"/>
                          </a:solidFill>
                        </a:rPr>
                        <a:t>Botox</a:t>
                      </a:r>
                    </a:p>
                    <a:p>
                      <a:r>
                        <a:rPr lang="en-GB" sz="1200">
                          <a:solidFill>
                            <a:schemeClr val="tx1"/>
                          </a:solidFill>
                        </a:rPr>
                        <a:t>Sacral nerve stimulation</a:t>
                      </a:r>
                    </a:p>
                    <a:p>
                      <a:endParaRPr lang="en-GB" sz="1200">
                        <a:solidFill>
                          <a:schemeClr val="tx1"/>
                        </a:solidFill>
                      </a:endParaRPr>
                    </a:p>
                  </a:txBody>
                  <a:tcPr/>
                </a:tc>
                <a:extLst>
                  <a:ext uri="{0D108BD9-81ED-4DB2-BD59-A6C34878D82A}">
                    <a16:rowId xmlns:a16="http://schemas.microsoft.com/office/drawing/2014/main" val="810180374"/>
                  </a:ext>
                </a:extLst>
              </a:tr>
              <a:tr h="1946084">
                <a:tc>
                  <a:txBody>
                    <a:bodyPr/>
                    <a:lstStyle/>
                    <a:p>
                      <a:r>
                        <a:rPr lang="en-GB" sz="1200" b="1">
                          <a:solidFill>
                            <a:schemeClr val="tx1"/>
                          </a:solidFill>
                        </a:rPr>
                        <a:t>Outflow obstruction / Neurogenic Bladder.  Bladder failing to empty partially or fully. </a:t>
                      </a:r>
                    </a:p>
                  </a:txBody>
                  <a:tcPr/>
                </a:tc>
                <a:tc>
                  <a:txBody>
                    <a:bodyPr/>
                    <a:lstStyle/>
                    <a:p>
                      <a:r>
                        <a:rPr lang="en-US" sz="1200" dirty="0">
                          <a:solidFill>
                            <a:schemeClr val="tx1"/>
                          </a:solidFill>
                        </a:rPr>
                        <a:t>Recurrent urinary tract infections</a:t>
                      </a:r>
                    </a:p>
                    <a:p>
                      <a:r>
                        <a:rPr lang="en-US" sz="1200" dirty="0">
                          <a:solidFill>
                            <a:schemeClr val="tx1"/>
                          </a:solidFill>
                        </a:rPr>
                        <a:t>Urinary frequency / Urgency</a:t>
                      </a:r>
                    </a:p>
                    <a:p>
                      <a:r>
                        <a:rPr lang="en-US" sz="1200" dirty="0">
                          <a:solidFill>
                            <a:schemeClr val="tx1"/>
                          </a:solidFill>
                        </a:rPr>
                        <a:t>Difficulty voiding / Straining to Void</a:t>
                      </a:r>
                    </a:p>
                    <a:p>
                      <a:r>
                        <a:rPr lang="en-US" sz="1200" dirty="0">
                          <a:solidFill>
                            <a:schemeClr val="tx1"/>
                          </a:solidFill>
                        </a:rPr>
                        <a:t>Stop - Start Stream / Hesitancy /  Poor stream </a:t>
                      </a:r>
                    </a:p>
                    <a:p>
                      <a:r>
                        <a:rPr lang="en-US" sz="1200" dirty="0">
                          <a:solidFill>
                            <a:schemeClr val="tx1"/>
                          </a:solidFill>
                        </a:rPr>
                        <a:t>Dribbling incontinence </a:t>
                      </a:r>
                    </a:p>
                    <a:p>
                      <a:r>
                        <a:rPr lang="en-US" sz="1200" dirty="0">
                          <a:solidFill>
                            <a:schemeClr val="tx1"/>
                          </a:solidFill>
                        </a:rPr>
                        <a:t>Post void dribble</a:t>
                      </a:r>
                    </a:p>
                    <a:p>
                      <a:r>
                        <a:rPr lang="en-US" sz="1200" dirty="0">
                          <a:solidFill>
                            <a:schemeClr val="tx1"/>
                          </a:solidFill>
                        </a:rPr>
                        <a:t>Voiding without any warning</a:t>
                      </a:r>
                    </a:p>
                    <a:p>
                      <a:r>
                        <a:rPr lang="en-US" sz="1200" dirty="0">
                          <a:solidFill>
                            <a:schemeClr val="tx1"/>
                          </a:solidFill>
                        </a:rPr>
                        <a:t>Nocturnal enuresis</a:t>
                      </a:r>
                    </a:p>
                    <a:p>
                      <a:endParaRPr lang="en-GB" sz="1200" dirty="0">
                        <a:solidFill>
                          <a:schemeClr val="tx1"/>
                        </a:solidFill>
                      </a:endParaRPr>
                    </a:p>
                  </a:txBody>
                  <a:tcPr/>
                </a:tc>
                <a:tc>
                  <a:txBody>
                    <a:bodyPr/>
                    <a:lstStyle/>
                    <a:p>
                      <a:r>
                        <a:rPr lang="en-GB" sz="1200" dirty="0">
                          <a:solidFill>
                            <a:schemeClr val="tx1"/>
                          </a:solidFill>
                        </a:rPr>
                        <a:t>An obstruction to the urethra i.e.  enlarged prostate.</a:t>
                      </a:r>
                    </a:p>
                    <a:p>
                      <a:r>
                        <a:rPr lang="en-GB" sz="1200" dirty="0">
                          <a:solidFill>
                            <a:schemeClr val="tx1"/>
                          </a:solidFill>
                        </a:rPr>
                        <a:t>Damage to peripheral nerves preventing the bladder from working properly i.e. spinal damage</a:t>
                      </a:r>
                    </a:p>
                    <a:p>
                      <a:r>
                        <a:rPr lang="en-GB" sz="1200" dirty="0">
                          <a:solidFill>
                            <a:schemeClr val="tx1"/>
                          </a:solidFill>
                        </a:rPr>
                        <a:t>Pelvic injury</a:t>
                      </a:r>
                    </a:p>
                    <a:p>
                      <a:r>
                        <a:rPr lang="en-GB" sz="1200" dirty="0">
                          <a:solidFill>
                            <a:schemeClr val="tx1"/>
                          </a:solidFill>
                        </a:rPr>
                        <a:t>Diabetes</a:t>
                      </a:r>
                    </a:p>
                    <a:p>
                      <a:r>
                        <a:rPr lang="en-GB" sz="1200" dirty="0">
                          <a:solidFill>
                            <a:schemeClr val="tx1"/>
                          </a:solidFill>
                        </a:rPr>
                        <a:t>Neurological impairment i.e. Multiple Sclerosis</a:t>
                      </a:r>
                    </a:p>
                    <a:p>
                      <a:endParaRPr lang="en-GB" sz="1200" dirty="0">
                        <a:solidFill>
                          <a:schemeClr val="tx1"/>
                        </a:solidFill>
                      </a:endParaRPr>
                    </a:p>
                  </a:txBody>
                  <a:tcPr/>
                </a:tc>
                <a:tc>
                  <a:txBody>
                    <a:bodyPr/>
                    <a:lstStyle/>
                    <a:p>
                      <a:r>
                        <a:rPr lang="en-GB" sz="1200" dirty="0">
                          <a:solidFill>
                            <a:schemeClr val="tx1"/>
                          </a:solidFill>
                        </a:rPr>
                        <a:t>Treat constipation</a:t>
                      </a:r>
                    </a:p>
                    <a:p>
                      <a:r>
                        <a:rPr lang="en-GB" sz="1200" dirty="0">
                          <a:solidFill>
                            <a:schemeClr val="tx1"/>
                          </a:solidFill>
                        </a:rPr>
                        <a:t>Treat Benign Prostatic Hyperplasia</a:t>
                      </a:r>
                    </a:p>
                    <a:p>
                      <a:r>
                        <a:rPr lang="en-GB" sz="1200" dirty="0">
                          <a:solidFill>
                            <a:schemeClr val="tx1"/>
                          </a:solidFill>
                        </a:rPr>
                        <a:t>Manage female organ prolapse (Pessary's) </a:t>
                      </a:r>
                    </a:p>
                    <a:p>
                      <a:r>
                        <a:rPr lang="en-GB" sz="1200" dirty="0">
                          <a:solidFill>
                            <a:schemeClr val="tx1"/>
                          </a:solidFill>
                        </a:rPr>
                        <a:t>Intermittent self-catheterisation</a:t>
                      </a:r>
                    </a:p>
                    <a:p>
                      <a:r>
                        <a:rPr lang="en-GB" sz="1200" dirty="0">
                          <a:solidFill>
                            <a:schemeClr val="tx1"/>
                          </a:solidFill>
                        </a:rPr>
                        <a:t>Indwelling / supra-pubic catheter  </a:t>
                      </a:r>
                    </a:p>
                    <a:p>
                      <a:r>
                        <a:rPr lang="en-GB" sz="1200" dirty="0">
                          <a:solidFill>
                            <a:schemeClr val="tx1"/>
                          </a:solidFill>
                        </a:rPr>
                        <a:t>Prostatectomy</a:t>
                      </a:r>
                    </a:p>
                    <a:p>
                      <a:r>
                        <a:rPr lang="en-GB" sz="1200" dirty="0">
                          <a:solidFill>
                            <a:schemeClr val="tx1"/>
                          </a:solidFill>
                        </a:rPr>
                        <a:t>Clean intermittent self-dilatation </a:t>
                      </a:r>
                    </a:p>
                    <a:p>
                      <a:r>
                        <a:rPr lang="en-GB" sz="1200" dirty="0">
                          <a:solidFill>
                            <a:schemeClr val="tx1"/>
                          </a:solidFill>
                        </a:rPr>
                        <a:t>to open urethral stricture</a:t>
                      </a:r>
                    </a:p>
                    <a:p>
                      <a:endParaRPr lang="en-GB" sz="1200" dirty="0">
                        <a:solidFill>
                          <a:schemeClr val="tx1"/>
                        </a:solidFill>
                      </a:endParaRPr>
                    </a:p>
                  </a:txBody>
                  <a:tcPr/>
                </a:tc>
                <a:extLst>
                  <a:ext uri="{0D108BD9-81ED-4DB2-BD59-A6C34878D82A}">
                    <a16:rowId xmlns:a16="http://schemas.microsoft.com/office/drawing/2014/main" val="513768879"/>
                  </a:ext>
                </a:extLst>
              </a:tr>
              <a:tr h="1204718">
                <a:tc>
                  <a:txBody>
                    <a:bodyPr/>
                    <a:lstStyle/>
                    <a:p>
                      <a:r>
                        <a:rPr lang="en-GB" sz="1200" b="1" dirty="0">
                          <a:solidFill>
                            <a:schemeClr val="tx1"/>
                          </a:solidFill>
                        </a:rPr>
                        <a:t>Incontinence due to other causes…(Functional)</a:t>
                      </a:r>
                    </a:p>
                  </a:txBody>
                  <a:tcPr/>
                </a:tc>
                <a:tc>
                  <a:txBody>
                    <a:bodyPr/>
                    <a:lstStyle/>
                    <a:p>
                      <a:endParaRPr lang="en-GB" sz="1200" dirty="0">
                        <a:solidFill>
                          <a:schemeClr val="tx1"/>
                        </a:solidFill>
                      </a:endParaRPr>
                    </a:p>
                  </a:txBody>
                  <a:tcPr/>
                </a:tc>
                <a:tc>
                  <a:txBody>
                    <a:bodyPr/>
                    <a:lstStyle/>
                    <a:p>
                      <a:r>
                        <a:rPr lang="en-US" sz="1200" dirty="0">
                          <a:solidFill>
                            <a:schemeClr val="tx1"/>
                          </a:solidFill>
                        </a:rPr>
                        <a:t>Dementia, Mobility Problems, Dexterity problems, Poorly managed pain, increased care needs</a:t>
                      </a:r>
                    </a:p>
                    <a:p>
                      <a:endParaRPr lang="en-GB" sz="1200" dirty="0">
                        <a:solidFill>
                          <a:schemeClr val="tx1"/>
                        </a:solidFill>
                      </a:endParaRPr>
                    </a:p>
                  </a:txBody>
                  <a:tcPr/>
                </a:tc>
                <a:tc>
                  <a:txBody>
                    <a:bodyPr/>
                    <a:lstStyle/>
                    <a:p>
                      <a:r>
                        <a:rPr lang="en-GB" sz="1200" dirty="0">
                          <a:solidFill>
                            <a:schemeClr val="tx1"/>
                          </a:solidFill>
                        </a:rPr>
                        <a:t>Referral to occupational therapy</a:t>
                      </a:r>
                    </a:p>
                    <a:p>
                      <a:r>
                        <a:rPr lang="en-GB" sz="1200" dirty="0">
                          <a:solidFill>
                            <a:schemeClr val="tx1"/>
                          </a:solidFill>
                        </a:rPr>
                        <a:t>Referral to Physiotherapy</a:t>
                      </a:r>
                    </a:p>
                    <a:p>
                      <a:r>
                        <a:rPr lang="en-GB" sz="1200" dirty="0">
                          <a:solidFill>
                            <a:schemeClr val="tx1"/>
                          </a:solidFill>
                        </a:rPr>
                        <a:t>Referral to GP for pain review</a:t>
                      </a:r>
                    </a:p>
                    <a:p>
                      <a:r>
                        <a:rPr lang="en-GB" sz="1200" dirty="0">
                          <a:solidFill>
                            <a:schemeClr val="tx1"/>
                          </a:solidFill>
                        </a:rPr>
                        <a:t>Toileting aids – commodes, urinals</a:t>
                      </a:r>
                    </a:p>
                    <a:p>
                      <a:r>
                        <a:rPr lang="en-GB" sz="1200" dirty="0">
                          <a:solidFill>
                            <a:schemeClr val="tx1"/>
                          </a:solidFill>
                        </a:rPr>
                        <a:t>Penile Sheaths</a:t>
                      </a:r>
                    </a:p>
                    <a:p>
                      <a:r>
                        <a:rPr lang="en-GB" sz="1200" dirty="0">
                          <a:solidFill>
                            <a:schemeClr val="tx1"/>
                          </a:solidFill>
                        </a:rPr>
                        <a:t>Continence pads</a:t>
                      </a:r>
                    </a:p>
                  </a:txBody>
                  <a:tcPr/>
                </a:tc>
                <a:extLst>
                  <a:ext uri="{0D108BD9-81ED-4DB2-BD59-A6C34878D82A}">
                    <a16:rowId xmlns:a16="http://schemas.microsoft.com/office/drawing/2014/main" val="4138244001"/>
                  </a:ext>
                </a:extLst>
              </a:tr>
            </a:tbl>
          </a:graphicData>
        </a:graphic>
      </p:graphicFrame>
      <p:pic>
        <p:nvPicPr>
          <p:cNvPr id="15" name="Audio 14">
            <a:hlinkClick r:id="" action="ppaction://media"/>
            <a:extLst>
              <a:ext uri="{FF2B5EF4-FFF2-40B4-BE49-F238E27FC236}">
                <a16:creationId xmlns:a16="http://schemas.microsoft.com/office/drawing/2014/main" id="{D771495E-9E81-83D5-2129-89F87D1A71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9671026"/>
      </p:ext>
    </p:extLst>
  </p:cSld>
  <p:clrMapOvr>
    <a:masterClrMapping/>
  </p:clrMapOvr>
  <mc:AlternateContent xmlns:mc="http://schemas.openxmlformats.org/markup-compatibility/2006" xmlns:p14="http://schemas.microsoft.com/office/powerpoint/2010/main">
    <mc:Choice Requires="p14">
      <p:transition spd="med" p14:dur="700" advTm="25468">
        <p:fade/>
      </p:transition>
    </mc:Choice>
    <mc:Fallback xmlns="">
      <p:transition spd="med" advTm="25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DDCDA-EE1D-9FE5-CA87-6187D3B3D1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8E0E6-F95E-E1BE-E392-7BAC31972816}"/>
              </a:ext>
            </a:extLst>
          </p:cNvPr>
          <p:cNvSpPr>
            <a:spLocks noGrp="1"/>
          </p:cNvSpPr>
          <p:nvPr>
            <p:ph idx="1"/>
          </p:nvPr>
        </p:nvSpPr>
        <p:spPr>
          <a:xfrm>
            <a:off x="268714" y="956931"/>
            <a:ext cx="11732786" cy="5814930"/>
          </a:xfrm>
        </p:spPr>
        <p:txBody>
          <a:bodyPr>
            <a:normAutofit/>
          </a:bodyPr>
          <a:lstStyle/>
          <a:p>
            <a:r>
              <a:rPr lang="en-GB" dirty="0"/>
              <a:t>Prevention of urinary incontinence can be helped by:</a:t>
            </a:r>
          </a:p>
          <a:p>
            <a:pPr marL="342900" indent="-342900">
              <a:buFont typeface="Arial" panose="020B0604020202020204" pitchFamily="34" charset="0"/>
              <a:buChar char="•"/>
            </a:pPr>
            <a:r>
              <a:rPr lang="en-GB" dirty="0"/>
              <a:t>Lifestyle changes – exercising, alcohol/caffeine reduction, double voiding (a technique used to ensure complete bladder emptying by urinating twice in a row with a short pause between the voids), bulbar milking (‘milking’ the last few drops of urine from the urethra using the fingers; this is used for male post micturition dribble), weight loss, high fibre diet to avoid constipation.</a:t>
            </a:r>
          </a:p>
          <a:p>
            <a:pPr marL="342900" indent="-342900">
              <a:buFont typeface="Arial" panose="020B0604020202020204" pitchFamily="34" charset="0"/>
              <a:buChar char="•"/>
            </a:pPr>
            <a:r>
              <a:rPr lang="en-GB" dirty="0"/>
              <a:t>Bladder training and pelvic floor exercises.</a:t>
            </a:r>
          </a:p>
          <a:p>
            <a:r>
              <a:rPr lang="en-GB" dirty="0"/>
              <a:t>Urinary Incontinence can also be managed by disposable products such as pads and reusable underwear for light incontinence. Other appliances may be used such as sheaths and drainage systems for penile incontinence, female external catheters, urinals and medication.</a:t>
            </a:r>
          </a:p>
          <a:p>
            <a:endParaRPr lang="en-GB" sz="3500" dirty="0"/>
          </a:p>
          <a:p>
            <a:endParaRPr lang="en-GB" sz="3500" dirty="0"/>
          </a:p>
          <a:p>
            <a:endParaRPr lang="en-GB" sz="3500" dirty="0"/>
          </a:p>
          <a:p>
            <a:pPr marL="342900" indent="-342900">
              <a:buFont typeface="Arial" panose="020B0604020202020204" pitchFamily="34" charset="0"/>
              <a:buChar char="•"/>
            </a:pPr>
            <a:endParaRPr lang="en-GB" dirty="0"/>
          </a:p>
          <a:p>
            <a:endParaRPr lang="en-GB" dirty="0"/>
          </a:p>
          <a:p>
            <a:endParaRPr lang="en-GB" dirty="0"/>
          </a:p>
        </p:txBody>
      </p:sp>
      <p:sp>
        <p:nvSpPr>
          <p:cNvPr id="4" name="Title 3">
            <a:extLst>
              <a:ext uri="{FF2B5EF4-FFF2-40B4-BE49-F238E27FC236}">
                <a16:creationId xmlns:a16="http://schemas.microsoft.com/office/drawing/2014/main" id="{214221A1-D955-2DB6-5F04-D5309BA5D84E}"/>
              </a:ext>
            </a:extLst>
          </p:cNvPr>
          <p:cNvSpPr>
            <a:spLocks noGrp="1"/>
          </p:cNvSpPr>
          <p:nvPr>
            <p:ph type="title"/>
          </p:nvPr>
        </p:nvSpPr>
        <p:spPr>
          <a:xfrm>
            <a:off x="268714" y="152400"/>
            <a:ext cx="11567440" cy="987287"/>
          </a:xfrm>
        </p:spPr>
        <p:txBody>
          <a:bodyPr/>
          <a:lstStyle/>
          <a:p>
            <a:r>
              <a:rPr lang="en-GB" dirty="0">
                <a:latin typeface="+mn-lt"/>
              </a:rPr>
              <a:t>Promotion of Continence</a:t>
            </a:r>
          </a:p>
        </p:txBody>
      </p:sp>
      <p:pic>
        <p:nvPicPr>
          <p:cNvPr id="3" name="Picture 2">
            <a:extLst>
              <a:ext uri="{FF2B5EF4-FFF2-40B4-BE49-F238E27FC236}">
                <a16:creationId xmlns:a16="http://schemas.microsoft.com/office/drawing/2014/main" id="{A4CBCD42-D797-C126-1775-1C1DC398AD53}"/>
              </a:ext>
            </a:extLst>
          </p:cNvPr>
          <p:cNvPicPr>
            <a:picLocks noChangeAspect="1"/>
          </p:cNvPicPr>
          <p:nvPr/>
        </p:nvPicPr>
        <p:blipFill>
          <a:blip r:embed="rId5"/>
          <a:stretch>
            <a:fillRect/>
          </a:stretch>
        </p:blipFill>
        <p:spPr>
          <a:xfrm>
            <a:off x="715711" y="4936435"/>
            <a:ext cx="3119528" cy="1769165"/>
          </a:xfrm>
          <a:prstGeom prst="rect">
            <a:avLst/>
          </a:prstGeom>
        </p:spPr>
      </p:pic>
      <p:pic>
        <p:nvPicPr>
          <p:cNvPr id="5" name="Picture 4">
            <a:extLst>
              <a:ext uri="{FF2B5EF4-FFF2-40B4-BE49-F238E27FC236}">
                <a16:creationId xmlns:a16="http://schemas.microsoft.com/office/drawing/2014/main" id="{07EC3281-2E52-82D8-D51D-EDD8D184C95E}"/>
              </a:ext>
            </a:extLst>
          </p:cNvPr>
          <p:cNvPicPr>
            <a:picLocks noChangeAspect="1"/>
          </p:cNvPicPr>
          <p:nvPr/>
        </p:nvPicPr>
        <p:blipFill>
          <a:blip r:embed="rId6"/>
          <a:stretch>
            <a:fillRect/>
          </a:stretch>
        </p:blipFill>
        <p:spPr>
          <a:xfrm>
            <a:off x="4223164" y="4936435"/>
            <a:ext cx="3060457" cy="1696278"/>
          </a:xfrm>
          <a:prstGeom prst="rect">
            <a:avLst/>
          </a:prstGeom>
        </p:spPr>
      </p:pic>
      <p:pic>
        <p:nvPicPr>
          <p:cNvPr id="6" name="Picture 5">
            <a:extLst>
              <a:ext uri="{FF2B5EF4-FFF2-40B4-BE49-F238E27FC236}">
                <a16:creationId xmlns:a16="http://schemas.microsoft.com/office/drawing/2014/main" id="{41FBECA2-08D1-6DFD-4118-66E73B20A03A}"/>
              </a:ext>
            </a:extLst>
          </p:cNvPr>
          <p:cNvPicPr>
            <a:picLocks noChangeAspect="1"/>
          </p:cNvPicPr>
          <p:nvPr/>
        </p:nvPicPr>
        <p:blipFill>
          <a:blip r:embed="rId7"/>
          <a:stretch>
            <a:fillRect/>
          </a:stretch>
        </p:blipFill>
        <p:spPr>
          <a:xfrm>
            <a:off x="6898202" y="4936434"/>
            <a:ext cx="2115495" cy="1696278"/>
          </a:xfrm>
          <a:prstGeom prst="rect">
            <a:avLst/>
          </a:prstGeom>
        </p:spPr>
      </p:pic>
      <p:pic>
        <p:nvPicPr>
          <p:cNvPr id="7" name="Picture 6">
            <a:extLst>
              <a:ext uri="{FF2B5EF4-FFF2-40B4-BE49-F238E27FC236}">
                <a16:creationId xmlns:a16="http://schemas.microsoft.com/office/drawing/2014/main" id="{B3429877-CAE4-8F10-2D6C-0359E1E528B7}"/>
              </a:ext>
            </a:extLst>
          </p:cNvPr>
          <p:cNvPicPr>
            <a:picLocks noChangeAspect="1"/>
          </p:cNvPicPr>
          <p:nvPr/>
        </p:nvPicPr>
        <p:blipFill>
          <a:blip r:embed="rId8"/>
          <a:stretch>
            <a:fillRect/>
          </a:stretch>
        </p:blipFill>
        <p:spPr>
          <a:xfrm>
            <a:off x="9013697" y="5082210"/>
            <a:ext cx="2115495" cy="1623390"/>
          </a:xfrm>
          <a:prstGeom prst="rect">
            <a:avLst/>
          </a:prstGeom>
        </p:spPr>
      </p:pic>
      <p:pic>
        <p:nvPicPr>
          <p:cNvPr id="20" name="Audio 19">
            <a:hlinkClick r:id="" action="ppaction://media"/>
            <a:extLst>
              <a:ext uri="{FF2B5EF4-FFF2-40B4-BE49-F238E27FC236}">
                <a16:creationId xmlns:a16="http://schemas.microsoft.com/office/drawing/2014/main" id="{7E19FDA9-3724-B3A9-DCEF-2EE2D8B36D7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8725831"/>
      </p:ext>
    </p:extLst>
  </p:cSld>
  <p:clrMapOvr>
    <a:masterClrMapping/>
  </p:clrMapOvr>
  <mc:AlternateContent xmlns:mc="http://schemas.openxmlformats.org/markup-compatibility/2006" xmlns:p14="http://schemas.microsoft.com/office/powerpoint/2010/main">
    <mc:Choice Requires="p14">
      <p:transition spd="med" p14:dur="700" advTm="48837">
        <p:fade/>
      </p:transition>
    </mc:Choice>
    <mc:Fallback xmlns="">
      <p:transition spd="med" advTm="48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50E5D-FF3F-33B6-BB58-ACB2F1C4CD0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B912F1-AEFC-EC42-A18C-CD8D13CF4018}"/>
              </a:ext>
            </a:extLst>
          </p:cNvPr>
          <p:cNvSpPr>
            <a:spLocks noGrp="1"/>
          </p:cNvSpPr>
          <p:nvPr>
            <p:ph idx="1"/>
          </p:nvPr>
        </p:nvSpPr>
        <p:spPr>
          <a:xfrm>
            <a:off x="268714" y="1056167"/>
            <a:ext cx="11732786" cy="5715693"/>
          </a:xfrm>
        </p:spPr>
        <p:txBody>
          <a:bodyPr>
            <a:normAutofit/>
          </a:bodyPr>
          <a:lstStyle/>
          <a:p>
            <a:r>
              <a:rPr lang="en-GB" sz="2400" dirty="0"/>
              <a:t>Catheterisation for long-term use may be considered to manage outflow obstruction or a  neurogenic bladder, where the bladder is failing to empty. If this is not managed, individuals will be at risk of recurrent UTIs, kidney damage, sepsis and urinary incontinence. </a:t>
            </a:r>
          </a:p>
          <a:p>
            <a:pPr marL="342900" indent="-342900">
              <a:buFont typeface="Arial" panose="020B0604020202020204" pitchFamily="34" charset="0"/>
              <a:buChar char="•"/>
            </a:pPr>
            <a:r>
              <a:rPr lang="en-GB" sz="2400" dirty="0"/>
              <a:t>Ideally people will be taught to do ‘Clean Intermittent Catheterisation’ (CIC) or Intermittent Self Catheterisation (ISC) – used to empty the bladder at regular intervals.</a:t>
            </a:r>
          </a:p>
          <a:p>
            <a:pPr marL="342900" indent="-342900">
              <a:buFont typeface="Arial" panose="020B0604020202020204" pitchFamily="34" charset="0"/>
              <a:buChar char="•"/>
            </a:pPr>
            <a:r>
              <a:rPr lang="en-GB" sz="2400" dirty="0"/>
              <a:t>People should be considered for ‘Indwelling Catheterisation’ – catheter is inserted and left in place in the bladder with a collection bag attached, as a last resort. </a:t>
            </a:r>
          </a:p>
          <a:p>
            <a:pPr marL="342900" indent="-342900">
              <a:buFont typeface="Arial" panose="020B0604020202020204" pitchFamily="34" charset="0"/>
              <a:buChar char="•"/>
            </a:pPr>
            <a:endParaRPr lang="en-GB" dirty="0"/>
          </a:p>
          <a:p>
            <a:endParaRPr lang="en-GB" dirty="0"/>
          </a:p>
          <a:p>
            <a:endParaRPr lang="en-GB" dirty="0"/>
          </a:p>
        </p:txBody>
      </p:sp>
      <p:sp>
        <p:nvSpPr>
          <p:cNvPr id="4" name="Title 3">
            <a:extLst>
              <a:ext uri="{FF2B5EF4-FFF2-40B4-BE49-F238E27FC236}">
                <a16:creationId xmlns:a16="http://schemas.microsoft.com/office/drawing/2014/main" id="{B5F326AC-D3EF-B9A8-0689-E1CE918C6B1D}"/>
              </a:ext>
            </a:extLst>
          </p:cNvPr>
          <p:cNvSpPr>
            <a:spLocks noGrp="1"/>
          </p:cNvSpPr>
          <p:nvPr>
            <p:ph type="title"/>
          </p:nvPr>
        </p:nvSpPr>
        <p:spPr>
          <a:xfrm>
            <a:off x="268714" y="311888"/>
            <a:ext cx="11567440" cy="985298"/>
          </a:xfrm>
        </p:spPr>
        <p:txBody>
          <a:bodyPr/>
          <a:lstStyle/>
          <a:p>
            <a:r>
              <a:rPr lang="en-GB" dirty="0">
                <a:latin typeface="+mn-lt"/>
              </a:rPr>
              <a:t>Promotion of Continence</a:t>
            </a:r>
          </a:p>
        </p:txBody>
      </p:sp>
      <p:pic>
        <p:nvPicPr>
          <p:cNvPr id="11" name="Audio 10">
            <a:hlinkClick r:id="" action="ppaction://media"/>
            <a:extLst>
              <a:ext uri="{FF2B5EF4-FFF2-40B4-BE49-F238E27FC236}">
                <a16:creationId xmlns:a16="http://schemas.microsoft.com/office/drawing/2014/main" id="{59C6C2C4-8CAC-DB43-FEDA-BA15E0B005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3848508"/>
      </p:ext>
    </p:extLst>
  </p:cSld>
  <p:clrMapOvr>
    <a:masterClrMapping/>
  </p:clrMapOvr>
  <mc:AlternateContent xmlns:mc="http://schemas.openxmlformats.org/markup-compatibility/2006" xmlns:p14="http://schemas.microsoft.com/office/powerpoint/2010/main">
    <mc:Choice Requires="p14">
      <p:transition spd="med" p14:dur="700" advTm="39391">
        <p:fade/>
      </p:transition>
    </mc:Choice>
    <mc:Fallback xmlns="">
      <p:transition spd="med" advTm="39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ACDE92-1BED-000C-6846-C9699768EAB7}"/>
              </a:ext>
            </a:extLst>
          </p:cNvPr>
          <p:cNvSpPr>
            <a:spLocks noGrp="1"/>
          </p:cNvSpPr>
          <p:nvPr>
            <p:ph idx="1"/>
          </p:nvPr>
        </p:nvSpPr>
        <p:spPr>
          <a:xfrm>
            <a:off x="432000" y="1297186"/>
            <a:ext cx="8353887" cy="4930813"/>
          </a:xfrm>
        </p:spPr>
        <p:txBody>
          <a:bodyPr/>
          <a:lstStyle/>
          <a:p>
            <a:endParaRPr lang="en-GB" dirty="0"/>
          </a:p>
          <a:p>
            <a:r>
              <a:rPr lang="en-GB" dirty="0"/>
              <a:t>The Confidence App is free to download and offers evidence-based information to support people with bladder and or bowel problems.</a:t>
            </a:r>
          </a:p>
          <a:p>
            <a:endParaRPr lang="en-GB" dirty="0"/>
          </a:p>
          <a:p>
            <a:endParaRPr lang="en-GB" dirty="0"/>
          </a:p>
          <a:p>
            <a:r>
              <a:rPr lang="en-GB" dirty="0"/>
              <a:t>Bladder and Bowel UK </a:t>
            </a:r>
            <a:r>
              <a:rPr lang="en-GB" dirty="0">
                <a:hlinkClick r:id="rId4"/>
              </a:rPr>
              <a:t>www.bbuk.org.uk</a:t>
            </a:r>
            <a:r>
              <a:rPr lang="en-GB" dirty="0"/>
              <a:t> are a charity who support bladder and bowel health for everyone. They have a wealth of information on the website and run a helpline. </a:t>
            </a:r>
          </a:p>
          <a:p>
            <a:endParaRPr lang="en-GB" dirty="0"/>
          </a:p>
          <a:p>
            <a:r>
              <a:rPr lang="en-GB" dirty="0"/>
              <a:t> </a:t>
            </a:r>
          </a:p>
          <a:p>
            <a:r>
              <a:rPr lang="en-GB" dirty="0"/>
              <a:t>The Squeezy App is a payable app (£2.99) that offers pelvic health advice to men and women. It offers self management resources or access to clinicians for additional support and resources.</a:t>
            </a:r>
          </a:p>
        </p:txBody>
      </p:sp>
      <p:sp>
        <p:nvSpPr>
          <p:cNvPr id="4" name="Title 3">
            <a:extLst>
              <a:ext uri="{FF2B5EF4-FFF2-40B4-BE49-F238E27FC236}">
                <a16:creationId xmlns:a16="http://schemas.microsoft.com/office/drawing/2014/main" id="{25C78974-D576-0180-F214-F27EA4AE89D2}"/>
              </a:ext>
            </a:extLst>
          </p:cNvPr>
          <p:cNvSpPr>
            <a:spLocks noGrp="1"/>
          </p:cNvSpPr>
          <p:nvPr>
            <p:ph type="title"/>
          </p:nvPr>
        </p:nvSpPr>
        <p:spPr>
          <a:xfrm>
            <a:off x="347330" y="219740"/>
            <a:ext cx="11488824" cy="1077446"/>
          </a:xfrm>
        </p:spPr>
        <p:txBody>
          <a:bodyPr/>
          <a:lstStyle/>
          <a:p>
            <a:r>
              <a:rPr lang="en-GB" dirty="0"/>
              <a:t>Resources to support Promotion of Continence </a:t>
            </a:r>
          </a:p>
        </p:txBody>
      </p:sp>
      <p:pic>
        <p:nvPicPr>
          <p:cNvPr id="5" name="Picture 4">
            <a:extLst>
              <a:ext uri="{FF2B5EF4-FFF2-40B4-BE49-F238E27FC236}">
                <a16:creationId xmlns:a16="http://schemas.microsoft.com/office/drawing/2014/main" id="{E31C5878-E77B-C50F-1BC0-4BACCFEF759E}"/>
              </a:ext>
            </a:extLst>
          </p:cNvPr>
          <p:cNvPicPr>
            <a:picLocks noChangeAspect="1"/>
          </p:cNvPicPr>
          <p:nvPr/>
        </p:nvPicPr>
        <p:blipFill>
          <a:blip r:embed="rId5"/>
          <a:stretch>
            <a:fillRect/>
          </a:stretch>
        </p:blipFill>
        <p:spPr>
          <a:xfrm>
            <a:off x="8785887" y="1224437"/>
            <a:ext cx="2517866" cy="1621677"/>
          </a:xfrm>
          <a:prstGeom prst="rect">
            <a:avLst/>
          </a:prstGeom>
        </p:spPr>
      </p:pic>
      <p:pic>
        <p:nvPicPr>
          <p:cNvPr id="6" name="Picture 5">
            <a:extLst>
              <a:ext uri="{FF2B5EF4-FFF2-40B4-BE49-F238E27FC236}">
                <a16:creationId xmlns:a16="http://schemas.microsoft.com/office/drawing/2014/main" id="{791FB32A-3832-6E76-C829-5F664E4DF471}"/>
              </a:ext>
            </a:extLst>
          </p:cNvPr>
          <p:cNvPicPr>
            <a:picLocks noChangeAspect="1"/>
          </p:cNvPicPr>
          <p:nvPr/>
        </p:nvPicPr>
        <p:blipFill>
          <a:blip r:embed="rId6"/>
          <a:stretch>
            <a:fillRect/>
          </a:stretch>
        </p:blipFill>
        <p:spPr>
          <a:xfrm>
            <a:off x="8828562" y="3170180"/>
            <a:ext cx="2432515" cy="1511939"/>
          </a:xfrm>
          <a:prstGeom prst="rect">
            <a:avLst/>
          </a:prstGeom>
        </p:spPr>
      </p:pic>
      <p:pic>
        <p:nvPicPr>
          <p:cNvPr id="3" name="Picture 2">
            <a:extLst>
              <a:ext uri="{FF2B5EF4-FFF2-40B4-BE49-F238E27FC236}">
                <a16:creationId xmlns:a16="http://schemas.microsoft.com/office/drawing/2014/main" id="{179134D5-A1E4-6DB7-810E-416B0ED6EF2D}"/>
              </a:ext>
            </a:extLst>
          </p:cNvPr>
          <p:cNvPicPr>
            <a:picLocks noChangeAspect="1"/>
          </p:cNvPicPr>
          <p:nvPr/>
        </p:nvPicPr>
        <p:blipFill>
          <a:blip r:embed="rId7"/>
          <a:stretch>
            <a:fillRect/>
          </a:stretch>
        </p:blipFill>
        <p:spPr>
          <a:xfrm>
            <a:off x="8871239" y="4847389"/>
            <a:ext cx="2432514" cy="1511940"/>
          </a:xfrm>
          <a:prstGeom prst="rect">
            <a:avLst/>
          </a:prstGeom>
        </p:spPr>
      </p:pic>
      <p:pic>
        <p:nvPicPr>
          <p:cNvPr id="19" name="Audio 18">
            <a:hlinkClick r:id="" action="ppaction://media"/>
            <a:extLst>
              <a:ext uri="{FF2B5EF4-FFF2-40B4-BE49-F238E27FC236}">
                <a16:creationId xmlns:a16="http://schemas.microsoft.com/office/drawing/2014/main" id="{CF9D2288-0776-6F2B-E4D5-BF206E2BA77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8555893"/>
      </p:ext>
    </p:extLst>
  </p:cSld>
  <p:clrMapOvr>
    <a:masterClrMapping/>
  </p:clrMapOvr>
  <mc:AlternateContent xmlns:mc="http://schemas.openxmlformats.org/markup-compatibility/2006" xmlns:p14="http://schemas.microsoft.com/office/powerpoint/2010/main">
    <mc:Choice Requires="p14">
      <p:transition spd="med" p14:dur="700" advTm="32721">
        <p:fade/>
      </p:transition>
    </mc:Choice>
    <mc:Fallback xmlns="">
      <p:transition spd="med" advTm="32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a:xfrm>
            <a:off x="891916" y="1917289"/>
            <a:ext cx="5870391" cy="2250674"/>
          </a:xfrm>
        </p:spPr>
        <p:txBody>
          <a:bodyPr/>
          <a:lstStyle/>
          <a:p>
            <a:r>
              <a:rPr lang="en-GB" dirty="0"/>
              <a:t>Catheterisation Overview  </a:t>
            </a:r>
          </a:p>
        </p:txBody>
      </p:sp>
    </p:spTree>
    <p:extLst>
      <p:ext uri="{BB962C8B-B14F-4D97-AF65-F5344CB8AC3E}">
        <p14:creationId xmlns:p14="http://schemas.microsoft.com/office/powerpoint/2010/main" val="180959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31003E-E2A9-64E6-0409-A379109F309C}"/>
              </a:ext>
            </a:extLst>
          </p:cNvPr>
          <p:cNvSpPr>
            <a:spLocks noGrp="1"/>
          </p:cNvSpPr>
          <p:nvPr>
            <p:ph type="body" sz="quarter" idx="13"/>
          </p:nvPr>
        </p:nvSpPr>
        <p:spPr>
          <a:xfrm>
            <a:off x="432000" y="1772093"/>
            <a:ext cx="11476466" cy="3976577"/>
          </a:xfrm>
        </p:spPr>
        <p:txBody>
          <a:bodyPr/>
          <a:lstStyle/>
          <a:p>
            <a:endParaRPr lang="en-GB" sz="2800" dirty="0">
              <a:solidFill>
                <a:schemeClr val="bg2"/>
              </a:solidFill>
            </a:endParaRPr>
          </a:p>
          <a:p>
            <a:r>
              <a:rPr lang="en-GB" sz="2800" dirty="0">
                <a:solidFill>
                  <a:schemeClr val="bg2"/>
                </a:solidFill>
              </a:rPr>
              <a:t>This section does not replace the need for training in catheter insertion and for local competency requirements, this acts as an aide memoir for safe catheter insertion.</a:t>
            </a:r>
          </a:p>
          <a:p>
            <a:endParaRPr lang="en-GB" sz="3600" dirty="0">
              <a:solidFill>
                <a:schemeClr val="bg2"/>
              </a:solidFill>
            </a:endParaRPr>
          </a:p>
        </p:txBody>
      </p:sp>
      <p:sp>
        <p:nvSpPr>
          <p:cNvPr id="4" name="Title 3">
            <a:extLst>
              <a:ext uri="{FF2B5EF4-FFF2-40B4-BE49-F238E27FC236}">
                <a16:creationId xmlns:a16="http://schemas.microsoft.com/office/drawing/2014/main" id="{FCEA2EEF-58D9-0AD1-E24F-BA4FB46EC974}"/>
              </a:ext>
            </a:extLst>
          </p:cNvPr>
          <p:cNvSpPr>
            <a:spLocks noGrp="1"/>
          </p:cNvSpPr>
          <p:nvPr>
            <p:ph type="title"/>
          </p:nvPr>
        </p:nvSpPr>
        <p:spPr/>
        <p:txBody>
          <a:bodyPr/>
          <a:lstStyle/>
          <a:p>
            <a:r>
              <a:rPr lang="en-GB" dirty="0">
                <a:latin typeface="+mn-lt"/>
              </a:rPr>
              <a:t>Catheterisation Overview  </a:t>
            </a:r>
          </a:p>
        </p:txBody>
      </p:sp>
      <p:pic>
        <p:nvPicPr>
          <p:cNvPr id="6" name="Audio 5">
            <a:hlinkClick r:id="" action="ppaction://media"/>
            <a:extLst>
              <a:ext uri="{FF2B5EF4-FFF2-40B4-BE49-F238E27FC236}">
                <a16:creationId xmlns:a16="http://schemas.microsoft.com/office/drawing/2014/main" id="{1428EB74-E3BB-6A55-4DC3-7DE2EBBB19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5175034"/>
      </p:ext>
    </p:extLst>
  </p:cSld>
  <p:clrMapOvr>
    <a:masterClrMapping/>
  </p:clrMapOvr>
  <mc:AlternateContent xmlns:mc="http://schemas.openxmlformats.org/markup-compatibility/2006" xmlns:p14="http://schemas.microsoft.com/office/powerpoint/2010/main">
    <mc:Choice Requires="p14">
      <p:transition spd="med" p14:dur="700" advTm="12582">
        <p:fade/>
      </p:transition>
    </mc:Choice>
    <mc:Fallback xmlns="">
      <p:transition spd="med" advTm="12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87A6D-23AA-7709-AA7C-C328CAE2E7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EB8C8-5525-B42D-971B-419E1A1526C4}"/>
              </a:ext>
            </a:extLst>
          </p:cNvPr>
          <p:cNvSpPr>
            <a:spLocks noGrp="1"/>
          </p:cNvSpPr>
          <p:nvPr>
            <p:ph idx="1"/>
          </p:nvPr>
        </p:nvSpPr>
        <p:spPr>
          <a:xfrm>
            <a:off x="355846" y="1141228"/>
            <a:ext cx="11410852" cy="5086771"/>
          </a:xfrm>
        </p:spPr>
        <p:txBody>
          <a:bodyPr>
            <a:normAutofit/>
          </a:bodyPr>
          <a:lstStyle/>
          <a:p>
            <a:r>
              <a:rPr lang="en-GB" dirty="0"/>
              <a:t>Catheters should be a last resort in the management of urinary incontinence because of the risks of infection, trauma and discomfort. They should only be inserted if the patient meets strict criteria as outlined on a later slide. Intermittent self catheterisation should be considered as the first line management, where possible, over the insertion of an indwelling catheter. </a:t>
            </a:r>
          </a:p>
          <a:p>
            <a:endParaRPr lang="en-GB" dirty="0"/>
          </a:p>
          <a:p>
            <a:r>
              <a:rPr lang="en-GB" dirty="0"/>
              <a:t>Once the catheter is inserted into the bladder, a balloon is inflated with sterile water, this allows the catheter to sit inside the bladder and not fall out. </a:t>
            </a:r>
          </a:p>
          <a:p>
            <a:endParaRPr lang="en-GB" dirty="0"/>
          </a:p>
          <a:p>
            <a:r>
              <a:rPr lang="en-GB" dirty="0"/>
              <a:t>A new suprapubic catheter will be inserted in hospital and then managed in the community. It is likely that your first suprapubic catheter change will also be undertaken in hospital. </a:t>
            </a:r>
          </a:p>
          <a:p>
            <a:endParaRPr lang="en-GB" dirty="0"/>
          </a:p>
          <a:p>
            <a:endParaRPr lang="en-GB" dirty="0"/>
          </a:p>
          <a:p>
            <a:endParaRPr lang="en-GB" dirty="0"/>
          </a:p>
          <a:p>
            <a:endParaRPr lang="en-GB" dirty="0"/>
          </a:p>
          <a:p>
            <a:endParaRPr lang="en-GB" dirty="0"/>
          </a:p>
          <a:p>
            <a:endParaRPr lang="en-GB" dirty="0"/>
          </a:p>
        </p:txBody>
      </p:sp>
      <p:sp>
        <p:nvSpPr>
          <p:cNvPr id="4" name="Title 3">
            <a:extLst>
              <a:ext uri="{FF2B5EF4-FFF2-40B4-BE49-F238E27FC236}">
                <a16:creationId xmlns:a16="http://schemas.microsoft.com/office/drawing/2014/main" id="{B56B2058-51F7-B7A3-7D58-F027712A739C}"/>
              </a:ext>
            </a:extLst>
          </p:cNvPr>
          <p:cNvSpPr>
            <a:spLocks noGrp="1"/>
          </p:cNvSpPr>
          <p:nvPr>
            <p:ph type="title"/>
          </p:nvPr>
        </p:nvSpPr>
        <p:spPr>
          <a:xfrm>
            <a:off x="347330" y="262270"/>
            <a:ext cx="11488824" cy="1034916"/>
          </a:xfrm>
        </p:spPr>
        <p:txBody>
          <a:bodyPr/>
          <a:lstStyle/>
          <a:p>
            <a:r>
              <a:rPr lang="en-GB" dirty="0"/>
              <a:t>Catheterisation Overview  </a:t>
            </a:r>
          </a:p>
        </p:txBody>
      </p:sp>
      <p:pic>
        <p:nvPicPr>
          <p:cNvPr id="11" name="Audio 10">
            <a:hlinkClick r:id="" action="ppaction://media"/>
            <a:extLst>
              <a:ext uri="{FF2B5EF4-FFF2-40B4-BE49-F238E27FC236}">
                <a16:creationId xmlns:a16="http://schemas.microsoft.com/office/drawing/2014/main" id="{F6EFBDF8-757E-5DAB-535E-D4B6DE4EBE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6137353"/>
      </p:ext>
    </p:extLst>
  </p:cSld>
  <p:clrMapOvr>
    <a:masterClrMapping/>
  </p:clrMapOvr>
  <mc:AlternateContent xmlns:mc="http://schemas.openxmlformats.org/markup-compatibility/2006" xmlns:p14="http://schemas.microsoft.com/office/powerpoint/2010/main">
    <mc:Choice Requires="p14">
      <p:transition spd="med" p14:dur="700" advTm="39552">
        <p:fade/>
      </p:transition>
    </mc:Choice>
    <mc:Fallback xmlns="">
      <p:transition spd="med" advTm="39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DC7EA-ADA9-7C3D-8482-4191097D422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5E203C-6945-AFD1-C573-9DEEC687B54D}"/>
              </a:ext>
            </a:extLst>
          </p:cNvPr>
          <p:cNvSpPr>
            <a:spLocks noGrp="1"/>
          </p:cNvSpPr>
          <p:nvPr>
            <p:ph idx="1"/>
          </p:nvPr>
        </p:nvSpPr>
        <p:spPr>
          <a:xfrm>
            <a:off x="432000" y="1297186"/>
            <a:ext cx="11075190" cy="5355405"/>
          </a:xfrm>
        </p:spPr>
        <p:txBody>
          <a:bodyPr>
            <a:normAutofit/>
          </a:bodyPr>
          <a:lstStyle/>
          <a:p>
            <a:r>
              <a:rPr lang="en-GB" dirty="0"/>
              <a:t>There are two sites for catheterisation, urethra or suprapubic:</a:t>
            </a:r>
          </a:p>
          <a:p>
            <a:endParaRPr lang="en-GB" dirty="0"/>
          </a:p>
          <a:p>
            <a:pPr marL="342900" indent="-342900">
              <a:buFont typeface="Arial" panose="020B0604020202020204" pitchFamily="34" charset="0"/>
              <a:buChar char="•"/>
            </a:pPr>
            <a:r>
              <a:rPr lang="en-GB" b="1" dirty="0"/>
              <a:t>Urethral catheterisation </a:t>
            </a:r>
            <a:r>
              <a:rPr lang="en-GB" dirty="0"/>
              <a:t>is via the urethra, which is a small tube that is located above the vagina in women and runs the length of the penis in men.  </a:t>
            </a:r>
          </a:p>
          <a:p>
            <a:pPr marL="342900" indent="-342900">
              <a:buFont typeface="Arial" panose="020B0604020202020204" pitchFamily="34" charset="0"/>
              <a:buChar char="•"/>
            </a:pPr>
            <a:r>
              <a:rPr lang="en-GB" b="1" dirty="0"/>
              <a:t>Suprapubic</a:t>
            </a:r>
            <a:r>
              <a:rPr lang="en-GB" dirty="0"/>
              <a:t> </a:t>
            </a:r>
            <a:r>
              <a:rPr lang="en-GB" b="1" dirty="0"/>
              <a:t>catheterisation </a:t>
            </a:r>
            <a:r>
              <a:rPr lang="en-GB" dirty="0"/>
              <a:t> is through an incision in the abdominal (stomach) wall where the catheter then passes into the bladder.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01C05860-7706-D676-786B-6A3B0F1ED819}"/>
              </a:ext>
            </a:extLst>
          </p:cNvPr>
          <p:cNvSpPr>
            <a:spLocks noGrp="1"/>
          </p:cNvSpPr>
          <p:nvPr>
            <p:ph type="title"/>
          </p:nvPr>
        </p:nvSpPr>
        <p:spPr>
          <a:xfrm>
            <a:off x="432000" y="205409"/>
            <a:ext cx="11404154" cy="1091777"/>
          </a:xfrm>
        </p:spPr>
        <p:txBody>
          <a:bodyPr/>
          <a:lstStyle/>
          <a:p>
            <a:r>
              <a:rPr lang="en-GB" dirty="0"/>
              <a:t>Catheterisation Overview  </a:t>
            </a:r>
          </a:p>
        </p:txBody>
      </p:sp>
      <p:pic>
        <p:nvPicPr>
          <p:cNvPr id="3" name="Picture 2">
            <a:extLst>
              <a:ext uri="{FF2B5EF4-FFF2-40B4-BE49-F238E27FC236}">
                <a16:creationId xmlns:a16="http://schemas.microsoft.com/office/drawing/2014/main" id="{5F6AAB9C-19F0-2171-43F8-91D3B202595A}"/>
              </a:ext>
            </a:extLst>
          </p:cNvPr>
          <p:cNvPicPr>
            <a:picLocks noChangeAspect="1"/>
          </p:cNvPicPr>
          <p:nvPr/>
        </p:nvPicPr>
        <p:blipFill>
          <a:blip r:embed="rId4"/>
          <a:stretch>
            <a:fillRect/>
          </a:stretch>
        </p:blipFill>
        <p:spPr>
          <a:xfrm>
            <a:off x="6754368" y="4056171"/>
            <a:ext cx="3029975" cy="2182885"/>
          </a:xfrm>
          <a:prstGeom prst="rect">
            <a:avLst/>
          </a:prstGeom>
        </p:spPr>
      </p:pic>
      <p:pic>
        <p:nvPicPr>
          <p:cNvPr id="5" name="Picture 4">
            <a:extLst>
              <a:ext uri="{FF2B5EF4-FFF2-40B4-BE49-F238E27FC236}">
                <a16:creationId xmlns:a16="http://schemas.microsoft.com/office/drawing/2014/main" id="{EBC73C29-EEA1-286D-2D39-3B2FCCF3AF4F}"/>
              </a:ext>
            </a:extLst>
          </p:cNvPr>
          <p:cNvPicPr>
            <a:picLocks noChangeAspect="1"/>
          </p:cNvPicPr>
          <p:nvPr/>
        </p:nvPicPr>
        <p:blipFill>
          <a:blip r:embed="rId5"/>
          <a:stretch>
            <a:fillRect/>
          </a:stretch>
        </p:blipFill>
        <p:spPr>
          <a:xfrm>
            <a:off x="1689662" y="4056171"/>
            <a:ext cx="3677468" cy="2271742"/>
          </a:xfrm>
          <a:prstGeom prst="rect">
            <a:avLst/>
          </a:prstGeom>
        </p:spPr>
      </p:pic>
      <p:pic>
        <p:nvPicPr>
          <p:cNvPr id="8" name="Audio 7">
            <a:hlinkClick r:id="" action="ppaction://media"/>
            <a:extLst>
              <a:ext uri="{FF2B5EF4-FFF2-40B4-BE49-F238E27FC236}">
                <a16:creationId xmlns:a16="http://schemas.microsoft.com/office/drawing/2014/main" id="{3720D2AF-C13B-9C43-550A-D0458D16FE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4852157"/>
      </p:ext>
    </p:extLst>
  </p:cSld>
  <p:clrMapOvr>
    <a:masterClrMapping/>
  </p:clrMapOvr>
  <mc:AlternateContent xmlns:mc="http://schemas.openxmlformats.org/markup-compatibility/2006" xmlns:p14="http://schemas.microsoft.com/office/powerpoint/2010/main">
    <mc:Choice Requires="p14">
      <p:transition spd="med" p14:dur="700" advTm="22826">
        <p:fade/>
      </p:transition>
    </mc:Choice>
    <mc:Fallback xmlns="">
      <p:transition spd="med" advTm="228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AA4FA4-B01E-C207-22C4-444575E4EEC6}"/>
              </a:ext>
            </a:extLst>
          </p:cNvPr>
          <p:cNvSpPr>
            <a:spLocks noGrp="1"/>
          </p:cNvSpPr>
          <p:nvPr>
            <p:ph idx="1"/>
          </p:nvPr>
        </p:nvSpPr>
        <p:spPr>
          <a:xfrm>
            <a:off x="432000" y="1297186"/>
            <a:ext cx="11404154" cy="4930813"/>
          </a:xfrm>
        </p:spPr>
        <p:txBody>
          <a:bodyPr>
            <a:normAutofit/>
          </a:bodyPr>
          <a:lstStyle/>
          <a:p>
            <a:r>
              <a:rPr lang="en-GB" dirty="0"/>
              <a:t>Catheters should be inserted and managed using an aseptic technique, taking care not to touch the component parts.</a:t>
            </a:r>
          </a:p>
          <a:p>
            <a:endParaRPr lang="en-GB" dirty="0"/>
          </a:p>
          <a:p>
            <a:r>
              <a:rPr lang="en-GB" dirty="0"/>
              <a:t>The following component parts of the catheter would allow direct access into a sterile site if they became contaminated:</a:t>
            </a:r>
          </a:p>
          <a:p>
            <a:pPr marL="342900" indent="-342900">
              <a:buFont typeface="Arial" panose="020B0604020202020204" pitchFamily="34" charset="0"/>
              <a:buChar char="•"/>
            </a:pPr>
            <a:r>
              <a:rPr lang="en-GB" dirty="0"/>
              <a:t>the end of the catheter</a:t>
            </a:r>
          </a:p>
          <a:p>
            <a:pPr marL="342900" indent="-342900">
              <a:buFont typeface="Arial" panose="020B0604020202020204" pitchFamily="34" charset="0"/>
              <a:buChar char="•"/>
            </a:pPr>
            <a:r>
              <a:rPr lang="en-GB" dirty="0"/>
              <a:t>the fitting on the leg bag and the night bag.</a:t>
            </a:r>
          </a:p>
          <a:p>
            <a:endParaRPr lang="en-GB" dirty="0"/>
          </a:p>
          <a:p>
            <a:r>
              <a:rPr lang="en-GB" dirty="0"/>
              <a:t>The following slide illustrates what equipment is needed to insert a urinary catheter.</a:t>
            </a:r>
          </a:p>
          <a:p>
            <a:endParaRPr lang="en-GB" dirty="0"/>
          </a:p>
          <a:p>
            <a:r>
              <a:rPr lang="en-GB" dirty="0"/>
              <a:t>A sterile catheter insertion pack may be used which contains the equipment required.</a:t>
            </a:r>
          </a:p>
        </p:txBody>
      </p:sp>
      <p:sp>
        <p:nvSpPr>
          <p:cNvPr id="4" name="Title 3">
            <a:extLst>
              <a:ext uri="{FF2B5EF4-FFF2-40B4-BE49-F238E27FC236}">
                <a16:creationId xmlns:a16="http://schemas.microsoft.com/office/drawing/2014/main" id="{FCEA2EEF-58D9-0AD1-E24F-BA4FB46EC974}"/>
              </a:ext>
            </a:extLst>
          </p:cNvPr>
          <p:cNvSpPr>
            <a:spLocks noGrp="1"/>
          </p:cNvSpPr>
          <p:nvPr>
            <p:ph type="title"/>
          </p:nvPr>
        </p:nvSpPr>
        <p:spPr/>
        <p:txBody>
          <a:bodyPr/>
          <a:lstStyle/>
          <a:p>
            <a:r>
              <a:rPr lang="en-GB" dirty="0"/>
              <a:t>Catheterisation Overview  </a:t>
            </a:r>
          </a:p>
        </p:txBody>
      </p:sp>
      <p:pic>
        <p:nvPicPr>
          <p:cNvPr id="11" name="Audio 10">
            <a:hlinkClick r:id="" action="ppaction://media"/>
            <a:extLst>
              <a:ext uri="{FF2B5EF4-FFF2-40B4-BE49-F238E27FC236}">
                <a16:creationId xmlns:a16="http://schemas.microsoft.com/office/drawing/2014/main" id="{0F5F2512-8A6B-E588-9B1E-36013A96D9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9152827"/>
      </p:ext>
    </p:extLst>
  </p:cSld>
  <p:clrMapOvr>
    <a:masterClrMapping/>
  </p:clrMapOvr>
  <mc:AlternateContent xmlns:mc="http://schemas.openxmlformats.org/markup-compatibility/2006" xmlns:p14="http://schemas.microsoft.com/office/powerpoint/2010/main">
    <mc:Choice Requires="p14">
      <p:transition spd="med" p14:dur="700" advTm="27555">
        <p:fade/>
      </p:transition>
    </mc:Choice>
    <mc:Fallback xmlns="">
      <p:transition spd="med" advTm="27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E10239-7763-1A3F-11F2-22C0E752F48A}"/>
              </a:ext>
            </a:extLst>
          </p:cNvPr>
          <p:cNvPicPr>
            <a:picLocks noChangeAspect="1"/>
          </p:cNvPicPr>
          <p:nvPr/>
        </p:nvPicPr>
        <p:blipFill>
          <a:blip r:embed="rId4"/>
          <a:stretch>
            <a:fillRect/>
          </a:stretch>
        </p:blipFill>
        <p:spPr>
          <a:xfrm>
            <a:off x="2996309" y="288971"/>
            <a:ext cx="6194073" cy="6300750"/>
          </a:xfrm>
          <a:prstGeom prst="rect">
            <a:avLst/>
          </a:prstGeom>
        </p:spPr>
      </p:pic>
      <p:sp>
        <p:nvSpPr>
          <p:cNvPr id="6" name="TextBox 5">
            <a:extLst>
              <a:ext uri="{FF2B5EF4-FFF2-40B4-BE49-F238E27FC236}">
                <a16:creationId xmlns:a16="http://schemas.microsoft.com/office/drawing/2014/main" id="{3559682C-5915-08F6-5601-CFD415AEBF3A}"/>
              </a:ext>
            </a:extLst>
          </p:cNvPr>
          <p:cNvSpPr txBox="1"/>
          <p:nvPr/>
        </p:nvSpPr>
        <p:spPr>
          <a:xfrm>
            <a:off x="10303565" y="4943061"/>
            <a:ext cx="1537251" cy="769441"/>
          </a:xfrm>
          <a:prstGeom prst="rect">
            <a:avLst/>
          </a:prstGeom>
          <a:noFill/>
        </p:spPr>
        <p:txBody>
          <a:bodyPr wrap="square" rtlCol="0">
            <a:spAutoFit/>
          </a:bodyPr>
          <a:lstStyle/>
          <a:p>
            <a:r>
              <a:rPr lang="en-GB" sz="2200"/>
              <a:t>Sterile gloves</a:t>
            </a:r>
          </a:p>
        </p:txBody>
      </p:sp>
      <p:sp>
        <p:nvSpPr>
          <p:cNvPr id="7" name="TextBox 6">
            <a:extLst>
              <a:ext uri="{FF2B5EF4-FFF2-40B4-BE49-F238E27FC236}">
                <a16:creationId xmlns:a16="http://schemas.microsoft.com/office/drawing/2014/main" id="{6EE4A3DD-E1E2-0BBC-3277-E83A5D60C1B4}"/>
              </a:ext>
            </a:extLst>
          </p:cNvPr>
          <p:cNvSpPr txBox="1"/>
          <p:nvPr/>
        </p:nvSpPr>
        <p:spPr>
          <a:xfrm>
            <a:off x="9104243" y="2859874"/>
            <a:ext cx="2789583" cy="1446550"/>
          </a:xfrm>
          <a:prstGeom prst="rect">
            <a:avLst/>
          </a:prstGeom>
          <a:noFill/>
        </p:spPr>
        <p:txBody>
          <a:bodyPr wrap="square" rtlCol="0">
            <a:spAutoFit/>
          </a:bodyPr>
          <a:lstStyle/>
          <a:p>
            <a:r>
              <a:rPr lang="en-GB" sz="2200"/>
              <a:t>Sterile water to inflate catheter balloon once inserted</a:t>
            </a:r>
          </a:p>
        </p:txBody>
      </p:sp>
      <p:sp>
        <p:nvSpPr>
          <p:cNvPr id="8" name="TextBox 7">
            <a:extLst>
              <a:ext uri="{FF2B5EF4-FFF2-40B4-BE49-F238E27FC236}">
                <a16:creationId xmlns:a16="http://schemas.microsoft.com/office/drawing/2014/main" id="{A6FFD986-82F4-5BEC-1730-5073C475FC92}"/>
              </a:ext>
            </a:extLst>
          </p:cNvPr>
          <p:cNvSpPr txBox="1"/>
          <p:nvPr/>
        </p:nvSpPr>
        <p:spPr>
          <a:xfrm>
            <a:off x="9193037" y="1013791"/>
            <a:ext cx="2647780" cy="769441"/>
          </a:xfrm>
          <a:prstGeom prst="rect">
            <a:avLst/>
          </a:prstGeom>
          <a:noFill/>
        </p:spPr>
        <p:txBody>
          <a:bodyPr wrap="square" rtlCol="0">
            <a:spAutoFit/>
          </a:bodyPr>
          <a:lstStyle/>
          <a:p>
            <a:r>
              <a:rPr lang="en-GB" sz="2200"/>
              <a:t>Local anaesthetic (e.g. lignocaine</a:t>
            </a:r>
            <a:r>
              <a:rPr lang="en-GB"/>
              <a:t>)</a:t>
            </a:r>
          </a:p>
        </p:txBody>
      </p:sp>
      <p:sp>
        <p:nvSpPr>
          <p:cNvPr id="9" name="TextBox 8">
            <a:extLst>
              <a:ext uri="{FF2B5EF4-FFF2-40B4-BE49-F238E27FC236}">
                <a16:creationId xmlns:a16="http://schemas.microsoft.com/office/drawing/2014/main" id="{CEB04960-5ACB-1CFC-2D7F-413BA3132235}"/>
              </a:ext>
            </a:extLst>
          </p:cNvPr>
          <p:cNvSpPr txBox="1"/>
          <p:nvPr/>
        </p:nvSpPr>
        <p:spPr>
          <a:xfrm>
            <a:off x="1232452" y="563217"/>
            <a:ext cx="1994452" cy="769441"/>
          </a:xfrm>
          <a:prstGeom prst="rect">
            <a:avLst/>
          </a:prstGeom>
          <a:noFill/>
        </p:spPr>
        <p:txBody>
          <a:bodyPr wrap="square" rtlCol="0">
            <a:spAutoFit/>
          </a:bodyPr>
          <a:lstStyle/>
          <a:p>
            <a:r>
              <a:rPr lang="en-GB" sz="2200"/>
              <a:t>Urinary catheter</a:t>
            </a:r>
          </a:p>
        </p:txBody>
      </p:sp>
      <p:sp>
        <p:nvSpPr>
          <p:cNvPr id="10" name="TextBox 9">
            <a:extLst>
              <a:ext uri="{FF2B5EF4-FFF2-40B4-BE49-F238E27FC236}">
                <a16:creationId xmlns:a16="http://schemas.microsoft.com/office/drawing/2014/main" id="{5CD422F5-3331-7C03-14EF-FA2CBF384A1A}"/>
              </a:ext>
            </a:extLst>
          </p:cNvPr>
          <p:cNvSpPr txBox="1"/>
          <p:nvPr/>
        </p:nvSpPr>
        <p:spPr>
          <a:xfrm>
            <a:off x="351185" y="1868557"/>
            <a:ext cx="1868554" cy="430887"/>
          </a:xfrm>
          <a:prstGeom prst="rect">
            <a:avLst/>
          </a:prstGeom>
          <a:noFill/>
        </p:spPr>
        <p:txBody>
          <a:bodyPr wrap="square" rtlCol="0">
            <a:spAutoFit/>
          </a:bodyPr>
          <a:lstStyle/>
          <a:p>
            <a:r>
              <a:rPr lang="en-GB" sz="2200"/>
              <a:t>Drainage bag</a:t>
            </a:r>
          </a:p>
        </p:txBody>
      </p:sp>
      <p:sp>
        <p:nvSpPr>
          <p:cNvPr id="11" name="TextBox 10">
            <a:extLst>
              <a:ext uri="{FF2B5EF4-FFF2-40B4-BE49-F238E27FC236}">
                <a16:creationId xmlns:a16="http://schemas.microsoft.com/office/drawing/2014/main" id="{169F9A90-3FCA-CA43-17A8-F811F7F4C11A}"/>
              </a:ext>
            </a:extLst>
          </p:cNvPr>
          <p:cNvSpPr txBox="1"/>
          <p:nvPr/>
        </p:nvSpPr>
        <p:spPr>
          <a:xfrm>
            <a:off x="351186" y="3306417"/>
            <a:ext cx="2226362" cy="430887"/>
          </a:xfrm>
          <a:prstGeom prst="rect">
            <a:avLst/>
          </a:prstGeom>
          <a:noFill/>
        </p:spPr>
        <p:txBody>
          <a:bodyPr wrap="square" rtlCol="0">
            <a:spAutoFit/>
          </a:bodyPr>
          <a:lstStyle/>
          <a:p>
            <a:r>
              <a:rPr lang="en-GB" sz="2200"/>
              <a:t>Sterile field </a:t>
            </a:r>
          </a:p>
        </p:txBody>
      </p:sp>
      <p:sp>
        <p:nvSpPr>
          <p:cNvPr id="12" name="TextBox 11">
            <a:extLst>
              <a:ext uri="{FF2B5EF4-FFF2-40B4-BE49-F238E27FC236}">
                <a16:creationId xmlns:a16="http://schemas.microsoft.com/office/drawing/2014/main" id="{B09C192D-250D-33FC-804D-6EB29DCDA9CA}"/>
              </a:ext>
            </a:extLst>
          </p:cNvPr>
          <p:cNvSpPr txBox="1"/>
          <p:nvPr/>
        </p:nvSpPr>
        <p:spPr>
          <a:xfrm>
            <a:off x="351183" y="4558557"/>
            <a:ext cx="2312503" cy="769441"/>
          </a:xfrm>
          <a:prstGeom prst="rect">
            <a:avLst/>
          </a:prstGeom>
          <a:noFill/>
        </p:spPr>
        <p:txBody>
          <a:bodyPr wrap="square" rtlCol="0">
            <a:spAutoFit/>
          </a:bodyPr>
          <a:lstStyle/>
          <a:p>
            <a:r>
              <a:rPr lang="en-GB" sz="2200"/>
              <a:t>Gauze to clean insertion area </a:t>
            </a:r>
          </a:p>
        </p:txBody>
      </p:sp>
      <p:cxnSp>
        <p:nvCxnSpPr>
          <p:cNvPr id="19" name="Straight Arrow Connector 18">
            <a:extLst>
              <a:ext uri="{FF2B5EF4-FFF2-40B4-BE49-F238E27FC236}">
                <a16:creationId xmlns:a16="http://schemas.microsoft.com/office/drawing/2014/main" id="{21020DCD-54C8-805F-829D-59604185913A}"/>
              </a:ext>
            </a:extLst>
          </p:cNvPr>
          <p:cNvCxnSpPr>
            <a:cxnSpLocks/>
          </p:cNvCxnSpPr>
          <p:nvPr/>
        </p:nvCxnSpPr>
        <p:spPr>
          <a:xfrm>
            <a:off x="2411896" y="1145498"/>
            <a:ext cx="2259495" cy="1491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0F4615-1191-942E-FFF7-4A6C93B50147}"/>
              </a:ext>
            </a:extLst>
          </p:cNvPr>
          <p:cNvCxnSpPr>
            <a:cxnSpLocks/>
          </p:cNvCxnSpPr>
          <p:nvPr/>
        </p:nvCxnSpPr>
        <p:spPr>
          <a:xfrm>
            <a:off x="2219739" y="2279530"/>
            <a:ext cx="3220278" cy="135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9D758DD-E4E5-9788-F833-775E6B137C8B}"/>
              </a:ext>
            </a:extLst>
          </p:cNvPr>
          <p:cNvCxnSpPr>
            <a:cxnSpLocks/>
          </p:cNvCxnSpPr>
          <p:nvPr/>
        </p:nvCxnSpPr>
        <p:spPr>
          <a:xfrm>
            <a:off x="1987826" y="3756991"/>
            <a:ext cx="1696278" cy="853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59B785F-5C4B-6CBC-FFB1-BA1D7A7C299B}"/>
              </a:ext>
            </a:extLst>
          </p:cNvPr>
          <p:cNvCxnSpPr>
            <a:cxnSpLocks/>
          </p:cNvCxnSpPr>
          <p:nvPr/>
        </p:nvCxnSpPr>
        <p:spPr>
          <a:xfrm>
            <a:off x="2577548" y="5048888"/>
            <a:ext cx="1863244" cy="202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FF79D2-0AF6-3B99-FACE-C857517D68F0}"/>
              </a:ext>
            </a:extLst>
          </p:cNvPr>
          <p:cNvCxnSpPr>
            <a:cxnSpLocks/>
          </p:cNvCxnSpPr>
          <p:nvPr/>
        </p:nvCxnSpPr>
        <p:spPr>
          <a:xfrm flipH="1" flipV="1">
            <a:off x="7308570" y="3178144"/>
            <a:ext cx="1689653" cy="398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DD7743E-6881-B072-4D4E-4508342F1DD1}"/>
              </a:ext>
            </a:extLst>
          </p:cNvPr>
          <p:cNvCxnSpPr>
            <a:cxnSpLocks/>
          </p:cNvCxnSpPr>
          <p:nvPr/>
        </p:nvCxnSpPr>
        <p:spPr>
          <a:xfrm flipH="1">
            <a:off x="7613374" y="1517374"/>
            <a:ext cx="1486897" cy="134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8898695-CFDC-DE30-EBF8-197B4496D54D}"/>
              </a:ext>
            </a:extLst>
          </p:cNvPr>
          <p:cNvCxnSpPr>
            <a:cxnSpLocks/>
          </p:cNvCxnSpPr>
          <p:nvPr/>
        </p:nvCxnSpPr>
        <p:spPr>
          <a:xfrm flipH="1" flipV="1">
            <a:off x="8010939" y="5164627"/>
            <a:ext cx="2187926" cy="218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189075C-B6A0-ADB1-4911-69428F7108A8}"/>
              </a:ext>
            </a:extLst>
          </p:cNvPr>
          <p:cNvSpPr txBox="1"/>
          <p:nvPr/>
        </p:nvSpPr>
        <p:spPr>
          <a:xfrm>
            <a:off x="536714" y="5765945"/>
            <a:ext cx="2796208" cy="430887"/>
          </a:xfrm>
          <a:prstGeom prst="rect">
            <a:avLst/>
          </a:prstGeom>
          <a:noFill/>
        </p:spPr>
        <p:txBody>
          <a:bodyPr wrap="square" rtlCol="0">
            <a:spAutoFit/>
          </a:bodyPr>
          <a:lstStyle/>
          <a:p>
            <a:r>
              <a:rPr lang="en-GB" sz="2200"/>
              <a:t>Drainage bag straps</a:t>
            </a:r>
          </a:p>
        </p:txBody>
      </p:sp>
      <p:cxnSp>
        <p:nvCxnSpPr>
          <p:cNvPr id="50" name="Straight Arrow Connector 49">
            <a:extLst>
              <a:ext uri="{FF2B5EF4-FFF2-40B4-BE49-F238E27FC236}">
                <a16:creationId xmlns:a16="http://schemas.microsoft.com/office/drawing/2014/main" id="{41259BAE-7132-014E-C56C-72054392463F}"/>
              </a:ext>
            </a:extLst>
          </p:cNvPr>
          <p:cNvCxnSpPr>
            <a:cxnSpLocks/>
          </p:cNvCxnSpPr>
          <p:nvPr/>
        </p:nvCxnSpPr>
        <p:spPr>
          <a:xfrm flipV="1">
            <a:off x="3332922" y="5765945"/>
            <a:ext cx="2471530" cy="316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6416C6A-FD90-62DF-6DE8-1BB80DAE344C}"/>
              </a:ext>
            </a:extLst>
          </p:cNvPr>
          <p:cNvSpPr txBox="1"/>
          <p:nvPr/>
        </p:nvSpPr>
        <p:spPr>
          <a:xfrm>
            <a:off x="3001617" y="344557"/>
            <a:ext cx="5353879" cy="430887"/>
          </a:xfrm>
          <a:prstGeom prst="rect">
            <a:avLst/>
          </a:prstGeom>
          <a:noFill/>
        </p:spPr>
        <p:txBody>
          <a:bodyPr wrap="square" rtlCol="0">
            <a:spAutoFit/>
          </a:bodyPr>
          <a:lstStyle/>
          <a:p>
            <a:r>
              <a:rPr lang="en-GB" sz="2200"/>
              <a:t>Fixator (secures catheter tubing to leg)</a:t>
            </a:r>
          </a:p>
        </p:txBody>
      </p:sp>
      <p:cxnSp>
        <p:nvCxnSpPr>
          <p:cNvPr id="55" name="Straight Arrow Connector 54">
            <a:extLst>
              <a:ext uri="{FF2B5EF4-FFF2-40B4-BE49-F238E27FC236}">
                <a16:creationId xmlns:a16="http://schemas.microsoft.com/office/drawing/2014/main" id="{C98ACD23-BE5B-D771-3381-3A8FF32FCB6F}"/>
              </a:ext>
            </a:extLst>
          </p:cNvPr>
          <p:cNvCxnSpPr>
            <a:cxnSpLocks/>
          </p:cNvCxnSpPr>
          <p:nvPr/>
        </p:nvCxnSpPr>
        <p:spPr>
          <a:xfrm>
            <a:off x="3684104" y="775252"/>
            <a:ext cx="218661" cy="557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CBF0152-BAEE-96CE-6402-97F6CBF8B4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0289323"/>
      </p:ext>
    </p:extLst>
  </p:cSld>
  <p:clrMapOvr>
    <a:masterClrMapping/>
  </p:clrMapOvr>
  <mc:AlternateContent xmlns:mc="http://schemas.openxmlformats.org/markup-compatibility/2006" xmlns:p14="http://schemas.microsoft.com/office/powerpoint/2010/main">
    <mc:Choice Requires="p14">
      <p:transition spd="med" p14:dur="700" advTm="9847">
        <p:fade/>
      </p:transition>
    </mc:Choice>
    <mc:Fallback xmlns="">
      <p:transition spd="med" advTm="9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AA7C9-6AE4-70F1-9FBF-2F5CA1D32CAB}"/>
              </a:ext>
            </a:extLst>
          </p:cNvPr>
          <p:cNvSpPr>
            <a:spLocks noGrp="1"/>
          </p:cNvSpPr>
          <p:nvPr>
            <p:ph type="body" sz="quarter" idx="14"/>
          </p:nvPr>
        </p:nvSpPr>
        <p:spPr/>
        <p:txBody>
          <a:bodyPr/>
          <a:lstStyle/>
          <a:p>
            <a:r>
              <a:rPr lang="en-GB" sz="4400"/>
              <a:t>Introduction and Overview </a:t>
            </a:r>
          </a:p>
        </p:txBody>
      </p:sp>
      <p:pic>
        <p:nvPicPr>
          <p:cNvPr id="6" name="Audio 5">
            <a:hlinkClick r:id="" action="ppaction://media"/>
            <a:extLst>
              <a:ext uri="{FF2B5EF4-FFF2-40B4-BE49-F238E27FC236}">
                <a16:creationId xmlns:a16="http://schemas.microsoft.com/office/drawing/2014/main" id="{CC97A107-68B6-8B95-B3F4-7B6F265D67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8743700"/>
      </p:ext>
    </p:extLst>
  </p:cSld>
  <p:clrMapOvr>
    <a:masterClrMapping/>
  </p:clrMapOvr>
  <mc:AlternateContent xmlns:mc="http://schemas.openxmlformats.org/markup-compatibility/2006" xmlns:p14="http://schemas.microsoft.com/office/powerpoint/2010/main">
    <mc:Choice Requires="p14">
      <p:transition spd="med" p14:dur="700" advTm="7983">
        <p:fade/>
      </p:transition>
    </mc:Choice>
    <mc:Fallback xmlns="">
      <p:transition spd="med" advTm="7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31003E-E2A9-64E6-0409-A379109F309C}"/>
              </a:ext>
            </a:extLst>
          </p:cNvPr>
          <p:cNvSpPr>
            <a:spLocks noGrp="1"/>
          </p:cNvSpPr>
          <p:nvPr>
            <p:ph type="body" sz="quarter" idx="13"/>
          </p:nvPr>
        </p:nvSpPr>
        <p:spPr>
          <a:xfrm>
            <a:off x="393922" y="1297186"/>
            <a:ext cx="11493277" cy="1141243"/>
          </a:xfrm>
        </p:spPr>
        <p:txBody>
          <a:bodyPr/>
          <a:lstStyle/>
          <a:p>
            <a:r>
              <a:rPr lang="en-GB" b="0" dirty="0">
                <a:solidFill>
                  <a:schemeClr val="tx1"/>
                </a:solidFill>
              </a:rPr>
              <a:t>Catheter insertion should only be completed when there are no other options to manage the patients urinary output. The aim for most patients should always be for the catheter to be removed as soon as possible. </a:t>
            </a:r>
          </a:p>
          <a:p>
            <a:endParaRPr lang="en-GB" b="0" dirty="0">
              <a:solidFill>
                <a:schemeClr val="tx1"/>
              </a:solidFill>
            </a:endParaRPr>
          </a:p>
          <a:p>
            <a:r>
              <a:rPr lang="en-GB" b="0" dirty="0">
                <a:solidFill>
                  <a:schemeClr val="tx1"/>
                </a:solidFill>
              </a:rPr>
              <a:t>The </a:t>
            </a:r>
            <a:r>
              <a:rPr lang="en-GB" dirty="0">
                <a:solidFill>
                  <a:schemeClr val="tx1"/>
                </a:solidFill>
              </a:rPr>
              <a:t>HOUDINI model </a:t>
            </a:r>
            <a:r>
              <a:rPr lang="en-GB" b="0" dirty="0">
                <a:solidFill>
                  <a:schemeClr val="tx1"/>
                </a:solidFill>
              </a:rPr>
              <a:t>for catheter insertion/removal provides a framework for assessing if the catheter is required or whether the catheter can be removed. The requirement for a catheter should be clearly recorded with a minimum of daily review whilst in hospital and review prior to change once managed in the community. </a:t>
            </a:r>
          </a:p>
        </p:txBody>
      </p:sp>
      <p:sp>
        <p:nvSpPr>
          <p:cNvPr id="4" name="Title 3">
            <a:extLst>
              <a:ext uri="{FF2B5EF4-FFF2-40B4-BE49-F238E27FC236}">
                <a16:creationId xmlns:a16="http://schemas.microsoft.com/office/drawing/2014/main" id="{FCEA2EEF-58D9-0AD1-E24F-BA4FB46EC974}"/>
              </a:ext>
            </a:extLst>
          </p:cNvPr>
          <p:cNvSpPr>
            <a:spLocks noGrp="1"/>
          </p:cNvSpPr>
          <p:nvPr>
            <p:ph type="title"/>
          </p:nvPr>
        </p:nvSpPr>
        <p:spPr>
          <a:xfrm>
            <a:off x="393923" y="155944"/>
            <a:ext cx="11442231" cy="1141242"/>
          </a:xfrm>
        </p:spPr>
        <p:txBody>
          <a:bodyPr/>
          <a:lstStyle/>
          <a:p>
            <a:r>
              <a:rPr lang="en-GB" dirty="0"/>
              <a:t>Catheterisation Overview  </a:t>
            </a:r>
          </a:p>
        </p:txBody>
      </p:sp>
      <p:graphicFrame>
        <p:nvGraphicFramePr>
          <p:cNvPr id="5" name="Table 4">
            <a:extLst>
              <a:ext uri="{FF2B5EF4-FFF2-40B4-BE49-F238E27FC236}">
                <a16:creationId xmlns:a16="http://schemas.microsoft.com/office/drawing/2014/main" id="{3EDBE234-1F21-0BA1-8655-4EEA74B7AD59}"/>
              </a:ext>
            </a:extLst>
          </p:cNvPr>
          <p:cNvGraphicFramePr>
            <a:graphicFrameLocks noGrp="1"/>
          </p:cNvGraphicFramePr>
          <p:nvPr>
            <p:extLst>
              <p:ext uri="{D42A27DB-BD31-4B8C-83A1-F6EECF244321}">
                <p14:modId xmlns:p14="http://schemas.microsoft.com/office/powerpoint/2010/main" val="309933743"/>
              </p:ext>
            </p:extLst>
          </p:nvPr>
        </p:nvGraphicFramePr>
        <p:xfrm>
          <a:off x="432001" y="3856074"/>
          <a:ext cx="11404154" cy="2565991"/>
        </p:xfrm>
        <a:graphic>
          <a:graphicData uri="http://schemas.openxmlformats.org/drawingml/2006/table">
            <a:tbl>
              <a:tblPr firstRow="1" bandRow="1">
                <a:tableStyleId>{7DF18680-E054-41AD-8BC1-D1AEF772440D}</a:tableStyleId>
              </a:tblPr>
              <a:tblGrid>
                <a:gridCol w="2486976">
                  <a:extLst>
                    <a:ext uri="{9D8B030D-6E8A-4147-A177-3AD203B41FA5}">
                      <a16:colId xmlns:a16="http://schemas.microsoft.com/office/drawing/2014/main" val="2581197438"/>
                    </a:ext>
                  </a:extLst>
                </a:gridCol>
                <a:gridCol w="2486976">
                  <a:extLst>
                    <a:ext uri="{9D8B030D-6E8A-4147-A177-3AD203B41FA5}">
                      <a16:colId xmlns:a16="http://schemas.microsoft.com/office/drawing/2014/main" val="1012958596"/>
                    </a:ext>
                  </a:extLst>
                </a:gridCol>
                <a:gridCol w="6430202">
                  <a:extLst>
                    <a:ext uri="{9D8B030D-6E8A-4147-A177-3AD203B41FA5}">
                      <a16:colId xmlns:a16="http://schemas.microsoft.com/office/drawing/2014/main" val="2103768347"/>
                    </a:ext>
                  </a:extLst>
                </a:gridCol>
              </a:tblGrid>
              <a:tr h="305475">
                <a:tc rowSpan="7">
                  <a:txBody>
                    <a:bodyPr/>
                    <a:lstStyle/>
                    <a:p>
                      <a:r>
                        <a:rPr lang="en-GB" sz="1400">
                          <a:solidFill>
                            <a:schemeClr val="tx1"/>
                          </a:solidFill>
                        </a:rPr>
                        <a:t>HOUDINI</a:t>
                      </a:r>
                    </a:p>
                    <a:p>
                      <a:pPr lvl="0">
                        <a:buNone/>
                      </a:pPr>
                      <a:endParaRPr lang="en-GB" sz="1400">
                        <a:solidFill>
                          <a:schemeClr val="tx1"/>
                        </a:solidFill>
                      </a:endParaRPr>
                    </a:p>
                    <a:p>
                      <a:pPr lvl="0">
                        <a:buNone/>
                      </a:pPr>
                      <a:endParaRPr lang="en-GB" sz="1400">
                        <a:solidFill>
                          <a:schemeClr val="tx1"/>
                        </a:solidFill>
                      </a:endParaRPr>
                    </a:p>
                  </a:txBody>
                  <a:tcPr>
                    <a:solidFill>
                      <a:schemeClr val="accent3"/>
                    </a:solidFill>
                  </a:tcPr>
                </a:tc>
                <a:tc>
                  <a:txBody>
                    <a:bodyPr/>
                    <a:lstStyle/>
                    <a:p>
                      <a:pPr algn="ctr"/>
                      <a:r>
                        <a:rPr lang="en-GB" sz="1400">
                          <a:solidFill>
                            <a:schemeClr val="tx1"/>
                          </a:solidFill>
                        </a:rPr>
                        <a:t>H</a:t>
                      </a:r>
                    </a:p>
                  </a:txBody>
                  <a:tcPr>
                    <a:solidFill>
                      <a:schemeClr val="accent3"/>
                    </a:solidFill>
                  </a:tcPr>
                </a:tc>
                <a:tc>
                  <a:txBody>
                    <a:bodyPr/>
                    <a:lstStyle/>
                    <a:p>
                      <a:r>
                        <a:rPr lang="en-GB" sz="1400">
                          <a:solidFill>
                            <a:schemeClr val="tx1"/>
                          </a:solidFill>
                        </a:rPr>
                        <a:t>Haematuria (blood in urine) </a:t>
                      </a:r>
                    </a:p>
                  </a:txBody>
                  <a:tcPr>
                    <a:solidFill>
                      <a:schemeClr val="accent3"/>
                    </a:solidFill>
                  </a:tcPr>
                </a:tc>
                <a:extLst>
                  <a:ext uri="{0D108BD9-81ED-4DB2-BD59-A6C34878D82A}">
                    <a16:rowId xmlns:a16="http://schemas.microsoft.com/office/drawing/2014/main" val="759096501"/>
                  </a:ext>
                </a:extLst>
              </a:tr>
              <a:tr h="519308">
                <a:tc vMerge="1">
                  <a:txBody>
                    <a:bodyPr/>
                    <a:lstStyle/>
                    <a:p>
                      <a:endParaRPr lang="en-GB"/>
                    </a:p>
                  </a:txBody>
                  <a:tcPr/>
                </a:tc>
                <a:tc>
                  <a:txBody>
                    <a:bodyPr/>
                    <a:lstStyle/>
                    <a:p>
                      <a:pPr algn="ctr"/>
                      <a:r>
                        <a:rPr lang="en-GB" sz="1400">
                          <a:solidFill>
                            <a:schemeClr val="tx1"/>
                          </a:solidFill>
                        </a:rPr>
                        <a:t>O</a:t>
                      </a:r>
                    </a:p>
                  </a:txBody>
                  <a:tcPr>
                    <a:solidFill>
                      <a:schemeClr val="accent3"/>
                    </a:solidFill>
                  </a:tcPr>
                </a:tc>
                <a:tc>
                  <a:txBody>
                    <a:bodyPr/>
                    <a:lstStyle/>
                    <a:p>
                      <a:r>
                        <a:rPr lang="en-GB" sz="1400" dirty="0">
                          <a:solidFill>
                            <a:schemeClr val="tx1"/>
                          </a:solidFill>
                        </a:rPr>
                        <a:t>Outflow obstruction  (such as enlarged prostate, neurogenic bladder, constipation, urethral stricture) </a:t>
                      </a:r>
                    </a:p>
                  </a:txBody>
                  <a:tcPr>
                    <a:solidFill>
                      <a:schemeClr val="accent3"/>
                    </a:solidFill>
                  </a:tcPr>
                </a:tc>
                <a:extLst>
                  <a:ext uri="{0D108BD9-81ED-4DB2-BD59-A6C34878D82A}">
                    <a16:rowId xmlns:a16="http://schemas.microsoft.com/office/drawing/2014/main" val="1776981540"/>
                  </a:ext>
                </a:extLst>
              </a:tr>
              <a:tr h="305475">
                <a:tc vMerge="1">
                  <a:txBody>
                    <a:bodyPr/>
                    <a:lstStyle/>
                    <a:p>
                      <a:endParaRPr lang="en-GB"/>
                    </a:p>
                  </a:txBody>
                  <a:tcPr/>
                </a:tc>
                <a:tc>
                  <a:txBody>
                    <a:bodyPr/>
                    <a:lstStyle/>
                    <a:p>
                      <a:pPr algn="ctr"/>
                      <a:r>
                        <a:rPr lang="en-GB" sz="1400">
                          <a:solidFill>
                            <a:schemeClr val="tx1"/>
                          </a:solidFill>
                        </a:rPr>
                        <a:t>U</a:t>
                      </a:r>
                    </a:p>
                  </a:txBody>
                  <a:tcPr>
                    <a:solidFill>
                      <a:schemeClr val="accent3"/>
                    </a:solidFill>
                  </a:tcPr>
                </a:tc>
                <a:tc>
                  <a:txBody>
                    <a:bodyPr/>
                    <a:lstStyle/>
                    <a:p>
                      <a:r>
                        <a:rPr lang="en-GB" sz="1400">
                          <a:solidFill>
                            <a:schemeClr val="tx1"/>
                          </a:solidFill>
                        </a:rPr>
                        <a:t>Urological or gynaecological surgery </a:t>
                      </a:r>
                    </a:p>
                  </a:txBody>
                  <a:tcPr>
                    <a:solidFill>
                      <a:schemeClr val="accent3"/>
                    </a:solidFill>
                  </a:tcPr>
                </a:tc>
                <a:extLst>
                  <a:ext uri="{0D108BD9-81ED-4DB2-BD59-A6C34878D82A}">
                    <a16:rowId xmlns:a16="http://schemas.microsoft.com/office/drawing/2014/main" val="2080311686"/>
                  </a:ext>
                </a:extLst>
              </a:tr>
              <a:tr h="519308">
                <a:tc vMerge="1">
                  <a:txBody>
                    <a:bodyPr/>
                    <a:lstStyle/>
                    <a:p>
                      <a:endParaRPr lang="en-GB"/>
                    </a:p>
                  </a:txBody>
                  <a:tcPr/>
                </a:tc>
                <a:tc>
                  <a:txBody>
                    <a:bodyPr/>
                    <a:lstStyle/>
                    <a:p>
                      <a:pPr algn="ctr"/>
                      <a:r>
                        <a:rPr lang="en-GB" sz="1400">
                          <a:solidFill>
                            <a:schemeClr val="tx1"/>
                          </a:solidFill>
                        </a:rPr>
                        <a:t>D</a:t>
                      </a:r>
                    </a:p>
                  </a:txBody>
                  <a:tcPr>
                    <a:solidFill>
                      <a:schemeClr val="accent3"/>
                    </a:solidFill>
                  </a:tcPr>
                </a:tc>
                <a:tc>
                  <a:txBody>
                    <a:bodyPr/>
                    <a:lstStyle/>
                    <a:p>
                      <a:r>
                        <a:rPr lang="en-GB" sz="1400">
                          <a:solidFill>
                            <a:schemeClr val="tx1"/>
                          </a:solidFill>
                        </a:rPr>
                        <a:t>Decubitus ulcer (pressure ulcer/bedsore) – catheterised temporarily as part of tissue viability care plan. </a:t>
                      </a:r>
                    </a:p>
                  </a:txBody>
                  <a:tcPr>
                    <a:solidFill>
                      <a:schemeClr val="accent3"/>
                    </a:solidFill>
                  </a:tcPr>
                </a:tc>
                <a:extLst>
                  <a:ext uri="{0D108BD9-81ED-4DB2-BD59-A6C34878D82A}">
                    <a16:rowId xmlns:a16="http://schemas.microsoft.com/office/drawing/2014/main" val="3630430577"/>
                  </a:ext>
                </a:extLst>
              </a:tr>
              <a:tr h="305475">
                <a:tc vMerge="1">
                  <a:txBody>
                    <a:bodyPr/>
                    <a:lstStyle/>
                    <a:p>
                      <a:endParaRPr lang="en-GB"/>
                    </a:p>
                  </a:txBody>
                  <a:tcPr/>
                </a:tc>
                <a:tc>
                  <a:txBody>
                    <a:bodyPr/>
                    <a:lstStyle/>
                    <a:p>
                      <a:pPr algn="ctr"/>
                      <a:r>
                        <a:rPr lang="en-GB" sz="1400">
                          <a:solidFill>
                            <a:schemeClr val="tx1"/>
                          </a:solidFill>
                        </a:rPr>
                        <a:t>I</a:t>
                      </a:r>
                    </a:p>
                  </a:txBody>
                  <a:tcPr>
                    <a:solidFill>
                      <a:schemeClr val="accent3"/>
                    </a:solidFill>
                  </a:tcPr>
                </a:tc>
                <a:tc>
                  <a:txBody>
                    <a:bodyPr/>
                    <a:lstStyle/>
                    <a:p>
                      <a:r>
                        <a:rPr lang="en-GB" sz="1400">
                          <a:solidFill>
                            <a:schemeClr val="tx1"/>
                          </a:solidFill>
                        </a:rPr>
                        <a:t>Input/output monitoring – struct fluid balance in deteriorating patient </a:t>
                      </a:r>
                    </a:p>
                  </a:txBody>
                  <a:tcPr>
                    <a:solidFill>
                      <a:schemeClr val="accent3"/>
                    </a:solidFill>
                  </a:tcPr>
                </a:tc>
                <a:extLst>
                  <a:ext uri="{0D108BD9-81ED-4DB2-BD59-A6C34878D82A}">
                    <a16:rowId xmlns:a16="http://schemas.microsoft.com/office/drawing/2014/main" val="1285226036"/>
                  </a:ext>
                </a:extLst>
              </a:tr>
              <a:tr h="305475">
                <a:tc vMerge="1">
                  <a:txBody>
                    <a:bodyPr/>
                    <a:lstStyle/>
                    <a:p>
                      <a:endParaRPr lang="en-GB"/>
                    </a:p>
                  </a:txBody>
                  <a:tcPr/>
                </a:tc>
                <a:tc>
                  <a:txBody>
                    <a:bodyPr/>
                    <a:lstStyle/>
                    <a:p>
                      <a:pPr algn="ctr"/>
                      <a:r>
                        <a:rPr lang="en-GB" sz="1400">
                          <a:solidFill>
                            <a:schemeClr val="tx1"/>
                          </a:solidFill>
                        </a:rPr>
                        <a:t>N</a:t>
                      </a:r>
                    </a:p>
                  </a:txBody>
                  <a:tcPr>
                    <a:solidFill>
                      <a:schemeClr val="accent3"/>
                    </a:solidFill>
                  </a:tcPr>
                </a:tc>
                <a:tc>
                  <a:txBody>
                    <a:bodyPr/>
                    <a:lstStyle/>
                    <a:p>
                      <a:r>
                        <a:rPr lang="en-GB" sz="1400">
                          <a:solidFill>
                            <a:schemeClr val="tx1"/>
                          </a:solidFill>
                        </a:rPr>
                        <a:t>Nursing in palliative care </a:t>
                      </a:r>
                    </a:p>
                  </a:txBody>
                  <a:tcPr>
                    <a:solidFill>
                      <a:schemeClr val="accent3"/>
                    </a:solidFill>
                  </a:tcPr>
                </a:tc>
                <a:extLst>
                  <a:ext uri="{0D108BD9-81ED-4DB2-BD59-A6C34878D82A}">
                    <a16:rowId xmlns:a16="http://schemas.microsoft.com/office/drawing/2014/main" val="3641431629"/>
                  </a:ext>
                </a:extLst>
              </a:tr>
              <a:tr h="305475">
                <a:tc vMerge="1">
                  <a:txBody>
                    <a:bodyPr/>
                    <a:lstStyle/>
                    <a:p>
                      <a:endParaRPr lang="en-GB"/>
                    </a:p>
                  </a:txBody>
                  <a:tcPr/>
                </a:tc>
                <a:tc>
                  <a:txBody>
                    <a:bodyPr/>
                    <a:lstStyle/>
                    <a:p>
                      <a:pPr algn="ctr"/>
                      <a:r>
                        <a:rPr lang="en-GB" sz="1400">
                          <a:solidFill>
                            <a:schemeClr val="tx1"/>
                          </a:solidFill>
                        </a:rPr>
                        <a:t>I</a:t>
                      </a:r>
                    </a:p>
                  </a:txBody>
                  <a:tcPr>
                    <a:solidFill>
                      <a:schemeClr val="accent3"/>
                    </a:solidFill>
                  </a:tcPr>
                </a:tc>
                <a:tc>
                  <a:txBody>
                    <a:bodyPr/>
                    <a:lstStyle/>
                    <a:p>
                      <a:r>
                        <a:rPr lang="en-GB" sz="1400" dirty="0">
                          <a:solidFill>
                            <a:schemeClr val="tx1"/>
                          </a:solidFill>
                        </a:rPr>
                        <a:t>Immobility – unstable hip/spinal fractures, neurological deficit </a:t>
                      </a:r>
                    </a:p>
                  </a:txBody>
                  <a:tcPr>
                    <a:solidFill>
                      <a:schemeClr val="accent3"/>
                    </a:solidFill>
                  </a:tcPr>
                </a:tc>
                <a:extLst>
                  <a:ext uri="{0D108BD9-81ED-4DB2-BD59-A6C34878D82A}">
                    <a16:rowId xmlns:a16="http://schemas.microsoft.com/office/drawing/2014/main" val="4017234577"/>
                  </a:ext>
                </a:extLst>
              </a:tr>
            </a:tbl>
          </a:graphicData>
        </a:graphic>
      </p:graphicFrame>
      <p:pic>
        <p:nvPicPr>
          <p:cNvPr id="12" name="Audio 11">
            <a:hlinkClick r:id="" action="ppaction://media"/>
            <a:extLst>
              <a:ext uri="{FF2B5EF4-FFF2-40B4-BE49-F238E27FC236}">
                <a16:creationId xmlns:a16="http://schemas.microsoft.com/office/drawing/2014/main" id="{65B1AD33-BDA8-585A-DCFE-C209D7BA08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2512155"/>
      </p:ext>
    </p:extLst>
  </p:cSld>
  <p:clrMapOvr>
    <a:masterClrMapping/>
  </p:clrMapOvr>
  <mc:AlternateContent xmlns:mc="http://schemas.openxmlformats.org/markup-compatibility/2006" xmlns:p14="http://schemas.microsoft.com/office/powerpoint/2010/main">
    <mc:Choice Requires="p14">
      <p:transition spd="med" p14:dur="700" advTm="33528">
        <p:fade/>
      </p:transition>
    </mc:Choice>
    <mc:Fallback xmlns="">
      <p:transition spd="med" advTm="33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BEC33-78F6-6397-128D-602C92AD705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4A8E8F-7C83-DB75-6940-9C29C16FB377}"/>
              </a:ext>
            </a:extLst>
          </p:cNvPr>
          <p:cNvSpPr>
            <a:spLocks noGrp="1"/>
          </p:cNvSpPr>
          <p:nvPr>
            <p:ph idx="1"/>
          </p:nvPr>
        </p:nvSpPr>
        <p:spPr>
          <a:xfrm>
            <a:off x="432000" y="1239077"/>
            <a:ext cx="11146442" cy="5406887"/>
          </a:xfrm>
        </p:spPr>
        <p:txBody>
          <a:bodyPr>
            <a:normAutofit/>
          </a:bodyPr>
          <a:lstStyle/>
          <a:p>
            <a:r>
              <a:rPr lang="en-GB" sz="2000" dirty="0"/>
              <a:t>Insertion of a catheter is an invasive procedure and should be undertaken using aseptic technique.</a:t>
            </a:r>
          </a:p>
          <a:p>
            <a:r>
              <a:rPr lang="en-GB" sz="2000" b="1" dirty="0"/>
              <a:t>The HOUDINI checklist should be used as a pre-assessment tool to support the rationale for the continued use of the device.</a:t>
            </a:r>
          </a:p>
          <a:p>
            <a:endParaRPr lang="en-GB" sz="2000" b="1" dirty="0"/>
          </a:p>
          <a:p>
            <a:r>
              <a:rPr lang="en-GB" sz="2000" b="1" dirty="0"/>
              <a:t>Key tips for catheter insertion:</a:t>
            </a:r>
          </a:p>
          <a:p>
            <a:pPr marL="342900" indent="-342900">
              <a:buFont typeface="Arial" panose="020B0604020202020204" pitchFamily="34" charset="0"/>
              <a:buChar char="•"/>
            </a:pPr>
            <a:r>
              <a:rPr lang="en-GB" sz="2000" dirty="0"/>
              <a:t>Patient preparation – information and consent.</a:t>
            </a:r>
          </a:p>
          <a:p>
            <a:pPr marL="342900" indent="-342900">
              <a:buFont typeface="Arial" panose="020B0604020202020204" pitchFamily="34" charset="0"/>
              <a:buChar char="•"/>
            </a:pPr>
            <a:r>
              <a:rPr lang="en-GB" sz="2000" dirty="0"/>
              <a:t>Equipment and environment</a:t>
            </a:r>
          </a:p>
          <a:p>
            <a:pPr marL="342900" indent="-342900">
              <a:buFont typeface="Arial" panose="020B0604020202020204" pitchFamily="34" charset="0"/>
              <a:buChar char="•"/>
            </a:pPr>
            <a:r>
              <a:rPr lang="en-GB" sz="2000" dirty="0"/>
              <a:t>Consideration of patient allergies</a:t>
            </a:r>
          </a:p>
          <a:p>
            <a:pPr marL="342900" indent="-342900">
              <a:buFont typeface="Arial" panose="020B0604020202020204" pitchFamily="34" charset="0"/>
              <a:buChar char="•"/>
            </a:pPr>
            <a:r>
              <a:rPr lang="en-GB" sz="2000" dirty="0"/>
              <a:t>Length of catheter - short or standard-length considering patient gender and reason for catheterisation.</a:t>
            </a:r>
          </a:p>
          <a:p>
            <a:pPr marL="342900" indent="-342900">
              <a:buFont typeface="Arial" panose="020B0604020202020204" pitchFamily="34" charset="0"/>
              <a:buChar char="•"/>
            </a:pPr>
            <a:r>
              <a:rPr lang="en-GB" sz="2000" dirty="0"/>
              <a:t>Diameter – use smallest size to avoid trauma and bleeding.</a:t>
            </a:r>
          </a:p>
          <a:p>
            <a:pPr marL="342900" indent="-342900">
              <a:buFont typeface="Arial" panose="020B0604020202020204" pitchFamily="34" charset="0"/>
              <a:buChar char="•"/>
            </a:pPr>
            <a:endParaRPr lang="en-GB" dirty="0"/>
          </a:p>
          <a:p>
            <a:endParaRPr lang="en-GB" sz="2000" dirty="0"/>
          </a:p>
        </p:txBody>
      </p:sp>
      <p:sp>
        <p:nvSpPr>
          <p:cNvPr id="4" name="Title 3">
            <a:extLst>
              <a:ext uri="{FF2B5EF4-FFF2-40B4-BE49-F238E27FC236}">
                <a16:creationId xmlns:a16="http://schemas.microsoft.com/office/drawing/2014/main" id="{0BE728FC-5E97-3731-90F6-D8A610D43EBC}"/>
              </a:ext>
            </a:extLst>
          </p:cNvPr>
          <p:cNvSpPr>
            <a:spLocks noGrp="1"/>
          </p:cNvSpPr>
          <p:nvPr>
            <p:ph type="title"/>
          </p:nvPr>
        </p:nvSpPr>
        <p:spPr>
          <a:xfrm>
            <a:off x="354419" y="82296"/>
            <a:ext cx="11481735" cy="1214890"/>
          </a:xfrm>
        </p:spPr>
        <p:txBody>
          <a:bodyPr/>
          <a:lstStyle/>
          <a:p>
            <a:r>
              <a:rPr lang="en-GB" dirty="0"/>
              <a:t>Catheter Insertion</a:t>
            </a:r>
          </a:p>
        </p:txBody>
      </p:sp>
      <p:pic>
        <p:nvPicPr>
          <p:cNvPr id="5" name="Picture 4">
            <a:extLst>
              <a:ext uri="{FF2B5EF4-FFF2-40B4-BE49-F238E27FC236}">
                <a16:creationId xmlns:a16="http://schemas.microsoft.com/office/drawing/2014/main" id="{CACF03C1-8F29-30DF-CD0C-5A00ED17E0F1}"/>
              </a:ext>
            </a:extLst>
          </p:cNvPr>
          <p:cNvPicPr>
            <a:picLocks noChangeAspect="1"/>
          </p:cNvPicPr>
          <p:nvPr/>
        </p:nvPicPr>
        <p:blipFill>
          <a:blip r:embed="rId5"/>
          <a:stretch>
            <a:fillRect/>
          </a:stretch>
        </p:blipFill>
        <p:spPr>
          <a:xfrm>
            <a:off x="7159256" y="1977656"/>
            <a:ext cx="4316818" cy="2140688"/>
          </a:xfrm>
          <a:prstGeom prst="rect">
            <a:avLst/>
          </a:prstGeom>
        </p:spPr>
      </p:pic>
      <p:pic>
        <p:nvPicPr>
          <p:cNvPr id="8" name="Audio 7">
            <a:hlinkClick r:id="" action="ppaction://media"/>
            <a:extLst>
              <a:ext uri="{FF2B5EF4-FFF2-40B4-BE49-F238E27FC236}">
                <a16:creationId xmlns:a16="http://schemas.microsoft.com/office/drawing/2014/main" id="{C58C2F31-8334-B4B1-F5F6-8023FE0D46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8775339"/>
      </p:ext>
    </p:extLst>
  </p:cSld>
  <p:clrMapOvr>
    <a:masterClrMapping/>
  </p:clrMapOvr>
  <mc:AlternateContent xmlns:mc="http://schemas.openxmlformats.org/markup-compatibility/2006" xmlns:p14="http://schemas.microsoft.com/office/powerpoint/2010/main">
    <mc:Choice Requires="p14">
      <p:transition spd="med" p14:dur="700" advTm="39700">
        <p:fade/>
      </p:transition>
    </mc:Choice>
    <mc:Fallback xmlns="">
      <p:transition spd="med" advTm="39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3AB15-79C1-15BA-E062-35A07306DBA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E7A49-C3B4-BDFD-752F-35E769AC1950}"/>
              </a:ext>
            </a:extLst>
          </p:cNvPr>
          <p:cNvSpPr>
            <a:spLocks noGrp="1"/>
          </p:cNvSpPr>
          <p:nvPr>
            <p:ph idx="1"/>
          </p:nvPr>
        </p:nvSpPr>
        <p:spPr>
          <a:xfrm>
            <a:off x="431999" y="1239078"/>
            <a:ext cx="11582791" cy="5186922"/>
          </a:xfrm>
        </p:spPr>
        <p:txBody>
          <a:bodyPr>
            <a:normAutofit/>
          </a:bodyPr>
          <a:lstStyle/>
          <a:p>
            <a:pPr marL="342900" indent="-342900">
              <a:buFont typeface="Arial" panose="020B0604020202020204" pitchFamily="34" charset="0"/>
              <a:buChar char="•"/>
            </a:pPr>
            <a:r>
              <a:rPr lang="en-GB" dirty="0"/>
              <a:t>Short term catheters should only be in situ for up to 1 month and long-term catheters can be in place for up to 3 months. The longer a catheter is in place the greater the risk of infection.</a:t>
            </a:r>
          </a:p>
          <a:p>
            <a:pPr marL="342900" indent="-342900">
              <a:buFont typeface="Arial" panose="020B0604020202020204" pitchFamily="34" charset="0"/>
              <a:buChar char="•"/>
            </a:pPr>
            <a:r>
              <a:rPr lang="en-GB" dirty="0"/>
              <a:t>If any resistance is felt then the procedure should be paused, excessive pressure should not be used. Bleeding may also occur following catheterisation which should be monitored.</a:t>
            </a:r>
          </a:p>
          <a:p>
            <a:pPr marL="342900" indent="-342900">
              <a:buFont typeface="Arial" panose="020B0604020202020204" pitchFamily="34" charset="0"/>
              <a:buChar char="•"/>
            </a:pPr>
            <a:r>
              <a:rPr lang="en-GB" dirty="0"/>
              <a:t>There are limited studies on the use of silver coated catheters; however, these still advocate that regular catheter changes are necessary. Silver coated catheters for recurrent UTIs can be initiated in the community with a four weekly change and review of suitability. </a:t>
            </a:r>
          </a:p>
          <a:p>
            <a:endParaRPr lang="en-GB" dirty="0"/>
          </a:p>
          <a:p>
            <a:r>
              <a:rPr lang="en-GB" b="1" dirty="0"/>
              <a:t>Remember to provide the patient with a catheter passport and supporting information </a:t>
            </a:r>
            <a:endParaRPr lang="en-GB" dirty="0"/>
          </a:p>
        </p:txBody>
      </p:sp>
      <p:sp>
        <p:nvSpPr>
          <p:cNvPr id="4" name="Title 3">
            <a:extLst>
              <a:ext uri="{FF2B5EF4-FFF2-40B4-BE49-F238E27FC236}">
                <a16:creationId xmlns:a16="http://schemas.microsoft.com/office/drawing/2014/main" id="{B25611F4-154B-2416-7D2B-B9C0B42C2C3E}"/>
              </a:ext>
            </a:extLst>
          </p:cNvPr>
          <p:cNvSpPr>
            <a:spLocks noGrp="1"/>
          </p:cNvSpPr>
          <p:nvPr>
            <p:ph type="title"/>
          </p:nvPr>
        </p:nvSpPr>
        <p:spPr/>
        <p:txBody>
          <a:bodyPr/>
          <a:lstStyle/>
          <a:p>
            <a:r>
              <a:rPr lang="en-GB" dirty="0"/>
              <a:t>Catheter Insertion</a:t>
            </a:r>
          </a:p>
        </p:txBody>
      </p:sp>
      <p:pic>
        <p:nvPicPr>
          <p:cNvPr id="6" name="Audio 5">
            <a:hlinkClick r:id="" action="ppaction://media"/>
            <a:extLst>
              <a:ext uri="{FF2B5EF4-FFF2-40B4-BE49-F238E27FC236}">
                <a16:creationId xmlns:a16="http://schemas.microsoft.com/office/drawing/2014/main" id="{FE6CB168-A471-E41B-5284-7AD57972DE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6666546"/>
      </p:ext>
    </p:extLst>
  </p:cSld>
  <p:clrMapOvr>
    <a:masterClrMapping/>
  </p:clrMapOvr>
  <mc:AlternateContent xmlns:mc="http://schemas.openxmlformats.org/markup-compatibility/2006" xmlns:p14="http://schemas.microsoft.com/office/powerpoint/2010/main">
    <mc:Choice Requires="p14">
      <p:transition spd="med" p14:dur="700" advTm="42208">
        <p:fade/>
      </p:transition>
    </mc:Choice>
    <mc:Fallback xmlns="">
      <p:transition spd="med" advTm="42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7A1EC-4F1C-73B0-6674-9EB0BD326B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A38C57-6DDF-EDA6-8CEC-A3CC3F0A70A8}"/>
              </a:ext>
            </a:extLst>
          </p:cNvPr>
          <p:cNvSpPr>
            <a:spLocks noGrp="1"/>
          </p:cNvSpPr>
          <p:nvPr>
            <p:ph idx="1"/>
          </p:nvPr>
        </p:nvSpPr>
        <p:spPr>
          <a:xfrm>
            <a:off x="432000" y="1239078"/>
            <a:ext cx="11146442" cy="5186922"/>
          </a:xfrm>
        </p:spPr>
        <p:txBody>
          <a:bodyPr>
            <a:normAutofit/>
          </a:bodyPr>
          <a:lstStyle/>
          <a:p>
            <a:pPr marL="342900" indent="-342900">
              <a:buFont typeface="Arial" panose="020B0604020202020204" pitchFamily="34" charset="0"/>
              <a:buChar char="•"/>
            </a:pPr>
            <a:r>
              <a:rPr lang="en-GB"/>
              <a:t>A catheter passport is a booklet designed for people with a urinary catheter to help them manage their catheter at home.</a:t>
            </a:r>
          </a:p>
          <a:p>
            <a:pPr marL="342900" indent="-342900">
              <a:buFont typeface="Arial" panose="020B0604020202020204" pitchFamily="34" charset="0"/>
              <a:buChar char="•"/>
            </a:pPr>
            <a:r>
              <a:rPr lang="en-GB"/>
              <a:t>It provides information on catheter care, prevention of infections and details of the  prescribed equipment, such as catheter type/size, leg and night bags etc.</a:t>
            </a:r>
          </a:p>
          <a:p>
            <a:pPr marL="342900" indent="-342900">
              <a:buFont typeface="Arial" panose="020B0604020202020204" pitchFamily="34" charset="0"/>
              <a:buChar char="•"/>
            </a:pPr>
            <a:r>
              <a:rPr lang="en-GB"/>
              <a:t>It provides a means of communication between patients, carers and healthcare professionals.</a:t>
            </a:r>
          </a:p>
          <a:p>
            <a:pPr marL="342900" indent="-342900">
              <a:buFont typeface="Arial" panose="020B0604020202020204" pitchFamily="34" charset="0"/>
              <a:buChar char="•"/>
            </a:pPr>
            <a:r>
              <a:rPr lang="en-GB"/>
              <a:t>The passport is usually issued to the patient by the hospital or healthcare facility where the patient was initially catheterised.</a:t>
            </a:r>
          </a:p>
          <a:p>
            <a:pPr marL="342900" indent="-342900">
              <a:buFont typeface="Arial" panose="020B0604020202020204" pitchFamily="34" charset="0"/>
              <a:buChar char="•"/>
            </a:pPr>
            <a:r>
              <a:rPr lang="en-GB"/>
              <a:t>Patients should always keep the passport with them, especially when visiting the hospital, GP surgery or other healthcare service.</a:t>
            </a:r>
          </a:p>
          <a:p>
            <a:pPr marL="342900" indent="-342900">
              <a:buFont typeface="Arial" panose="020B0604020202020204" pitchFamily="34" charset="0"/>
              <a:buChar char="•"/>
            </a:pPr>
            <a:r>
              <a:rPr lang="en-GB"/>
              <a:t>The passport helps to ensure continuity of care, clinical information sharing, helps prevent complications and promotes patient safety.</a:t>
            </a:r>
          </a:p>
        </p:txBody>
      </p:sp>
      <p:sp>
        <p:nvSpPr>
          <p:cNvPr id="4" name="Title 3">
            <a:extLst>
              <a:ext uri="{FF2B5EF4-FFF2-40B4-BE49-F238E27FC236}">
                <a16:creationId xmlns:a16="http://schemas.microsoft.com/office/drawing/2014/main" id="{5CC7E919-D99B-EAAF-3818-73AC0D88A198}"/>
              </a:ext>
            </a:extLst>
          </p:cNvPr>
          <p:cNvSpPr>
            <a:spLocks noGrp="1"/>
          </p:cNvSpPr>
          <p:nvPr>
            <p:ph type="title"/>
          </p:nvPr>
        </p:nvSpPr>
        <p:spPr/>
        <p:txBody>
          <a:bodyPr/>
          <a:lstStyle/>
          <a:p>
            <a:r>
              <a:rPr lang="en-GB" dirty="0"/>
              <a:t>Catheter Passport</a:t>
            </a:r>
          </a:p>
        </p:txBody>
      </p:sp>
      <p:pic>
        <p:nvPicPr>
          <p:cNvPr id="6" name="Audio 5">
            <a:hlinkClick r:id="" action="ppaction://media"/>
            <a:extLst>
              <a:ext uri="{FF2B5EF4-FFF2-40B4-BE49-F238E27FC236}">
                <a16:creationId xmlns:a16="http://schemas.microsoft.com/office/drawing/2014/main" id="{6E85F5BD-4A66-EB27-E140-F4ACD33D7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7015613"/>
      </p:ext>
    </p:extLst>
  </p:cSld>
  <p:clrMapOvr>
    <a:masterClrMapping/>
  </p:clrMapOvr>
  <mc:AlternateContent xmlns:mc="http://schemas.openxmlformats.org/markup-compatibility/2006" xmlns:p14="http://schemas.microsoft.com/office/powerpoint/2010/main">
    <mc:Choice Requires="p14">
      <p:transition spd="med" p14:dur="700" advTm="46480">
        <p:fade/>
      </p:transition>
    </mc:Choice>
    <mc:Fallback xmlns="">
      <p:transition spd="med" advTm="46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D6AE0-2D5A-3752-47AB-224E11C844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627025-EF6A-0A16-0472-75C3546F3F0D}"/>
              </a:ext>
            </a:extLst>
          </p:cNvPr>
          <p:cNvSpPr>
            <a:spLocks noGrp="1"/>
          </p:cNvSpPr>
          <p:nvPr>
            <p:ph idx="1"/>
          </p:nvPr>
        </p:nvSpPr>
        <p:spPr>
          <a:xfrm>
            <a:off x="432000" y="1239520"/>
            <a:ext cx="11088000" cy="5114897"/>
          </a:xfrm>
        </p:spPr>
        <p:txBody>
          <a:bodyPr>
            <a:normAutofit/>
          </a:bodyPr>
          <a:lstStyle/>
          <a:p>
            <a:pPr marL="342900" indent="-342900">
              <a:buFont typeface="Arial" panose="020B0604020202020204" pitchFamily="34" charset="0"/>
              <a:buChar char="•"/>
            </a:pPr>
            <a:r>
              <a:rPr lang="en-GB" dirty="0"/>
              <a:t>A catheter valve is a device that fits securely into the end of a urinary catheter and can be opened at regular intervals to drain urine out. </a:t>
            </a:r>
          </a:p>
          <a:p>
            <a:pPr marL="342900" indent="-342900">
              <a:buFont typeface="Arial" panose="020B0604020202020204" pitchFamily="34" charset="0"/>
              <a:buChar char="•"/>
            </a:pPr>
            <a:r>
              <a:rPr lang="en-GB" dirty="0"/>
              <a:t>If attached to a suprapubic catheter valves should be secured to the patient’s abdomen to prevent discomfort, trauma and possible catheter displacement. If a valve is attached to a urethral catheter, then it should be secured to the patient’s thigh ensuring there is no tautness/pulling to the catheter.</a:t>
            </a:r>
          </a:p>
          <a:p>
            <a:pPr marL="342900" indent="-342900">
              <a:buFont typeface="Arial" panose="020B0604020202020204" pitchFamily="34" charset="0"/>
              <a:buChar char="•"/>
            </a:pPr>
            <a:r>
              <a:rPr lang="en-GB" dirty="0"/>
              <a:t>Valves are used as an alternative to a leg bag and are often more discreet than a leg bag.</a:t>
            </a:r>
          </a:p>
          <a:p>
            <a:pPr marL="342900" indent="-342900">
              <a:buFont typeface="Arial" panose="020B0604020202020204" pitchFamily="34" charset="0"/>
              <a:buChar char="•"/>
            </a:pPr>
            <a:r>
              <a:rPr lang="en-GB" dirty="0"/>
              <a:t>A catheter valve allows a normal pattern of filling and emptying the bladder, and can be used to maintain muscle tone, promoting patient comfort and independence. The use of the valve negates the continuous use of a free drainage system allowing controlled filling and emptying of the bladder, mimicking normal bladder function to some extent. The use of a catheter valve reduces the risk of tissue trauma on the bladder neck, mucosal lining and urethra.</a:t>
            </a:r>
          </a:p>
        </p:txBody>
      </p:sp>
      <p:sp>
        <p:nvSpPr>
          <p:cNvPr id="4" name="Title 3">
            <a:extLst>
              <a:ext uri="{FF2B5EF4-FFF2-40B4-BE49-F238E27FC236}">
                <a16:creationId xmlns:a16="http://schemas.microsoft.com/office/drawing/2014/main" id="{FC18459A-9A34-1D43-C620-1A7526010F1E}"/>
              </a:ext>
            </a:extLst>
          </p:cNvPr>
          <p:cNvSpPr>
            <a:spLocks noGrp="1"/>
          </p:cNvSpPr>
          <p:nvPr>
            <p:ph type="title"/>
          </p:nvPr>
        </p:nvSpPr>
        <p:spPr/>
        <p:txBody>
          <a:bodyPr/>
          <a:lstStyle/>
          <a:p>
            <a:r>
              <a:rPr lang="en-GB" dirty="0">
                <a:latin typeface="+mn-lt"/>
              </a:rPr>
              <a:t>Catheter Valves</a:t>
            </a:r>
          </a:p>
        </p:txBody>
      </p:sp>
      <p:pic>
        <p:nvPicPr>
          <p:cNvPr id="6" name="Audio 5">
            <a:hlinkClick r:id="" action="ppaction://media"/>
            <a:extLst>
              <a:ext uri="{FF2B5EF4-FFF2-40B4-BE49-F238E27FC236}">
                <a16:creationId xmlns:a16="http://schemas.microsoft.com/office/drawing/2014/main" id="{327D0579-9FAD-9EFC-D498-6917A54070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8228448"/>
      </p:ext>
    </p:extLst>
  </p:cSld>
  <p:clrMapOvr>
    <a:masterClrMapping/>
  </p:clrMapOvr>
  <mc:AlternateContent xmlns:mc="http://schemas.openxmlformats.org/markup-compatibility/2006" xmlns:p14="http://schemas.microsoft.com/office/powerpoint/2010/main">
    <mc:Choice Requires="p14">
      <p:transition spd="med" p14:dur="700" advTm="59466">
        <p:fade/>
      </p:transition>
    </mc:Choice>
    <mc:Fallback xmlns="">
      <p:transition spd="med" advTm="59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0148-5329-248B-07EF-E556892D08C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7C32A-5846-DF5B-C07F-45B76A3F8745}"/>
              </a:ext>
            </a:extLst>
          </p:cNvPr>
          <p:cNvSpPr>
            <a:spLocks noGrp="1"/>
          </p:cNvSpPr>
          <p:nvPr>
            <p:ph idx="1"/>
          </p:nvPr>
        </p:nvSpPr>
        <p:spPr>
          <a:xfrm>
            <a:off x="355846" y="1239519"/>
            <a:ext cx="11088000" cy="5114897"/>
          </a:xfrm>
        </p:spPr>
        <p:txBody>
          <a:bodyPr>
            <a:normAutofit/>
          </a:bodyPr>
          <a:lstStyle/>
          <a:p>
            <a:pPr marL="342900" indent="-342900">
              <a:buFont typeface="Arial" panose="020B0604020202020204" pitchFamily="34" charset="0"/>
              <a:buChar char="•"/>
            </a:pPr>
            <a:r>
              <a:rPr lang="en-GB" dirty="0"/>
              <a:t>Catheter valves can preserve bladder sensation and function in some patients. When used prior to a trial without catheter (TWOC) the use of a valve resulted in more successful catheter removals (Yates, Br. J. Nursing 2016).</a:t>
            </a:r>
          </a:p>
          <a:p>
            <a:pPr marL="342900" indent="-342900">
              <a:buFont typeface="Arial" panose="020B0604020202020204" pitchFamily="34" charset="0"/>
              <a:buChar char="•"/>
            </a:pPr>
            <a:r>
              <a:rPr lang="en-GB" dirty="0"/>
              <a:t>Catheter valves are suitable for female and male patients and can be used on urethral and suprapubic catheters.</a:t>
            </a:r>
          </a:p>
          <a:p>
            <a:pPr marL="342900" indent="-342900">
              <a:buFont typeface="Arial" panose="020B0604020202020204" pitchFamily="34" charset="0"/>
              <a:buChar char="•"/>
            </a:pPr>
            <a:r>
              <a:rPr lang="en-GB" dirty="0"/>
              <a:t>Catheter valves are contraindicated for patients who have impaired bladder activity, detrusor overactivity, renal impairment, cognitive dysfunction or poor dexterity.</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69BD5579-29DC-08CE-F60B-2DE39366453D}"/>
              </a:ext>
            </a:extLst>
          </p:cNvPr>
          <p:cNvSpPr>
            <a:spLocks noGrp="1"/>
          </p:cNvSpPr>
          <p:nvPr>
            <p:ph type="title"/>
          </p:nvPr>
        </p:nvSpPr>
        <p:spPr>
          <a:xfrm>
            <a:off x="276447" y="262270"/>
            <a:ext cx="11559707" cy="1034916"/>
          </a:xfrm>
        </p:spPr>
        <p:txBody>
          <a:bodyPr/>
          <a:lstStyle/>
          <a:p>
            <a:r>
              <a:rPr lang="en-GB" dirty="0">
                <a:latin typeface="+mn-lt"/>
              </a:rPr>
              <a:t>Catheter Valves</a:t>
            </a:r>
          </a:p>
        </p:txBody>
      </p:sp>
      <p:pic>
        <p:nvPicPr>
          <p:cNvPr id="3" name="Picture 2">
            <a:extLst>
              <a:ext uri="{FF2B5EF4-FFF2-40B4-BE49-F238E27FC236}">
                <a16:creationId xmlns:a16="http://schemas.microsoft.com/office/drawing/2014/main" id="{E29DF9B0-9A9F-08A8-ED82-F788066E31DD}"/>
              </a:ext>
            </a:extLst>
          </p:cNvPr>
          <p:cNvPicPr>
            <a:picLocks noChangeAspect="1"/>
          </p:cNvPicPr>
          <p:nvPr/>
        </p:nvPicPr>
        <p:blipFill>
          <a:blip r:embed="rId4"/>
          <a:stretch>
            <a:fillRect/>
          </a:stretch>
        </p:blipFill>
        <p:spPr>
          <a:xfrm>
            <a:off x="1750721" y="4030133"/>
            <a:ext cx="2621507" cy="2324284"/>
          </a:xfrm>
          <a:prstGeom prst="rect">
            <a:avLst/>
          </a:prstGeom>
        </p:spPr>
      </p:pic>
      <p:pic>
        <p:nvPicPr>
          <p:cNvPr id="5" name="Picture 4">
            <a:extLst>
              <a:ext uri="{FF2B5EF4-FFF2-40B4-BE49-F238E27FC236}">
                <a16:creationId xmlns:a16="http://schemas.microsoft.com/office/drawing/2014/main" id="{BE0130EF-85D4-0036-6F5F-86512FA4BDB3}"/>
              </a:ext>
            </a:extLst>
          </p:cNvPr>
          <p:cNvPicPr>
            <a:picLocks noChangeAspect="1"/>
          </p:cNvPicPr>
          <p:nvPr/>
        </p:nvPicPr>
        <p:blipFill>
          <a:blip r:embed="rId5"/>
          <a:stretch>
            <a:fillRect/>
          </a:stretch>
        </p:blipFill>
        <p:spPr>
          <a:xfrm>
            <a:off x="6414571" y="4030133"/>
            <a:ext cx="2627604" cy="2324283"/>
          </a:xfrm>
          <a:prstGeom prst="rect">
            <a:avLst/>
          </a:prstGeom>
        </p:spPr>
      </p:pic>
      <p:pic>
        <p:nvPicPr>
          <p:cNvPr id="23" name="Audio 22">
            <a:hlinkClick r:id="" action="ppaction://media"/>
            <a:extLst>
              <a:ext uri="{FF2B5EF4-FFF2-40B4-BE49-F238E27FC236}">
                <a16:creationId xmlns:a16="http://schemas.microsoft.com/office/drawing/2014/main" id="{5223BD29-95B1-319F-F61A-105E960F46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6871927"/>
      </p:ext>
    </p:extLst>
  </p:cSld>
  <p:clrMapOvr>
    <a:masterClrMapping/>
  </p:clrMapOvr>
  <mc:AlternateContent xmlns:mc="http://schemas.openxmlformats.org/markup-compatibility/2006" xmlns:p14="http://schemas.microsoft.com/office/powerpoint/2010/main">
    <mc:Choice Requires="p14">
      <p:transition spd="med" p14:dur="700" advTm="33823">
        <p:fade/>
      </p:transition>
    </mc:Choice>
    <mc:Fallback xmlns="">
      <p:transition spd="med" advTm="33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p:txBody>
          <a:bodyPr/>
          <a:lstStyle/>
          <a:p>
            <a:r>
              <a:rPr lang="en-GB" dirty="0"/>
              <a:t>Daily Catheter Care </a:t>
            </a:r>
          </a:p>
        </p:txBody>
      </p:sp>
      <p:pic>
        <p:nvPicPr>
          <p:cNvPr id="5" name="Audio 4">
            <a:hlinkClick r:id="" action="ppaction://media"/>
            <a:extLst>
              <a:ext uri="{FF2B5EF4-FFF2-40B4-BE49-F238E27FC236}">
                <a16:creationId xmlns:a16="http://schemas.microsoft.com/office/drawing/2014/main" id="{5BAB1E99-AA41-FCB5-7EE3-049CA945CE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3795498"/>
      </p:ext>
    </p:extLst>
  </p:cSld>
  <p:clrMapOvr>
    <a:masterClrMapping/>
  </p:clrMapOvr>
  <mc:AlternateContent xmlns:mc="http://schemas.openxmlformats.org/markup-compatibility/2006" xmlns:p14="http://schemas.microsoft.com/office/powerpoint/2010/main">
    <mc:Choice Requires="p14">
      <p:transition spd="med" p14:dur="700" advTm="4223">
        <p:fade/>
      </p:transition>
    </mc:Choice>
    <mc:Fallback xmlns="">
      <p:transition spd="med" advTm="42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EAC08-4BEC-6B91-0483-F8E9307D6B7D}"/>
              </a:ext>
            </a:extLst>
          </p:cNvPr>
          <p:cNvSpPr>
            <a:spLocks noGrp="1"/>
          </p:cNvSpPr>
          <p:nvPr>
            <p:ph idx="1"/>
          </p:nvPr>
        </p:nvSpPr>
        <p:spPr>
          <a:xfrm>
            <a:off x="432000" y="1239520"/>
            <a:ext cx="11088000" cy="5088393"/>
          </a:xfrm>
        </p:spPr>
        <p:txBody>
          <a:bodyPr>
            <a:normAutofit fontScale="77500" lnSpcReduction="20000"/>
          </a:bodyPr>
          <a:lstStyle/>
          <a:p>
            <a:pPr marL="342900" indent="-342900">
              <a:buFont typeface="Arial" panose="020B0604020202020204" pitchFamily="34" charset="0"/>
              <a:buChar char="•"/>
            </a:pPr>
            <a:r>
              <a:rPr lang="en-GB" sz="2400" dirty="0"/>
              <a:t>Catheter entry sites should be cleaned with soap and water daily as a minimum or after an individual has emptied their bowel. Ensure front to back cleaning for females and under penile foreskin for males ensuring the foreskin has been replaced back.</a:t>
            </a:r>
          </a:p>
          <a:p>
            <a:pPr marL="342900" indent="-342900">
              <a:buFont typeface="Arial" panose="020B0604020202020204" pitchFamily="34" charset="0"/>
              <a:buChar char="•"/>
            </a:pPr>
            <a:r>
              <a:rPr lang="en-GB" sz="2400" dirty="0"/>
              <a:t>Drainage bags should be emptied when at least 2/3 full, ensuring appropriate PPE is worn and hands are washed before and after.</a:t>
            </a:r>
          </a:p>
          <a:p>
            <a:pPr marL="342900" indent="-342900">
              <a:buFont typeface="Arial" panose="020B0604020202020204" pitchFamily="34" charset="0"/>
              <a:buChar char="•"/>
            </a:pPr>
            <a:r>
              <a:rPr lang="en-GB" sz="2400" dirty="0"/>
              <a:t>Urinary catheters should be secured to the leg using fixation devices such as Velcro leg strap (G-Strap), leg bag straps or sleeves. This will help prevent restriction, stretching or kinking to the tube and mucosal damage. Both the catheter and the leg bag must be secured. </a:t>
            </a:r>
          </a:p>
          <a:p>
            <a:pPr marL="342900" indent="-342900">
              <a:buFont typeface="Arial" panose="020B0604020202020204" pitchFamily="34" charset="0"/>
              <a:buChar char="•"/>
            </a:pPr>
            <a:r>
              <a:rPr lang="en-GB" sz="2400" dirty="0"/>
              <a:t>Catheters must not be disconnected from drainage bags. This will maintain a closed drainage circuit and reduce contamination.</a:t>
            </a:r>
          </a:p>
          <a:p>
            <a:pPr marL="342900" indent="-342900">
              <a:buFont typeface="Arial" panose="020B0604020202020204" pitchFamily="34" charset="0"/>
              <a:buChar char="•"/>
            </a:pPr>
            <a:r>
              <a:rPr lang="en-GB" sz="2400" dirty="0"/>
              <a:t>Bathing/showering can be undertaken as normal.</a:t>
            </a:r>
          </a:p>
          <a:p>
            <a:pPr marL="342900" indent="-342900">
              <a:buFont typeface="Arial" panose="020B0604020202020204" pitchFamily="34" charset="0"/>
              <a:buChar char="•"/>
            </a:pPr>
            <a:r>
              <a:rPr lang="en-GB" sz="2400" dirty="0"/>
              <a:t>Leg bags should be changed every 7 days and dated when replaced with a new sterile one. When changing the leg bag, ensuring appropriate PPE is worn, ensure hands are washed before and after and that you do not touch the end of the catheter or the leg bag during this process.  </a:t>
            </a:r>
          </a:p>
          <a:p>
            <a:pPr marL="342900" indent="-342900">
              <a:buFont typeface="Arial" panose="020B0604020202020204" pitchFamily="34" charset="0"/>
              <a:buChar char="•"/>
            </a:pPr>
            <a:r>
              <a:rPr lang="en-GB" sz="2400" dirty="0"/>
              <a:t>A new night bag should be attached to the leg bag each night with the tap set to open. The night bag should be removed in the morning and be disposed of to prevent reuse. Appropriate PPE should be worn and hands washed before and after. </a:t>
            </a:r>
          </a:p>
          <a:p>
            <a:pPr marL="342900" indent="-342900">
              <a:buFont typeface="Arial" panose="020B0604020202020204" pitchFamily="34" charset="0"/>
              <a:buChar char="•"/>
            </a:pPr>
            <a:r>
              <a:rPr lang="en-GB" sz="2400" dirty="0"/>
              <a:t>Night bags are single use only with a new one needed each night.</a:t>
            </a:r>
          </a:p>
          <a:p>
            <a:pPr marL="342900" indent="-342900">
              <a:buFont typeface="Arial" panose="020B0604020202020204" pitchFamily="34" charset="0"/>
              <a:buChar char="•"/>
            </a:pPr>
            <a:r>
              <a:rPr lang="en-GB" sz="2400" dirty="0"/>
              <a:t>Night bags should ideally be used unvalved (without a catheter valve).</a:t>
            </a:r>
          </a:p>
          <a:p>
            <a:pPr marL="342900" indent="-342900">
              <a:buFont typeface="Arial" panose="020B0604020202020204" pitchFamily="34" charset="0"/>
              <a:buChar char="•"/>
            </a:pPr>
            <a:endParaRPr lang="en-GB" sz="2400" dirty="0"/>
          </a:p>
          <a:p>
            <a:endParaRPr lang="en-GB" dirty="0"/>
          </a:p>
          <a:p>
            <a:endParaRPr lang="en-GB" dirty="0"/>
          </a:p>
          <a:p>
            <a:endParaRPr lang="en-GB" dirty="0"/>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BD03ECAE-B7B5-85D6-BAEE-77A867A973B6}"/>
              </a:ext>
            </a:extLst>
          </p:cNvPr>
          <p:cNvSpPr>
            <a:spLocks noGrp="1"/>
          </p:cNvSpPr>
          <p:nvPr>
            <p:ph type="title"/>
          </p:nvPr>
        </p:nvSpPr>
        <p:spPr/>
        <p:txBody>
          <a:bodyPr/>
          <a:lstStyle/>
          <a:p>
            <a:r>
              <a:rPr lang="en-GB"/>
              <a:t>Catheter Care</a:t>
            </a:r>
          </a:p>
        </p:txBody>
      </p:sp>
      <p:pic>
        <p:nvPicPr>
          <p:cNvPr id="7" name="Audio 6">
            <a:hlinkClick r:id="" action="ppaction://media"/>
            <a:extLst>
              <a:ext uri="{FF2B5EF4-FFF2-40B4-BE49-F238E27FC236}">
                <a16:creationId xmlns:a16="http://schemas.microsoft.com/office/drawing/2014/main" id="{CD6D6A26-E4EE-D0EE-DF2C-E3A5612933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4474128"/>
      </p:ext>
    </p:extLst>
  </p:cSld>
  <p:clrMapOvr>
    <a:masterClrMapping/>
  </p:clrMapOvr>
  <mc:AlternateContent xmlns:mc="http://schemas.openxmlformats.org/markup-compatibility/2006" xmlns:p14="http://schemas.microsoft.com/office/powerpoint/2010/main">
    <mc:Choice Requires="p14">
      <p:transition spd="med" p14:dur="700" advTm="92499">
        <p:fade/>
      </p:transition>
    </mc:Choice>
    <mc:Fallback xmlns="">
      <p:transition spd="med" advTm="92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D2F81-A508-C53B-DFDA-81690C8D181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538482-BCBE-A3FF-15A1-3F353863479B}"/>
              </a:ext>
            </a:extLst>
          </p:cNvPr>
          <p:cNvSpPr>
            <a:spLocks noGrp="1"/>
          </p:cNvSpPr>
          <p:nvPr>
            <p:ph idx="1"/>
          </p:nvPr>
        </p:nvSpPr>
        <p:spPr>
          <a:xfrm>
            <a:off x="432000" y="1239520"/>
            <a:ext cx="11088000" cy="4988479"/>
          </a:xfrm>
        </p:spPr>
        <p:txBody>
          <a:bodyPr>
            <a:normAutofit lnSpcReduction="10000"/>
          </a:bodyPr>
          <a:lstStyle/>
          <a:p>
            <a:pPr marL="342900" indent="-342900">
              <a:buFont typeface="Arial" panose="020B0604020202020204" pitchFamily="34" charset="0"/>
              <a:buChar char="•"/>
            </a:pPr>
            <a:r>
              <a:rPr lang="en-GB" dirty="0"/>
              <a:t>Drainage bags should either be secured to the leg or to a catheter/drainage stand ensuring this is below the bladder level to aid urine drainage. Drainage bags must not be left on the floor as this will increase infection risk.</a:t>
            </a:r>
          </a:p>
          <a:p>
            <a:pPr marL="342900" indent="-342900">
              <a:buFont typeface="Arial" panose="020B0604020202020204" pitchFamily="34" charset="0"/>
              <a:buChar char="•"/>
            </a:pPr>
            <a:r>
              <a:rPr lang="en-GB" dirty="0"/>
              <a:t>It is important to ensure adequate hydration (around 1.5 – 2l per day or 8 cups/5 mugs) of various drinks. Keeping to a healthy diet with plenty of fruit, veg and fibre is also important to prevent constipation, which may affect urine drainage and cause bypassing.</a:t>
            </a:r>
          </a:p>
          <a:p>
            <a:pPr marL="342900" indent="-342900">
              <a:buFont typeface="Arial" panose="020B0604020202020204" pitchFamily="34" charset="0"/>
              <a:buChar char="•"/>
            </a:pPr>
            <a:r>
              <a:rPr lang="en-GB" dirty="0"/>
              <a:t>Used catheter bags can be disposed of by double bagging using plastic bags with any other catheter care waste and disposed of in household waste.</a:t>
            </a:r>
          </a:p>
          <a:p>
            <a:pPr marL="342900" indent="-342900">
              <a:buFont typeface="Arial" panose="020B0604020202020204" pitchFamily="34" charset="0"/>
              <a:buChar char="•"/>
            </a:pPr>
            <a:r>
              <a:rPr lang="en-GB" dirty="0"/>
              <a:t>Carers should ensure that they clean their hands before and after supporting with catheter care, including repositioning the catheter. </a:t>
            </a:r>
          </a:p>
          <a:p>
            <a:pPr marL="342900" indent="-342900">
              <a:buFont typeface="Arial" panose="020B0604020202020204" pitchFamily="34" charset="0"/>
              <a:buChar char="•"/>
            </a:pPr>
            <a:r>
              <a:rPr lang="en-GB" dirty="0"/>
              <a:t>Carers should make sure they have access to PPE (disposable plastic aprons and gloves) prior to undertaking catheter care. </a:t>
            </a:r>
          </a:p>
          <a:p>
            <a:pPr marL="342900" indent="-342900">
              <a:buFont typeface="Arial" panose="020B0604020202020204" pitchFamily="34" charset="0"/>
              <a:buChar char="•"/>
            </a:pPr>
            <a:r>
              <a:rPr lang="en-GB" dirty="0"/>
              <a:t>Using PPE as a single use for a single task.</a:t>
            </a:r>
          </a:p>
          <a:p>
            <a:endParaRPr lang="en-GB" dirty="0"/>
          </a:p>
          <a:p>
            <a:endParaRPr lang="en-GB" dirty="0"/>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56DE8100-D9B6-A66E-6779-2D44C58EF19C}"/>
              </a:ext>
            </a:extLst>
          </p:cNvPr>
          <p:cNvSpPr>
            <a:spLocks noGrp="1"/>
          </p:cNvSpPr>
          <p:nvPr>
            <p:ph type="title"/>
          </p:nvPr>
        </p:nvSpPr>
        <p:spPr/>
        <p:txBody>
          <a:bodyPr/>
          <a:lstStyle/>
          <a:p>
            <a:r>
              <a:rPr lang="en-GB" dirty="0"/>
              <a:t>Catheter Care</a:t>
            </a:r>
          </a:p>
        </p:txBody>
      </p:sp>
      <p:pic>
        <p:nvPicPr>
          <p:cNvPr id="16" name="Audio 15">
            <a:hlinkClick r:id="" action="ppaction://media"/>
            <a:extLst>
              <a:ext uri="{FF2B5EF4-FFF2-40B4-BE49-F238E27FC236}">
                <a16:creationId xmlns:a16="http://schemas.microsoft.com/office/drawing/2014/main" id="{A0E3E069-A97B-7D0E-43E4-84187CA12B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1041227"/>
      </p:ext>
    </p:extLst>
  </p:cSld>
  <p:clrMapOvr>
    <a:masterClrMapping/>
  </p:clrMapOvr>
  <mc:AlternateContent xmlns:mc="http://schemas.openxmlformats.org/markup-compatibility/2006" xmlns:p14="http://schemas.microsoft.com/office/powerpoint/2010/main">
    <mc:Choice Requires="p14">
      <p:transition spd="med" p14:dur="700" advTm="63471">
        <p:fade/>
      </p:transition>
    </mc:Choice>
    <mc:Fallback xmlns="">
      <p:transition spd="med" advTm="63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E9D3-A31F-C1C0-81F0-741E5A06D3B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AC853-F3E3-7037-B623-A5D2252C9300}"/>
              </a:ext>
            </a:extLst>
          </p:cNvPr>
          <p:cNvSpPr>
            <a:spLocks noGrp="1"/>
          </p:cNvSpPr>
          <p:nvPr>
            <p:ph idx="1"/>
          </p:nvPr>
        </p:nvSpPr>
        <p:spPr>
          <a:xfrm>
            <a:off x="431999" y="942754"/>
            <a:ext cx="11214195" cy="5224130"/>
          </a:xfrm>
        </p:spPr>
        <p:txBody>
          <a:bodyPr>
            <a:normAutofit fontScale="25000" lnSpcReduction="20000"/>
          </a:bodyPr>
          <a:lstStyle/>
          <a:p>
            <a:pPr marL="342900" indent="-342900" algn="just">
              <a:buFont typeface="Arial" panose="020B0604020202020204" pitchFamily="34" charset="0"/>
              <a:buChar char="•"/>
            </a:pPr>
            <a:r>
              <a:rPr lang="en-GB" sz="8000" dirty="0"/>
              <a:t>Hand decontamination should be completed before and after catheter valve care, with the appropriate PPE used before changing the catheter valve.</a:t>
            </a:r>
          </a:p>
          <a:p>
            <a:pPr algn="just"/>
            <a:endParaRPr lang="en-GB" sz="8000" dirty="0"/>
          </a:p>
          <a:p>
            <a:pPr marL="342900" indent="-342900" algn="just">
              <a:buFont typeface="Arial" panose="020B0604020202020204" pitchFamily="34" charset="0"/>
              <a:buChar char="•"/>
            </a:pPr>
            <a:r>
              <a:rPr lang="en-GB" sz="8000" dirty="0"/>
              <a:t>The valve should be released on a regular basis, usually 4-7 times a day and held over a receptacle or toilet taking care the valve does not touch these. The valve is then opened to drain the urine from the bladder and then wiped with a clean tissue/wipe to remove excess urine and then replaced back into the patient’s clothes. Hand should be washed after bladder voiding.</a:t>
            </a:r>
          </a:p>
          <a:p>
            <a:pPr marL="342900" indent="-342900" algn="just">
              <a:buFont typeface="Arial" panose="020B0604020202020204" pitchFamily="34" charset="0"/>
              <a:buChar char="•"/>
            </a:pPr>
            <a:endParaRPr lang="en-GB" sz="8000" dirty="0"/>
          </a:p>
          <a:p>
            <a:pPr marL="342900" indent="-342900" algn="just">
              <a:buFont typeface="Arial" panose="020B0604020202020204" pitchFamily="34" charset="0"/>
              <a:buChar char="•"/>
            </a:pPr>
            <a:r>
              <a:rPr lang="en-GB" sz="8000" dirty="0"/>
              <a:t>Catheter valves should be changed every 7 days as a minimum using an aseptic non-touch technique, taking care not to touch the part that is fitted inside the catheter itself. The valve can be washed with soap and water as part of routine catheter care.</a:t>
            </a:r>
          </a:p>
          <a:p>
            <a:pPr algn="just"/>
            <a:endParaRPr lang="en-GB" sz="8000" dirty="0"/>
          </a:p>
          <a:p>
            <a:pPr marL="342900" indent="-342900" algn="just">
              <a:buFont typeface="Arial" panose="020B0604020202020204" pitchFamily="34" charset="0"/>
              <a:buChar char="•"/>
            </a:pPr>
            <a:r>
              <a:rPr lang="en-GB" sz="8000" dirty="0"/>
              <a:t>Hand decontamination should be completed before and after the procedure, with the appropriate PPE used before changing the catheter valve.</a:t>
            </a:r>
          </a:p>
          <a:p>
            <a:pPr algn="just"/>
            <a:endParaRPr lang="en-GB" sz="8000" dirty="0"/>
          </a:p>
          <a:p>
            <a:pPr marL="342900" indent="-342900" algn="just">
              <a:buFont typeface="Arial" panose="020B0604020202020204" pitchFamily="34" charset="0"/>
              <a:buChar char="•"/>
            </a:pPr>
            <a:r>
              <a:rPr lang="en-GB" sz="8000" dirty="0"/>
              <a:t>If the catheter valve is not working, it may need to be removed or replaced. The valve should be removed to ascertain where the blockage is. If urine does not drain directly from the catheter itself, then a leg bag or new valve should be attached and advice sought from a healthcare professional immediately.</a:t>
            </a:r>
          </a:p>
          <a:p>
            <a:pPr marL="342900" indent="-342900">
              <a:buFont typeface="Arial" panose="020B0604020202020204" pitchFamily="34" charset="0"/>
              <a:buChar char="•"/>
            </a:pPr>
            <a:endParaRPr lang="en-GB" sz="8800"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algn="l" rtl="0" fontAlgn="base">
              <a:lnSpc>
                <a:spcPts val="1568"/>
              </a:lnSpc>
              <a:spcBef>
                <a:spcPts val="600"/>
              </a:spcBef>
              <a:spcAft>
                <a:spcPts val="600"/>
              </a:spcAft>
            </a:pPr>
            <a:r>
              <a:rPr lang="en-GB" sz="1800" b="0" i="0" dirty="0">
                <a:solidFill>
                  <a:srgbClr val="425563"/>
                </a:solidFill>
                <a:effectLst/>
                <a:latin typeface="Arial" panose="020B0604020202020204" pitchFamily="34" charset="0"/>
              </a:rPr>
              <a:t>.  </a:t>
            </a:r>
            <a:endParaRPr lang="en-GB" b="0" i="0" dirty="0">
              <a:solidFill>
                <a:srgbClr val="425563"/>
              </a:solidFill>
              <a:effectLst/>
              <a:latin typeface="Segoe UI" panose="020B0502040204020203" pitchFamily="34" charset="0"/>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algn="l" rtl="0" fontAlgn="base">
              <a:lnSpc>
                <a:spcPts val="1568"/>
              </a:lnSpc>
              <a:spcBef>
                <a:spcPts val="600"/>
              </a:spcBef>
              <a:spcAft>
                <a:spcPts val="600"/>
              </a:spcAft>
            </a:pPr>
            <a:endParaRPr lang="en-GB" b="1" i="0" dirty="0">
              <a:solidFill>
                <a:srgbClr val="231F20"/>
              </a:solidFill>
              <a:effectLst/>
              <a:latin typeface="Segoe UI" panose="020B0502040204020203" pitchFamily="34" charset="0"/>
            </a:endParaRPr>
          </a:p>
          <a:p>
            <a:pPr algn="l" rtl="0" fontAlgn="base">
              <a:lnSpc>
                <a:spcPts val="1568"/>
              </a:lnSpc>
              <a:spcBef>
                <a:spcPts val="600"/>
              </a:spcBef>
              <a:spcAft>
                <a:spcPts val="600"/>
              </a:spcAft>
            </a:pPr>
            <a:endParaRPr lang="en-GB" b="1" i="0" dirty="0">
              <a:solidFill>
                <a:srgbClr val="231F20"/>
              </a:solidFill>
              <a:effectLst/>
              <a:latin typeface="Segoe UI" panose="020B0502040204020203" pitchFamily="34" charset="0"/>
            </a:endParaRPr>
          </a:p>
          <a:p>
            <a:endParaRPr lang="en-GB" dirty="0"/>
          </a:p>
          <a:p>
            <a:endParaRPr lang="en-GB" dirty="0"/>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85AC8F15-1BDE-3A03-7FA2-3E21A487D15B}"/>
              </a:ext>
            </a:extLst>
          </p:cNvPr>
          <p:cNvSpPr>
            <a:spLocks noGrp="1"/>
          </p:cNvSpPr>
          <p:nvPr>
            <p:ph type="title"/>
          </p:nvPr>
        </p:nvSpPr>
        <p:spPr>
          <a:xfrm>
            <a:off x="432000" y="226829"/>
            <a:ext cx="11404154" cy="808074"/>
          </a:xfrm>
        </p:spPr>
        <p:txBody>
          <a:bodyPr>
            <a:normAutofit fontScale="90000"/>
          </a:bodyPr>
          <a:lstStyle/>
          <a:p>
            <a:r>
              <a:rPr lang="en-GB" sz="4000" dirty="0"/>
              <a:t>Catheter Valve Care </a:t>
            </a:r>
            <a:br>
              <a:rPr lang="en-GB" dirty="0"/>
            </a:br>
            <a:endParaRPr lang="en-GB" dirty="0"/>
          </a:p>
        </p:txBody>
      </p:sp>
      <p:pic>
        <p:nvPicPr>
          <p:cNvPr id="6" name="Audio 5">
            <a:hlinkClick r:id="" action="ppaction://media"/>
            <a:extLst>
              <a:ext uri="{FF2B5EF4-FFF2-40B4-BE49-F238E27FC236}">
                <a16:creationId xmlns:a16="http://schemas.microsoft.com/office/drawing/2014/main" id="{5165F4DB-8433-0D91-4D95-40EABA6424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0047224"/>
      </p:ext>
    </p:extLst>
  </p:cSld>
  <p:clrMapOvr>
    <a:masterClrMapping/>
  </p:clrMapOvr>
  <mc:AlternateContent xmlns:mc="http://schemas.openxmlformats.org/markup-compatibility/2006" xmlns:p14="http://schemas.microsoft.com/office/powerpoint/2010/main">
    <mc:Choice Requires="p14">
      <p:transition spd="med" p14:dur="700" advTm="77809">
        <p:fade/>
      </p:transition>
    </mc:Choice>
    <mc:Fallback xmlns="">
      <p:transition spd="med" advTm="77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C9C946-F1C4-7016-1872-79492E987BE1}"/>
              </a:ext>
            </a:extLst>
          </p:cNvPr>
          <p:cNvSpPr>
            <a:spLocks noGrp="1"/>
          </p:cNvSpPr>
          <p:nvPr>
            <p:ph idx="1"/>
          </p:nvPr>
        </p:nvSpPr>
        <p:spPr>
          <a:xfrm>
            <a:off x="432000" y="1401096"/>
            <a:ext cx="11404154" cy="5024903"/>
          </a:xfrm>
        </p:spPr>
        <p:txBody>
          <a:bodyPr vert="horz" lIns="0" tIns="0" rIns="0" bIns="0" rtlCol="0" anchor="t">
            <a:normAutofit fontScale="92500"/>
          </a:bodyPr>
          <a:lstStyle/>
          <a:p>
            <a:r>
              <a:rPr lang="en-GB" dirty="0"/>
              <a:t>This training package has been developed by the #MidlandsIPC catheter care improvement  group, a multidisciplinary team encompassing NHS, Local Authority and Social Care colleagues collaboratively  working together to  standardise the approach of use of catheters across the Midlands region.</a:t>
            </a:r>
          </a:p>
          <a:p>
            <a:endParaRPr lang="en-GB" dirty="0"/>
          </a:p>
          <a:p>
            <a:r>
              <a:rPr lang="en-GB" dirty="0"/>
              <a:t>The aim of the package is to provide a basis for training in all settings across the region to standardise catheter care and to support the development of everyone who provides catheter care. </a:t>
            </a:r>
            <a:endParaRPr lang="en-GB" dirty="0">
              <a:cs typeface="Arial"/>
            </a:endParaRPr>
          </a:p>
          <a:p>
            <a:endParaRPr lang="en-GB" dirty="0"/>
          </a:p>
          <a:p>
            <a:r>
              <a:rPr lang="en-GB" dirty="0"/>
              <a:t>The package can be utilised as a standalone training resource or as a reference guide for catheter care.  </a:t>
            </a:r>
            <a:r>
              <a:rPr lang="en-GB" b="1" dirty="0"/>
              <a:t>This does not replace competency-based training such as for insertion for catheters.</a:t>
            </a:r>
            <a:endParaRPr lang="en-GB" b="1" dirty="0">
              <a:cs typeface="Arial"/>
            </a:endParaRPr>
          </a:p>
          <a:p>
            <a:endParaRPr lang="en-GB" dirty="0"/>
          </a:p>
          <a:p>
            <a:r>
              <a:rPr lang="en-GB" dirty="0"/>
              <a:t>All the content within this training package is based on the most up to date evidence and policies and will be reviewed on an annual basis or more frequently if there are developments or changes in evidence. </a:t>
            </a:r>
            <a:endParaRPr lang="en-GB" dirty="0">
              <a:cs typeface="Arial"/>
            </a:endParaRPr>
          </a:p>
        </p:txBody>
      </p:sp>
      <p:sp>
        <p:nvSpPr>
          <p:cNvPr id="4" name="Title 3">
            <a:extLst>
              <a:ext uri="{FF2B5EF4-FFF2-40B4-BE49-F238E27FC236}">
                <a16:creationId xmlns:a16="http://schemas.microsoft.com/office/drawing/2014/main" id="{8C232C19-7D7D-2A36-02A7-D2D9194FC591}"/>
              </a:ext>
            </a:extLst>
          </p:cNvPr>
          <p:cNvSpPr>
            <a:spLocks noGrp="1"/>
          </p:cNvSpPr>
          <p:nvPr>
            <p:ph type="title"/>
          </p:nvPr>
        </p:nvSpPr>
        <p:spPr/>
        <p:txBody>
          <a:bodyPr/>
          <a:lstStyle/>
          <a:p>
            <a:r>
              <a:rPr lang="en-GB" dirty="0"/>
              <a:t>Introduction </a:t>
            </a:r>
          </a:p>
        </p:txBody>
      </p:sp>
      <p:pic>
        <p:nvPicPr>
          <p:cNvPr id="36" name="Audio 35">
            <a:hlinkClick r:id="" action="ppaction://media"/>
            <a:extLst>
              <a:ext uri="{FF2B5EF4-FFF2-40B4-BE49-F238E27FC236}">
                <a16:creationId xmlns:a16="http://schemas.microsoft.com/office/drawing/2014/main" id="{362A9F79-3749-141B-1AF9-CEAE4167D7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6502936"/>
      </p:ext>
    </p:extLst>
  </p:cSld>
  <p:clrMapOvr>
    <a:masterClrMapping/>
  </p:clrMapOvr>
  <mc:AlternateContent xmlns:mc="http://schemas.openxmlformats.org/markup-compatibility/2006" xmlns:p14="http://schemas.microsoft.com/office/powerpoint/2010/main">
    <mc:Choice Requires="p14">
      <p:transition spd="med" p14:dur="700" advTm="50808">
        <p:fade/>
      </p:transition>
    </mc:Choice>
    <mc:Fallback xmlns="">
      <p:transition spd="med" advTm="50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p:txBody>
          <a:bodyPr/>
          <a:lstStyle/>
          <a:p>
            <a:r>
              <a:rPr lang="en-GB" dirty="0"/>
              <a:t>Prevention of Urinary Tract Infections </a:t>
            </a:r>
          </a:p>
        </p:txBody>
      </p:sp>
      <p:pic>
        <p:nvPicPr>
          <p:cNvPr id="5" name="Audio 4">
            <a:hlinkClick r:id="" action="ppaction://media"/>
            <a:extLst>
              <a:ext uri="{FF2B5EF4-FFF2-40B4-BE49-F238E27FC236}">
                <a16:creationId xmlns:a16="http://schemas.microsoft.com/office/drawing/2014/main" id="{A41D943C-31DD-FD1D-055A-B56C4A5CF1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0274353"/>
      </p:ext>
    </p:extLst>
  </p:cSld>
  <p:clrMapOvr>
    <a:masterClrMapping/>
  </p:clrMapOvr>
  <mc:AlternateContent xmlns:mc="http://schemas.openxmlformats.org/markup-compatibility/2006" xmlns:p14="http://schemas.microsoft.com/office/powerpoint/2010/main">
    <mc:Choice Requires="p14">
      <p:transition spd="med" p14:dur="700" advTm="4703">
        <p:fade/>
      </p:transition>
    </mc:Choice>
    <mc:Fallback xmlns="">
      <p:transition spd="med" advTm="4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28F0C-BECD-004A-86FA-44F0D1C910D2}"/>
              </a:ext>
            </a:extLst>
          </p:cNvPr>
          <p:cNvSpPr>
            <a:spLocks noGrp="1"/>
          </p:cNvSpPr>
          <p:nvPr>
            <p:ph idx="1"/>
          </p:nvPr>
        </p:nvSpPr>
        <p:spPr>
          <a:xfrm>
            <a:off x="432000" y="999460"/>
            <a:ext cx="11086490" cy="5228539"/>
          </a:xfrm>
        </p:spPr>
        <p:txBody>
          <a:bodyPr>
            <a:normAutofit fontScale="92500" lnSpcReduction="10000"/>
          </a:bodyPr>
          <a:lstStyle/>
          <a:p>
            <a:r>
              <a:rPr lang="en-GB" dirty="0"/>
              <a:t>A urinary tract infection can affect the bladder, urethra or kidneys, the bacteria can get into the bladder through the urethra or via a catheter.  When a patient has a UTI, the bacteria will make the patient unwell, and they will present with UTI symptoms. </a:t>
            </a:r>
          </a:p>
          <a:p>
            <a:endParaRPr lang="en-GB" dirty="0"/>
          </a:p>
          <a:p>
            <a:r>
              <a:rPr lang="en-GB" b="1" dirty="0"/>
              <a:t>Symptoms of a UTI or CAUTI include: </a:t>
            </a:r>
          </a:p>
          <a:p>
            <a:endParaRPr lang="en-GB" b="1" dirty="0"/>
          </a:p>
          <a:p>
            <a:pPr marL="342900" indent="-342900">
              <a:buFont typeface="Arial" panose="020B0604020202020204" pitchFamily="34" charset="0"/>
              <a:buChar char="•"/>
            </a:pPr>
            <a:r>
              <a:rPr lang="en-GB" dirty="0"/>
              <a:t>New pain in suprapubic (lower abdominal) region</a:t>
            </a:r>
          </a:p>
          <a:p>
            <a:pPr marL="342900" indent="-342900">
              <a:buFont typeface="Arial" panose="020B0604020202020204" pitchFamily="34" charset="0"/>
              <a:buChar char="•"/>
            </a:pPr>
            <a:r>
              <a:rPr lang="en-GB" dirty="0"/>
              <a:t>Pain on passing urine</a:t>
            </a:r>
          </a:p>
          <a:p>
            <a:pPr marL="342900" indent="-342900">
              <a:buFont typeface="Arial" panose="020B0604020202020204" pitchFamily="34" charset="0"/>
              <a:buChar char="•"/>
            </a:pPr>
            <a:r>
              <a:rPr lang="en-GB" dirty="0"/>
              <a:t>Need to pass urine more often than usual (even with catheter in place)</a:t>
            </a:r>
          </a:p>
          <a:p>
            <a:pPr marL="342900" indent="-342900">
              <a:buFont typeface="Arial" panose="020B0604020202020204" pitchFamily="34" charset="0"/>
              <a:buChar char="•"/>
            </a:pPr>
            <a:r>
              <a:rPr lang="en-GB" dirty="0"/>
              <a:t>New lower back pain</a:t>
            </a:r>
          </a:p>
          <a:p>
            <a:pPr marL="342900" indent="-342900">
              <a:buFont typeface="Arial" panose="020B0604020202020204" pitchFamily="34" charset="0"/>
              <a:buChar char="•"/>
            </a:pPr>
            <a:r>
              <a:rPr lang="en-GB" dirty="0"/>
              <a:t>New or worsening confusion or agitation</a:t>
            </a:r>
          </a:p>
          <a:p>
            <a:pPr marL="342900" indent="-342900">
              <a:buFont typeface="Arial" panose="020B0604020202020204" pitchFamily="34" charset="0"/>
              <a:buChar char="•"/>
            </a:pPr>
            <a:r>
              <a:rPr lang="en-GB" dirty="0"/>
              <a:t>New blood in urine</a:t>
            </a:r>
          </a:p>
          <a:p>
            <a:pPr marL="342900" indent="-342900">
              <a:buFont typeface="Arial" panose="020B0604020202020204" pitchFamily="34" charset="0"/>
              <a:buChar char="•"/>
            </a:pPr>
            <a:r>
              <a:rPr lang="en-GB" dirty="0"/>
              <a:t>New inappropriate shivering,  high or abnormal temperature</a:t>
            </a:r>
          </a:p>
          <a:p>
            <a:pPr marL="342900" indent="-342900">
              <a:buFont typeface="Arial" panose="020B0604020202020204" pitchFamily="34" charset="0"/>
              <a:buChar char="•"/>
            </a:pPr>
            <a:r>
              <a:rPr lang="en-GB" dirty="0"/>
              <a:t>Catheter bypassing</a:t>
            </a:r>
          </a:p>
          <a:p>
            <a:pPr marL="342900" indent="-342900">
              <a:buFont typeface="Arial" panose="020B0604020202020204" pitchFamily="34" charset="0"/>
              <a:buChar char="•"/>
            </a:pPr>
            <a:r>
              <a:rPr lang="en-GB" dirty="0"/>
              <a:t>Pain on removal/changing of catheter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endParaRPr lang="en-GB" dirty="0"/>
          </a:p>
        </p:txBody>
      </p:sp>
      <p:sp>
        <p:nvSpPr>
          <p:cNvPr id="4" name="Title 3">
            <a:extLst>
              <a:ext uri="{FF2B5EF4-FFF2-40B4-BE49-F238E27FC236}">
                <a16:creationId xmlns:a16="http://schemas.microsoft.com/office/drawing/2014/main" id="{D63EF049-A6B6-6319-7836-86770994C1CB}"/>
              </a:ext>
            </a:extLst>
          </p:cNvPr>
          <p:cNvSpPr>
            <a:spLocks noGrp="1"/>
          </p:cNvSpPr>
          <p:nvPr>
            <p:ph type="title"/>
          </p:nvPr>
        </p:nvSpPr>
        <p:spPr>
          <a:xfrm>
            <a:off x="432000" y="82296"/>
            <a:ext cx="11404154" cy="1214890"/>
          </a:xfrm>
        </p:spPr>
        <p:txBody>
          <a:bodyPr/>
          <a:lstStyle/>
          <a:p>
            <a:r>
              <a:rPr lang="en-GB" dirty="0"/>
              <a:t>What is a Urinary Tract Infection (UTI)? </a:t>
            </a:r>
          </a:p>
        </p:txBody>
      </p:sp>
      <p:pic>
        <p:nvPicPr>
          <p:cNvPr id="11" name="Audio 10">
            <a:hlinkClick r:id="" action="ppaction://media"/>
            <a:extLst>
              <a:ext uri="{FF2B5EF4-FFF2-40B4-BE49-F238E27FC236}">
                <a16:creationId xmlns:a16="http://schemas.microsoft.com/office/drawing/2014/main" id="{3ED9F6AB-EBE8-4291-819C-44E3111C3A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9847425"/>
      </p:ext>
    </p:extLst>
  </p:cSld>
  <p:clrMapOvr>
    <a:masterClrMapping/>
  </p:clrMapOvr>
  <mc:AlternateContent xmlns:mc="http://schemas.openxmlformats.org/markup-compatibility/2006" xmlns:p14="http://schemas.microsoft.com/office/powerpoint/2010/main">
    <mc:Choice Requires="p14">
      <p:transition spd="med" p14:dur="700" advTm="48863">
        <p:fade/>
      </p:transition>
    </mc:Choice>
    <mc:Fallback xmlns="">
      <p:transition spd="med" advTm="488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28F0C-BECD-004A-86FA-44F0D1C910D2}"/>
              </a:ext>
            </a:extLst>
          </p:cNvPr>
          <p:cNvSpPr>
            <a:spLocks noGrp="1"/>
          </p:cNvSpPr>
          <p:nvPr>
            <p:ph idx="1"/>
          </p:nvPr>
        </p:nvSpPr>
        <p:spPr>
          <a:xfrm>
            <a:off x="432000" y="1666576"/>
            <a:ext cx="11404154" cy="5191423"/>
          </a:xfrm>
        </p:spPr>
        <p:txBody>
          <a:bodyPr>
            <a:normAutofit/>
          </a:bodyPr>
          <a:lstStyle/>
          <a:p>
            <a:r>
              <a:rPr lang="en-GB" dirty="0"/>
              <a:t>The longer a catheter is in place, the more likely bacteria will be found in the urine; after 1 month it is suspected that all people with a catheter have bacteriuria (bacteria in the urine). Therefore dipsticks (urinalysis sticks) should never be used on catheter samples of urine. CAUTIs should be identified through assessing the patients presenting symptoms. If a CAUTI is suspected, a CSU (Catheter Specimen of Urine) needs to be taken and sent to the hospital laboratory.</a:t>
            </a:r>
          </a:p>
          <a:p>
            <a:r>
              <a:rPr lang="en-GB" dirty="0"/>
              <a:t>Urinalysis sticks should be reserved for identifying blood, protein, glucose, ketones, specific gravity, </a:t>
            </a:r>
            <a:r>
              <a:rPr lang="en-GB" dirty="0" err="1"/>
              <a:t>pH.</a:t>
            </a:r>
            <a:r>
              <a:rPr lang="en-GB" dirty="0"/>
              <a:t> Such as monitoring ketones in diabetic patients. </a:t>
            </a:r>
          </a:p>
          <a:p>
            <a:r>
              <a:rPr lang="en-GB" dirty="0"/>
              <a:t>Indwelling urinary catheters are associated with 75% of UTIs and the risk of UTI increases by 5% for each day that the patient remains catheterised. </a:t>
            </a:r>
          </a:p>
          <a:p>
            <a:endParaRPr lang="en-GB" dirty="0"/>
          </a:p>
          <a:p>
            <a:endParaRPr lang="en-GB" dirty="0"/>
          </a:p>
        </p:txBody>
      </p:sp>
      <p:sp>
        <p:nvSpPr>
          <p:cNvPr id="4" name="Title 3">
            <a:extLst>
              <a:ext uri="{FF2B5EF4-FFF2-40B4-BE49-F238E27FC236}">
                <a16:creationId xmlns:a16="http://schemas.microsoft.com/office/drawing/2014/main" id="{D63EF049-A6B6-6319-7836-86770994C1CB}"/>
              </a:ext>
            </a:extLst>
          </p:cNvPr>
          <p:cNvSpPr>
            <a:spLocks noGrp="1"/>
          </p:cNvSpPr>
          <p:nvPr>
            <p:ph type="title"/>
          </p:nvPr>
        </p:nvSpPr>
        <p:spPr/>
        <p:txBody>
          <a:bodyPr>
            <a:normAutofit fontScale="90000"/>
          </a:bodyPr>
          <a:lstStyle/>
          <a:p>
            <a:r>
              <a:rPr lang="en-GB" dirty="0"/>
              <a:t>What is a Catheter Associated Urinary Tract Infection (CAUTI)? </a:t>
            </a:r>
          </a:p>
        </p:txBody>
      </p:sp>
      <p:pic>
        <p:nvPicPr>
          <p:cNvPr id="3" name="Picture 2">
            <a:extLst>
              <a:ext uri="{FF2B5EF4-FFF2-40B4-BE49-F238E27FC236}">
                <a16:creationId xmlns:a16="http://schemas.microsoft.com/office/drawing/2014/main" id="{77B0E962-FAA4-F107-8BFE-C04D5B8CC735}"/>
              </a:ext>
            </a:extLst>
          </p:cNvPr>
          <p:cNvPicPr>
            <a:picLocks noChangeAspect="1"/>
          </p:cNvPicPr>
          <p:nvPr/>
        </p:nvPicPr>
        <p:blipFill>
          <a:blip r:embed="rId4"/>
          <a:stretch>
            <a:fillRect/>
          </a:stretch>
        </p:blipFill>
        <p:spPr>
          <a:xfrm>
            <a:off x="7719237" y="4876800"/>
            <a:ext cx="2991293" cy="1268819"/>
          </a:xfrm>
          <a:prstGeom prst="rect">
            <a:avLst/>
          </a:prstGeom>
        </p:spPr>
      </p:pic>
      <p:pic>
        <p:nvPicPr>
          <p:cNvPr id="5" name="Picture 4">
            <a:extLst>
              <a:ext uri="{FF2B5EF4-FFF2-40B4-BE49-F238E27FC236}">
                <a16:creationId xmlns:a16="http://schemas.microsoft.com/office/drawing/2014/main" id="{FE863405-A89B-F324-5885-B64DDC5759A1}"/>
              </a:ext>
            </a:extLst>
          </p:cNvPr>
          <p:cNvPicPr>
            <a:picLocks noChangeAspect="1"/>
          </p:cNvPicPr>
          <p:nvPr/>
        </p:nvPicPr>
        <p:blipFill>
          <a:blip r:embed="rId5"/>
          <a:stretch>
            <a:fillRect/>
          </a:stretch>
        </p:blipFill>
        <p:spPr>
          <a:xfrm>
            <a:off x="7662530" y="801391"/>
            <a:ext cx="3274827" cy="865185"/>
          </a:xfrm>
          <a:prstGeom prst="rect">
            <a:avLst/>
          </a:prstGeom>
        </p:spPr>
      </p:pic>
      <p:pic>
        <p:nvPicPr>
          <p:cNvPr id="18" name="Audio 17">
            <a:hlinkClick r:id="" action="ppaction://media"/>
            <a:extLst>
              <a:ext uri="{FF2B5EF4-FFF2-40B4-BE49-F238E27FC236}">
                <a16:creationId xmlns:a16="http://schemas.microsoft.com/office/drawing/2014/main" id="{A2AE05AB-9817-9CD9-A2A9-01771B330B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5325609"/>
      </p:ext>
    </p:extLst>
  </p:cSld>
  <p:clrMapOvr>
    <a:masterClrMapping/>
  </p:clrMapOvr>
  <mc:AlternateContent xmlns:mc="http://schemas.openxmlformats.org/markup-compatibility/2006" xmlns:p14="http://schemas.microsoft.com/office/powerpoint/2010/main">
    <mc:Choice Requires="p14">
      <p:transition spd="med" p14:dur="700" advTm="58023">
        <p:fade/>
      </p:transition>
    </mc:Choice>
    <mc:Fallback xmlns="">
      <p:transition spd="med" advTm="580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AC0F3-F395-DC5C-16A6-87AC5C05F1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A259FE-5AD4-20BB-A842-55CB66D4CC11}"/>
              </a:ext>
            </a:extLst>
          </p:cNvPr>
          <p:cNvSpPr>
            <a:spLocks noGrp="1"/>
          </p:cNvSpPr>
          <p:nvPr>
            <p:ph idx="1"/>
          </p:nvPr>
        </p:nvSpPr>
        <p:spPr>
          <a:xfrm>
            <a:off x="432000" y="1056641"/>
            <a:ext cx="11086490" cy="5801360"/>
          </a:xfrm>
        </p:spPr>
        <p:txBody>
          <a:bodyPr>
            <a:normAutofit/>
          </a:bodyPr>
          <a:lstStyle/>
          <a:p>
            <a:pPr algn="l">
              <a:spcAft>
                <a:spcPts val="2400"/>
              </a:spcAft>
              <a:buNone/>
            </a:pPr>
            <a:r>
              <a:rPr lang="en-GB" sz="2000" b="0" i="0" dirty="0">
                <a:solidFill>
                  <a:srgbClr val="444444"/>
                </a:solidFill>
                <a:effectLst/>
              </a:rPr>
              <a:t>Catheter specimens of urine (CSU) are usually collected for microscopy, culture and sensitivity (MC&amp;S) testing when an infection has been suspected. The urine is tested to identify the organisms causing the infection as well as their sensitivities to antibiotics.</a:t>
            </a:r>
          </a:p>
          <a:p>
            <a:pPr algn="l">
              <a:spcAft>
                <a:spcPts val="2400"/>
              </a:spcAft>
            </a:pPr>
            <a:r>
              <a:rPr lang="en-GB" sz="2000" b="0" i="0" dirty="0">
                <a:solidFill>
                  <a:srgbClr val="444444"/>
                </a:solidFill>
                <a:effectLst/>
              </a:rPr>
              <a:t>A CSU should only be collected when a patient has clinical signs of a CAUTI. This should not be based solely on the sight or smell of urine in the drainage bag as these are not good indicators of infection in catheterised patients.</a:t>
            </a:r>
          </a:p>
          <a:p>
            <a:pPr algn="l">
              <a:spcAft>
                <a:spcPts val="2400"/>
              </a:spcAft>
            </a:pPr>
            <a:r>
              <a:rPr lang="en-GB" sz="2000" b="0" i="0" dirty="0">
                <a:solidFill>
                  <a:srgbClr val="444444"/>
                </a:solidFill>
                <a:effectLst/>
                <a:latin typeface="Arial" panose="020B0604020202020204" pitchFamily="34" charset="0"/>
                <a:cs typeface="Arial" panose="020B0604020202020204" pitchFamily="34" charset="0"/>
              </a:rPr>
              <a:t>A fresh sample of urine is required for a CSU and must be obtained from the sampling port on the catheter bag or in the case of a catheter valve, directly from the valve. The sampling ports are designed to be accessed directly using a syringe and do not require a needle, therefore reducing the risk of sharps injury .An aseptic non-touch technique (ANTT) must be used to obtain a CSU as this reduces the risk of cross infection.</a:t>
            </a:r>
          </a:p>
          <a:p>
            <a:pPr algn="l">
              <a:spcAft>
                <a:spcPts val="2400"/>
              </a:spcAft>
            </a:pPr>
            <a:r>
              <a:rPr lang="en-GB" dirty="0">
                <a:hlinkClick r:id="rId4"/>
              </a:rPr>
              <a:t>Specimen collection 2: obtaining a catheter specimen of urine | Nursing Times</a:t>
            </a:r>
            <a:endParaRPr lang="en-GB" dirty="0"/>
          </a:p>
          <a:p>
            <a:pPr algn="l">
              <a:spcAft>
                <a:spcPts val="2400"/>
              </a:spcAft>
            </a:pPr>
            <a:r>
              <a:rPr lang="en-GB" b="0" i="0" dirty="0">
                <a:solidFill>
                  <a:srgbClr val="444444"/>
                </a:solidFill>
                <a:effectLst/>
                <a:latin typeface="Arial" panose="020B0604020202020204" pitchFamily="34" charset="0"/>
                <a:cs typeface="Arial" panose="020B0604020202020204" pitchFamily="34" charset="0"/>
              </a:rPr>
              <a:t>The next slide shows how a CSU is taken.</a:t>
            </a:r>
          </a:p>
          <a:p>
            <a:pPr algn="l">
              <a:spcAft>
                <a:spcPts val="2400"/>
              </a:spcAft>
            </a:pPr>
            <a:endParaRPr lang="en-GB" b="0" i="0" dirty="0">
              <a:solidFill>
                <a:srgbClr val="444444"/>
              </a:solidFill>
              <a:effectLst/>
            </a:endParaRPr>
          </a:p>
          <a:p>
            <a:endParaRPr lang="en-GB" dirty="0"/>
          </a:p>
        </p:txBody>
      </p:sp>
      <p:sp>
        <p:nvSpPr>
          <p:cNvPr id="4" name="Title 3">
            <a:extLst>
              <a:ext uri="{FF2B5EF4-FFF2-40B4-BE49-F238E27FC236}">
                <a16:creationId xmlns:a16="http://schemas.microsoft.com/office/drawing/2014/main" id="{6B56CFAD-3BBF-7CED-227E-A41E2FEDB863}"/>
              </a:ext>
            </a:extLst>
          </p:cNvPr>
          <p:cNvSpPr>
            <a:spLocks noGrp="1"/>
          </p:cNvSpPr>
          <p:nvPr>
            <p:ph type="title"/>
          </p:nvPr>
        </p:nvSpPr>
        <p:spPr>
          <a:xfrm>
            <a:off x="432000" y="155944"/>
            <a:ext cx="11404154" cy="1009070"/>
          </a:xfrm>
        </p:spPr>
        <p:txBody>
          <a:bodyPr>
            <a:normAutofit/>
          </a:bodyPr>
          <a:lstStyle/>
          <a:p>
            <a:r>
              <a:rPr lang="en-GB" dirty="0"/>
              <a:t>Taking a Catheter Specimen of Urine (CSU)</a:t>
            </a:r>
          </a:p>
        </p:txBody>
      </p:sp>
      <p:pic>
        <p:nvPicPr>
          <p:cNvPr id="11" name="Audio 10">
            <a:hlinkClick r:id="" action="ppaction://media"/>
            <a:extLst>
              <a:ext uri="{FF2B5EF4-FFF2-40B4-BE49-F238E27FC236}">
                <a16:creationId xmlns:a16="http://schemas.microsoft.com/office/drawing/2014/main" id="{8BC14D23-54C6-552A-14DD-4B33C9324F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582399"/>
      </p:ext>
    </p:extLst>
  </p:cSld>
  <p:clrMapOvr>
    <a:masterClrMapping/>
  </p:clrMapOvr>
  <mc:AlternateContent xmlns:mc="http://schemas.openxmlformats.org/markup-compatibility/2006" xmlns:p14="http://schemas.microsoft.com/office/powerpoint/2010/main">
    <mc:Choice Requires="p14">
      <p:transition spd="med" p14:dur="700" advTm="71202">
        <p:fade/>
      </p:transition>
    </mc:Choice>
    <mc:Fallback xmlns="">
      <p:transition spd="med" advTm="71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918E-56B3-7ECC-4BE7-9DA17A0142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0DE61B-4B97-9389-B2A8-38E974B93810}"/>
              </a:ext>
            </a:extLst>
          </p:cNvPr>
          <p:cNvSpPr>
            <a:spLocks noGrp="1"/>
          </p:cNvSpPr>
          <p:nvPr>
            <p:ph idx="1"/>
          </p:nvPr>
        </p:nvSpPr>
        <p:spPr>
          <a:xfrm>
            <a:off x="432000" y="1297186"/>
            <a:ext cx="11086490" cy="5560814"/>
          </a:xfrm>
        </p:spPr>
        <p:txBody>
          <a:bodyPr>
            <a:normAutofit/>
          </a:bodyPr>
          <a:lstStyle/>
          <a:p>
            <a:pPr algn="l">
              <a:spcAft>
                <a:spcPts val="2400"/>
              </a:spcAft>
              <a:buNone/>
            </a:pPr>
            <a:endParaRPr lang="en-GB" b="0" i="0">
              <a:solidFill>
                <a:srgbClr val="444444"/>
              </a:solidFill>
              <a:effectLst/>
              <a:latin typeface="Arial" panose="020B0604020202020204" pitchFamily="34" charset="0"/>
              <a:cs typeface="Arial" panose="020B0604020202020204" pitchFamily="34" charset="0"/>
            </a:endParaRPr>
          </a:p>
          <a:p>
            <a:pPr algn="l">
              <a:spcAft>
                <a:spcPts val="2400"/>
              </a:spcAft>
            </a:pPr>
            <a:endParaRPr lang="en-GB" b="0" i="0">
              <a:solidFill>
                <a:srgbClr val="444444"/>
              </a:solidFill>
              <a:effectLst/>
            </a:endParaRPr>
          </a:p>
          <a:p>
            <a:endParaRPr lang="en-GB"/>
          </a:p>
        </p:txBody>
      </p:sp>
      <p:pic>
        <p:nvPicPr>
          <p:cNvPr id="6" name="Picture 5">
            <a:extLst>
              <a:ext uri="{FF2B5EF4-FFF2-40B4-BE49-F238E27FC236}">
                <a16:creationId xmlns:a16="http://schemas.microsoft.com/office/drawing/2014/main" id="{CC351FC9-CF85-25C7-B946-6B3BF9958608}"/>
              </a:ext>
            </a:extLst>
          </p:cNvPr>
          <p:cNvPicPr>
            <a:picLocks noChangeAspect="1"/>
          </p:cNvPicPr>
          <p:nvPr/>
        </p:nvPicPr>
        <p:blipFill>
          <a:blip r:embed="rId5"/>
          <a:stretch>
            <a:fillRect/>
          </a:stretch>
        </p:blipFill>
        <p:spPr>
          <a:xfrm>
            <a:off x="1" y="60960"/>
            <a:ext cx="12246186" cy="6797040"/>
          </a:xfrm>
          <a:prstGeom prst="rect">
            <a:avLst/>
          </a:prstGeom>
        </p:spPr>
      </p:pic>
      <p:pic>
        <p:nvPicPr>
          <p:cNvPr id="11" name="Audio 10">
            <a:hlinkClick r:id="" action="ppaction://media"/>
            <a:extLst>
              <a:ext uri="{FF2B5EF4-FFF2-40B4-BE49-F238E27FC236}">
                <a16:creationId xmlns:a16="http://schemas.microsoft.com/office/drawing/2014/main" id="{B676EF68-EB8E-41A8-84D8-CD62B66FA2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818176"/>
      </p:ext>
    </p:extLst>
  </p:cSld>
  <p:clrMapOvr>
    <a:masterClrMapping/>
  </p:clrMapOvr>
  <mc:AlternateContent xmlns:mc="http://schemas.openxmlformats.org/markup-compatibility/2006" xmlns:p14="http://schemas.microsoft.com/office/powerpoint/2010/main">
    <mc:Choice Requires="p14">
      <p:transition spd="med" p14:dur="700" advTm="10700">
        <p:fade/>
      </p:transition>
    </mc:Choice>
    <mc:Fallback xmlns="">
      <p:transition spd="med" advTm="10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92D957-2D7E-9D8E-D823-D9B77E76A3AB}"/>
              </a:ext>
            </a:extLst>
          </p:cNvPr>
          <p:cNvSpPr>
            <a:spLocks noGrp="1"/>
          </p:cNvSpPr>
          <p:nvPr>
            <p:ph idx="1"/>
          </p:nvPr>
        </p:nvSpPr>
        <p:spPr>
          <a:xfrm>
            <a:off x="351064" y="1197935"/>
            <a:ext cx="11485090" cy="5030064"/>
          </a:xfrm>
        </p:spPr>
        <p:txBody>
          <a:bodyPr>
            <a:normAutofit fontScale="92500"/>
          </a:bodyPr>
          <a:lstStyle/>
          <a:p>
            <a:r>
              <a:rPr lang="en-GB" dirty="0"/>
              <a:t>Presence of bacteria in older people’s urine is not uncommon and does not mean there is an infection that needs antibiotics. Bacteria can live harmlessly in older people’s urine, with around 50% of these not causing any symptoms. For those with a long-term urinary catheter this can be higher.</a:t>
            </a:r>
          </a:p>
          <a:p>
            <a:r>
              <a:rPr lang="en-GB" dirty="0"/>
              <a:t>Urinalysis (or urine dipsticks) are often used to diagnose UTIs within younger age groups when indicated by a clinical review. A sample which has a positive result for leucocytes (white blood cells) or nitrites (bacterial marker) may indicate a UTI in one age group, but this could be a normal finding for older people. Other symptoms such as drowsiness or falls can be also incorrectly interpreted to misdiagnose a UTI and miss the actual cause of these.</a:t>
            </a:r>
          </a:p>
          <a:p>
            <a:r>
              <a:rPr lang="en-GB" dirty="0"/>
              <a:t>Antibiotics may then be inappropriately prescribed which increases risk of Clostridioides difficile (</a:t>
            </a:r>
            <a:r>
              <a:rPr lang="en-GB" dirty="0" err="1"/>
              <a:t>C.diff</a:t>
            </a:r>
            <a:r>
              <a:rPr lang="en-GB" dirty="0"/>
              <a:t>) as well as antibiotic resistance. This can mean infections could be difficult to treat in the future.</a:t>
            </a:r>
          </a:p>
          <a:p>
            <a:endParaRPr lang="en-GB" dirty="0"/>
          </a:p>
          <a:p>
            <a:r>
              <a:rPr lang="en-GB" b="1" dirty="0"/>
              <a:t>Determining a patient’s signs and symptoms is key to correctly diagnosing a UTI, obtaining and sending a urine sample to the lab is key to ensuring the most appropriate antibiotic to treat.</a:t>
            </a:r>
            <a:endParaRPr lang="en-GB" dirty="0"/>
          </a:p>
        </p:txBody>
      </p:sp>
      <p:sp>
        <p:nvSpPr>
          <p:cNvPr id="4" name="Title 3">
            <a:extLst>
              <a:ext uri="{FF2B5EF4-FFF2-40B4-BE49-F238E27FC236}">
                <a16:creationId xmlns:a16="http://schemas.microsoft.com/office/drawing/2014/main" id="{6DD29349-9BBE-228A-5803-0012C20900D2}"/>
              </a:ext>
            </a:extLst>
          </p:cNvPr>
          <p:cNvSpPr>
            <a:spLocks noGrp="1"/>
          </p:cNvSpPr>
          <p:nvPr>
            <p:ph type="title"/>
          </p:nvPr>
        </p:nvSpPr>
        <p:spPr>
          <a:xfrm>
            <a:off x="351064" y="82296"/>
            <a:ext cx="11485090" cy="1214890"/>
          </a:xfrm>
        </p:spPr>
        <p:txBody>
          <a:bodyPr/>
          <a:lstStyle/>
          <a:p>
            <a:r>
              <a:rPr lang="en-GB" dirty="0"/>
              <a:t>To Dip or Not to Dip? (Urinalysis)</a:t>
            </a:r>
          </a:p>
        </p:txBody>
      </p:sp>
      <p:pic>
        <p:nvPicPr>
          <p:cNvPr id="6" name="Audio 5">
            <a:hlinkClick r:id="" action="ppaction://media"/>
            <a:extLst>
              <a:ext uri="{FF2B5EF4-FFF2-40B4-BE49-F238E27FC236}">
                <a16:creationId xmlns:a16="http://schemas.microsoft.com/office/drawing/2014/main" id="{3425CAA6-33E6-0B31-4CFD-784461337F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8741196"/>
      </p:ext>
    </p:extLst>
  </p:cSld>
  <p:clrMapOvr>
    <a:masterClrMapping/>
  </p:clrMapOvr>
  <mc:AlternateContent xmlns:mc="http://schemas.openxmlformats.org/markup-compatibility/2006" xmlns:p14="http://schemas.microsoft.com/office/powerpoint/2010/main">
    <mc:Choice Requires="p14">
      <p:transition spd="med" p14:dur="700" advTm="78368">
        <p:fade/>
      </p:transition>
    </mc:Choice>
    <mc:Fallback xmlns="">
      <p:transition spd="med" advTm="78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28F0C-BECD-004A-86FA-44F0D1C910D2}"/>
              </a:ext>
            </a:extLst>
          </p:cNvPr>
          <p:cNvSpPr>
            <a:spLocks noGrp="1"/>
          </p:cNvSpPr>
          <p:nvPr>
            <p:ph idx="1"/>
          </p:nvPr>
        </p:nvSpPr>
        <p:spPr>
          <a:xfrm>
            <a:off x="432000" y="1297186"/>
            <a:ext cx="11086490" cy="4930813"/>
          </a:xfrm>
        </p:spPr>
        <p:txBody>
          <a:bodyPr>
            <a:normAutofit fontScale="85000" lnSpcReduction="10000"/>
          </a:bodyPr>
          <a:lstStyle/>
          <a:p>
            <a:r>
              <a:rPr lang="en-GB" b="1" dirty="0"/>
              <a:t>There are several interventions to reduce the risk of catheter associated UTIs (CAUTI) including: </a:t>
            </a:r>
          </a:p>
          <a:p>
            <a:endParaRPr lang="en-GB" dirty="0"/>
          </a:p>
          <a:p>
            <a:pPr marL="342900" indent="-342900">
              <a:buFont typeface="Arial" panose="020B0604020202020204" pitchFamily="34" charset="0"/>
              <a:buChar char="•"/>
            </a:pPr>
            <a:r>
              <a:rPr lang="en-GB" dirty="0"/>
              <a:t>Timely removal of catheters when they are no longer clinically indicated (</a:t>
            </a:r>
            <a:r>
              <a:rPr lang="en-GB" b="1" dirty="0"/>
              <a:t>use of HOUDINI</a:t>
            </a:r>
            <a:r>
              <a:rPr lang="en-GB" dirty="0"/>
              <a:t>).</a:t>
            </a:r>
          </a:p>
          <a:p>
            <a:pPr marL="342900" indent="-342900">
              <a:buFont typeface="Arial" panose="020B0604020202020204" pitchFamily="34" charset="0"/>
              <a:buChar char="•"/>
            </a:pPr>
            <a:r>
              <a:rPr lang="en-GB" dirty="0"/>
              <a:t>Hydration (with the caveat of people on restricted fluids due to medical reasons).</a:t>
            </a:r>
          </a:p>
          <a:p>
            <a:pPr marL="342900" indent="-342900">
              <a:buFont typeface="Arial" panose="020B0604020202020204" pitchFamily="34" charset="0"/>
              <a:buChar char="•"/>
            </a:pPr>
            <a:r>
              <a:rPr lang="en-GB" dirty="0"/>
              <a:t>Avoiding bladder irritants, such as alcohol caffeinated and fizzy drinks. </a:t>
            </a:r>
          </a:p>
          <a:p>
            <a:pPr marL="342900" indent="-342900">
              <a:buFont typeface="Arial" panose="020B0604020202020204" pitchFamily="34" charset="0"/>
              <a:buChar char="•"/>
            </a:pPr>
            <a:r>
              <a:rPr lang="en-GB" dirty="0"/>
              <a:t>Minimising urethral trauma.</a:t>
            </a:r>
          </a:p>
          <a:p>
            <a:pPr marL="342900" indent="-342900">
              <a:buFont typeface="Arial" panose="020B0604020202020204" pitchFamily="34" charset="0"/>
              <a:buChar char="•"/>
            </a:pPr>
            <a:r>
              <a:rPr lang="en-GB" dirty="0"/>
              <a:t>Maintaining a closed drainage system.</a:t>
            </a:r>
          </a:p>
          <a:p>
            <a:pPr marL="342900" indent="-342900">
              <a:buFont typeface="Arial" panose="020B0604020202020204" pitchFamily="34" charset="0"/>
              <a:buChar char="•"/>
            </a:pPr>
            <a:r>
              <a:rPr lang="en-GB" dirty="0"/>
              <a:t>Preventing cross infection by inserting and managing the catheter in line with aseptic technique guidance. </a:t>
            </a:r>
          </a:p>
          <a:p>
            <a:pPr marL="342900" indent="-342900">
              <a:buFont typeface="Arial" panose="020B0604020202020204" pitchFamily="34" charset="0"/>
              <a:buChar char="•"/>
            </a:pPr>
            <a:r>
              <a:rPr lang="en-GB" dirty="0"/>
              <a:t>Ensuring there is an effective clinical plan and communication by using the catheter passport. </a:t>
            </a:r>
          </a:p>
          <a:p>
            <a:pPr marL="342900" indent="-342900">
              <a:buFont typeface="Arial" panose="020B0604020202020204" pitchFamily="34" charset="0"/>
              <a:buChar char="•"/>
            </a:pPr>
            <a:r>
              <a:rPr lang="en-GB" dirty="0"/>
              <a:t>Monitoring for complications and ensuring early intervention.</a:t>
            </a:r>
          </a:p>
          <a:p>
            <a:pPr marL="342900" indent="-342900">
              <a:buFont typeface="Arial" panose="020B0604020202020204" pitchFamily="34" charset="0"/>
              <a:buChar char="•"/>
            </a:pPr>
            <a:r>
              <a:rPr lang="en-GB" dirty="0"/>
              <a:t>Ensuring those accessing or caring for the catheter have appropriate levels of competency. </a:t>
            </a:r>
          </a:p>
          <a:p>
            <a:pPr marL="342900" indent="-342900">
              <a:buFont typeface="Arial" panose="020B0604020202020204" pitchFamily="34" charset="0"/>
              <a:buChar char="•"/>
            </a:pPr>
            <a:r>
              <a:rPr lang="en-GB" dirty="0"/>
              <a:t>Ensuring catheters are changed in line with the clinical management plan (outlined in the catheter passport).</a:t>
            </a:r>
          </a:p>
          <a:p>
            <a:pPr marL="342900" indent="-342900">
              <a:buFont typeface="Arial" panose="020B0604020202020204" pitchFamily="34" charset="0"/>
              <a:buChar char="•"/>
            </a:pPr>
            <a:r>
              <a:rPr lang="en-GB" dirty="0"/>
              <a:t>Changing the catheter if an infection arises, following the commencement of appropriate antibiotics.</a:t>
            </a:r>
          </a:p>
        </p:txBody>
      </p:sp>
      <p:sp>
        <p:nvSpPr>
          <p:cNvPr id="4" name="Title 3">
            <a:extLst>
              <a:ext uri="{FF2B5EF4-FFF2-40B4-BE49-F238E27FC236}">
                <a16:creationId xmlns:a16="http://schemas.microsoft.com/office/drawing/2014/main" id="{D63EF049-A6B6-6319-7836-86770994C1CB}"/>
              </a:ext>
            </a:extLst>
          </p:cNvPr>
          <p:cNvSpPr>
            <a:spLocks noGrp="1"/>
          </p:cNvSpPr>
          <p:nvPr>
            <p:ph type="title"/>
          </p:nvPr>
        </p:nvSpPr>
        <p:spPr>
          <a:xfrm>
            <a:off x="432000" y="82296"/>
            <a:ext cx="11404154" cy="1214890"/>
          </a:xfrm>
        </p:spPr>
        <p:txBody>
          <a:bodyPr/>
          <a:lstStyle/>
          <a:p>
            <a:r>
              <a:rPr lang="en-GB" dirty="0"/>
              <a:t>Reducing the risk of CAUTIs</a:t>
            </a:r>
          </a:p>
        </p:txBody>
      </p:sp>
      <p:pic>
        <p:nvPicPr>
          <p:cNvPr id="6" name="Audio 5">
            <a:hlinkClick r:id="" action="ppaction://media"/>
            <a:extLst>
              <a:ext uri="{FF2B5EF4-FFF2-40B4-BE49-F238E27FC236}">
                <a16:creationId xmlns:a16="http://schemas.microsoft.com/office/drawing/2014/main" id="{20AE4E5B-0201-6E29-8CFC-FC9A69DD67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1711699"/>
      </p:ext>
    </p:extLst>
  </p:cSld>
  <p:clrMapOvr>
    <a:masterClrMapping/>
  </p:clrMapOvr>
  <mc:AlternateContent xmlns:mc="http://schemas.openxmlformats.org/markup-compatibility/2006" xmlns:p14="http://schemas.microsoft.com/office/powerpoint/2010/main">
    <mc:Choice Requires="p14">
      <p:transition spd="med" p14:dur="700" advTm="66680">
        <p:fade/>
      </p:transition>
    </mc:Choice>
    <mc:Fallback xmlns="">
      <p:transition spd="med" advTm="66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7528-CE27-1E52-1F3F-2C97AD759C92}"/>
              </a:ext>
            </a:extLst>
          </p:cNvPr>
          <p:cNvSpPr>
            <a:spLocks noGrp="1"/>
          </p:cNvSpPr>
          <p:nvPr>
            <p:ph type="title"/>
          </p:nvPr>
        </p:nvSpPr>
        <p:spPr>
          <a:xfrm>
            <a:off x="432000" y="82296"/>
            <a:ext cx="11404154" cy="910076"/>
          </a:xfrm>
        </p:spPr>
        <p:txBody>
          <a:bodyPr anchor="ctr">
            <a:normAutofit/>
          </a:bodyPr>
          <a:lstStyle/>
          <a:p>
            <a:r>
              <a:rPr lang="en-GB" dirty="0"/>
              <a:t>Reducing the risk of CAUTIs – Hydration </a:t>
            </a:r>
          </a:p>
        </p:txBody>
      </p:sp>
      <p:graphicFrame>
        <p:nvGraphicFramePr>
          <p:cNvPr id="6" name="Table 5">
            <a:extLst>
              <a:ext uri="{FF2B5EF4-FFF2-40B4-BE49-F238E27FC236}">
                <a16:creationId xmlns:a16="http://schemas.microsoft.com/office/drawing/2014/main" id="{69832651-E7A6-94C6-0CB8-B92C613E8F85}"/>
              </a:ext>
            </a:extLst>
          </p:cNvPr>
          <p:cNvGraphicFramePr>
            <a:graphicFrameLocks noGrp="1"/>
          </p:cNvGraphicFramePr>
          <p:nvPr>
            <p:extLst>
              <p:ext uri="{D42A27DB-BD31-4B8C-83A1-F6EECF244321}">
                <p14:modId xmlns:p14="http://schemas.microsoft.com/office/powerpoint/2010/main" val="2360237072"/>
              </p:ext>
            </p:extLst>
          </p:nvPr>
        </p:nvGraphicFramePr>
        <p:xfrm>
          <a:off x="432000" y="829341"/>
          <a:ext cx="11404154" cy="5848178"/>
        </p:xfrm>
        <a:graphic>
          <a:graphicData uri="http://schemas.openxmlformats.org/drawingml/2006/table">
            <a:tbl>
              <a:tblPr firstRow="1" firstCol="1" bandRow="1"/>
              <a:tblGrid>
                <a:gridCol w="1233767">
                  <a:extLst>
                    <a:ext uri="{9D8B030D-6E8A-4147-A177-3AD203B41FA5}">
                      <a16:colId xmlns:a16="http://schemas.microsoft.com/office/drawing/2014/main" val="2175073450"/>
                    </a:ext>
                  </a:extLst>
                </a:gridCol>
                <a:gridCol w="5273408">
                  <a:extLst>
                    <a:ext uri="{9D8B030D-6E8A-4147-A177-3AD203B41FA5}">
                      <a16:colId xmlns:a16="http://schemas.microsoft.com/office/drawing/2014/main" val="1015685272"/>
                    </a:ext>
                  </a:extLst>
                </a:gridCol>
                <a:gridCol w="4896979">
                  <a:extLst>
                    <a:ext uri="{9D8B030D-6E8A-4147-A177-3AD203B41FA5}">
                      <a16:colId xmlns:a16="http://schemas.microsoft.com/office/drawing/2014/main" val="675387533"/>
                    </a:ext>
                  </a:extLst>
                </a:gridCol>
              </a:tblGrid>
              <a:tr h="219687">
                <a:tc>
                  <a:txBody>
                    <a:bodyPr/>
                    <a:lstStyle/>
                    <a:p>
                      <a:pPr algn="just" fontAlgn="base">
                        <a:lnSpc>
                          <a:spcPct val="107000"/>
                        </a:lnSpc>
                        <a:spcAft>
                          <a:spcPts val="800"/>
                        </a:spcAft>
                      </a:pPr>
                      <a:r>
                        <a:rPr lang="en-GB" sz="1600" b="1" i="0" u="none" strike="noStrike"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Urine Scale Number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EB8"/>
                    </a:solidFill>
                  </a:tcPr>
                </a:tc>
                <a:tc>
                  <a:txBody>
                    <a:bodyPr/>
                    <a:lstStyle/>
                    <a:p>
                      <a:pPr algn="just" fontAlgn="base">
                        <a:lnSpc>
                          <a:spcPct val="107000"/>
                        </a:lnSpc>
                        <a:spcAft>
                          <a:spcPts val="800"/>
                        </a:spcAft>
                      </a:pPr>
                      <a:r>
                        <a:rPr lang="en-GB" sz="1600" b="1" i="0" u="none" strike="noStrike">
                          <a:solidFill>
                            <a:srgbClr val="FFFFFF"/>
                          </a:solidFill>
                          <a:effectLst/>
                          <a:latin typeface="Arial" panose="020B0604020202020204" pitchFamily="34" charset="0"/>
                          <a:ea typeface="Times New Roman" panose="02020603050405020304" pitchFamily="18" charset="0"/>
                          <a:cs typeface="Arial" panose="020B0604020202020204" pitchFamily="34" charset="0"/>
                        </a:rPr>
                        <a:t>Description of urine colour</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EB8"/>
                    </a:solidFill>
                  </a:tcPr>
                </a:tc>
                <a:tc>
                  <a:txBody>
                    <a:bodyPr/>
                    <a:lstStyle/>
                    <a:p>
                      <a:pPr algn="just" fontAlgn="base">
                        <a:lnSpc>
                          <a:spcPct val="107000"/>
                        </a:lnSpc>
                        <a:spcAft>
                          <a:spcPts val="800"/>
                        </a:spcAft>
                      </a:pPr>
                      <a:r>
                        <a:rPr lang="en-GB" sz="1600" b="1" i="0" u="none" strike="noStrike"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Action: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EB8"/>
                    </a:solidFill>
                  </a:tcPr>
                </a:tc>
                <a:extLst>
                  <a:ext uri="{0D108BD9-81ED-4DB2-BD59-A6C34878D82A}">
                    <a16:rowId xmlns:a16="http://schemas.microsoft.com/office/drawing/2014/main" val="1785014796"/>
                  </a:ext>
                </a:extLst>
              </a:tr>
              <a:tr h="498553">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EEF"/>
                    </a:solidFill>
                  </a:tcPr>
                </a:tc>
                <a:tc>
                  <a:txBody>
                    <a:bodyPr/>
                    <a:lstStyle/>
                    <a:p>
                      <a:pPr algn="l" fontAlgn="base">
                        <a:lnSpc>
                          <a:spcPct val="107000"/>
                        </a:lnSpc>
                        <a:spcAft>
                          <a:spcPts val="800"/>
                        </a:spcAft>
                      </a:pP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Clear, pale yellow  </a:t>
                      </a:r>
                      <a:b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b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Suggests well hydrated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No immediate action required. Continue to maintain fluid intake.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0957150"/>
                  </a:ext>
                </a:extLst>
              </a:tr>
              <a:tr h="597757">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C5"/>
                    </a:solidFill>
                  </a:tcPr>
                </a:tc>
                <a:tc>
                  <a:txBody>
                    <a:bodyPr/>
                    <a:lstStyle/>
                    <a:p>
                      <a:pPr algn="l" fontAlgn="base">
                        <a:lnSpc>
                          <a:spcPct val="107000"/>
                        </a:lnSpc>
                        <a:spcAft>
                          <a:spcPts val="800"/>
                        </a:spcAft>
                      </a:pP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Light/transparent yellow </a:t>
                      </a:r>
                      <a:endParaRPr lang="en-GB" sz="1600" b="0" i="0" u="none" strike="noStrike" dirty="0">
                        <a:effectLst/>
                        <a:latin typeface="Arial" panose="020B0604020202020204" pitchFamily="34" charset="0"/>
                      </a:endParaRPr>
                    </a:p>
                    <a:p>
                      <a:pPr algn="l" fontAlgn="base">
                        <a:lnSpc>
                          <a:spcPct val="107000"/>
                        </a:lnSpc>
                        <a:spcAft>
                          <a:spcPts val="800"/>
                        </a:spcAft>
                      </a:pP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Suggests an ideal level of hydration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No action required.  </a:t>
                      </a:r>
                      <a:endParaRPr lang="en-GB" sz="1600" b="0" i="0" u="none" strike="noStrike">
                        <a:effectLst/>
                        <a:latin typeface="Arial" panose="020B0604020202020204" pitchFamily="34" charset="0"/>
                      </a:endParaRPr>
                    </a:p>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Continue to maintain fluid intake.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632461"/>
                  </a:ext>
                </a:extLst>
              </a:tr>
              <a:tr h="769133">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965"/>
                    </a:solidFill>
                  </a:tcPr>
                </a:tc>
                <a:tc>
                  <a:txBody>
                    <a:bodyPr/>
                    <a:lstStyle/>
                    <a:p>
                      <a:pPr algn="l" fontAlgn="base">
                        <a:lnSpc>
                          <a:spcPct val="107000"/>
                        </a:lnSpc>
                        <a:spcAft>
                          <a:spcPts val="800"/>
                        </a:spcAft>
                      </a:pP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A darker yellow/pale honey  </a:t>
                      </a:r>
                      <a:endParaRPr lang="en-GB" sz="1600" b="0" i="0" u="none" strike="noStrike" dirty="0">
                        <a:effectLst/>
                        <a:latin typeface="Arial" panose="020B0604020202020204" pitchFamily="34" charset="0"/>
                      </a:endParaRPr>
                    </a:p>
                    <a:p>
                      <a:pPr algn="l" fontAlgn="base">
                        <a:lnSpc>
                          <a:spcPct val="107000"/>
                        </a:lnSpc>
                        <a:spcAft>
                          <a:spcPts val="800"/>
                        </a:spcAft>
                      </a:pP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Suggests you may need to have a drink soon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Have a drink as soon as you can.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5718423"/>
                  </a:ext>
                </a:extLst>
              </a:tr>
              <a:tr h="597757">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D600"/>
                    </a:solid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A yellow, cloudier colour  </a:t>
                      </a:r>
                      <a:endParaRPr lang="en-GB" sz="1600" b="0" i="0" u="none" strike="noStrike">
                        <a:effectLst/>
                        <a:latin typeface="Arial" panose="020B0604020202020204" pitchFamily="34" charset="0"/>
                      </a:endParaRPr>
                    </a:p>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Suggests you need a drink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If possible, please have a drink.</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717194"/>
                  </a:ext>
                </a:extLst>
              </a:tr>
              <a:tr h="769133">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C003"/>
                    </a:solid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A darker yellow </a:t>
                      </a:r>
                      <a:endParaRPr lang="en-GB" sz="1600" b="0" i="0" u="none" strike="noStrike">
                        <a:effectLst/>
                        <a:latin typeface="Arial" panose="020B0604020202020204" pitchFamily="34" charset="0"/>
                      </a:endParaRPr>
                    </a:p>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Suggests you are starting to become dehydrated,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You need to increase your fluid intake, please have a drink, and monitor for improvements.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2137398"/>
                  </a:ext>
                </a:extLst>
              </a:tr>
              <a:tr h="793491">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AF0D"/>
                    </a:solid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Amber coloured urine  </a:t>
                      </a:r>
                      <a:endParaRPr lang="en-GB" sz="1600" b="0" i="0" u="none" strike="noStrike">
                        <a:effectLst/>
                        <a:latin typeface="Arial" panose="020B0604020202020204" pitchFamily="34" charset="0"/>
                      </a:endParaRPr>
                    </a:p>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Suggests dehydration and needs some fluids/drinks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You need to increase your fluid intake, please have a drink, and monitor for improvements.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7683492"/>
                  </a:ext>
                </a:extLst>
              </a:tr>
              <a:tr h="753322">
                <a:tc>
                  <a:txBody>
                    <a:bodyPr/>
                    <a:lstStyle/>
                    <a:p>
                      <a:pPr algn="just" fontAlgn="base">
                        <a:lnSpc>
                          <a:spcPct val="107000"/>
                        </a:lnSpc>
                        <a:spcAft>
                          <a:spcPts val="800"/>
                        </a:spcAft>
                      </a:pPr>
                      <a:r>
                        <a:rPr lang="en-GB" sz="1600" b="0" i="0" u="none" strike="noStrike">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9707"/>
                    </a:solid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Orange/yellow urine  </a:t>
                      </a:r>
                      <a:endParaRPr lang="en-GB" sz="1600" b="0" i="0" u="none" strike="noStrike">
                        <a:effectLst/>
                        <a:latin typeface="Arial" panose="020B0604020202020204" pitchFamily="34" charset="0"/>
                      </a:endParaRPr>
                    </a:p>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Suggests that you are severely dehydrated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Increase the amount you are drinking, if possible. If this does not improve, please </a:t>
                      </a:r>
                      <a:r>
                        <a:rPr lang="en-GB" sz="1600" b="1" i="0" u="none" strike="noStrike">
                          <a:effectLst/>
                          <a:latin typeface="Arial" panose="020B0604020202020204" pitchFamily="34" charset="0"/>
                          <a:ea typeface="Times New Roman" panose="02020603050405020304" pitchFamily="18" charset="0"/>
                          <a:cs typeface="Arial" panose="020B0604020202020204" pitchFamily="34" charset="0"/>
                        </a:rPr>
                        <a:t>contact your healthcare team to discuss. </a:t>
                      </a: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9599339"/>
                  </a:ext>
                </a:extLst>
              </a:tr>
              <a:tr h="243783">
                <a:tc>
                  <a:txBody>
                    <a:bodyPr/>
                    <a:lstStyle/>
                    <a:p>
                      <a:pPr algn="just" fontAlgn="base">
                        <a:lnSpc>
                          <a:spcPct val="107000"/>
                        </a:lnSpc>
                        <a:spcAft>
                          <a:spcPts val="800"/>
                        </a:spcAft>
                      </a:pPr>
                      <a:r>
                        <a:rPr lang="en-GB" sz="1600" b="0" i="0" u="none" strike="noStrike">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000"/>
                    </a:solid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Dark urine or red/brown urine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1" i="0" u="none" strike="noStrike">
                          <a:effectLst/>
                          <a:latin typeface="Arial" panose="020B0604020202020204" pitchFamily="34" charset="0"/>
                          <a:ea typeface="Times New Roman" panose="02020603050405020304" pitchFamily="18" charset="0"/>
                          <a:cs typeface="Arial" panose="020B0604020202020204" pitchFamily="34" charset="0"/>
                        </a:rPr>
                        <a:t>Contact your healthcare team to discuss. </a:t>
                      </a: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4273164"/>
                  </a:ext>
                </a:extLst>
              </a:tr>
              <a:tr h="243783">
                <a:tc>
                  <a:txBody>
                    <a:bodyPr/>
                    <a:lstStyle/>
                    <a:p>
                      <a:pPr algn="just" fontAlgn="base">
                        <a:lnSpc>
                          <a:spcPct val="107000"/>
                        </a:lnSpc>
                        <a:spcAft>
                          <a:spcPts val="800"/>
                        </a:spcAft>
                      </a:pPr>
                      <a:r>
                        <a:rPr lang="en-GB" sz="1600" b="0" i="0" u="none" strike="noStrike">
                          <a:solidFill>
                            <a:srgbClr val="FFFFFF"/>
                          </a:solidFill>
                          <a:effectLst/>
                          <a:latin typeface="Arial" panose="020B0604020202020204" pitchFamily="34" charset="0"/>
                          <a:ea typeface="Times New Roman" panose="02020603050405020304" pitchFamily="18" charset="0"/>
                          <a:cs typeface="Arial" panose="020B0604020202020204" pitchFamily="34" charset="0"/>
                        </a:rPr>
                        <a:t>9</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3401"/>
                    </a:solidFill>
                  </a:tcPr>
                </a:tc>
                <a:tc>
                  <a:txBody>
                    <a:bodyPr/>
                    <a:lstStyle/>
                    <a:p>
                      <a:pPr algn="l" fontAlgn="base">
                        <a:lnSpc>
                          <a:spcPct val="107000"/>
                        </a:lnSpc>
                        <a:spcAft>
                          <a:spcPts val="800"/>
                        </a:spcAft>
                      </a:pPr>
                      <a:r>
                        <a:rPr lang="en-GB" sz="1600" b="0" i="0" u="none" strike="noStrike">
                          <a:effectLst/>
                          <a:latin typeface="Arial" panose="020B0604020202020204" pitchFamily="34" charset="0"/>
                          <a:ea typeface="Times New Roman" panose="02020603050405020304" pitchFamily="18" charset="0"/>
                          <a:cs typeface="Arial" panose="020B0604020202020204" pitchFamily="34" charset="0"/>
                        </a:rPr>
                        <a:t>Red/brown urine or visible blood clots </a:t>
                      </a:r>
                      <a:endParaRPr lang="en-GB" sz="1600" b="0" i="0" u="none" strike="noStrike">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ase">
                        <a:lnSpc>
                          <a:spcPct val="107000"/>
                        </a:lnSpc>
                        <a:spcAft>
                          <a:spcPts val="800"/>
                        </a:spcAft>
                      </a:pPr>
                      <a:r>
                        <a:rPr lang="en-GB" sz="1600" b="1" i="0" u="none" strike="noStrike" dirty="0">
                          <a:effectLst/>
                          <a:latin typeface="Arial" panose="020B0604020202020204" pitchFamily="34" charset="0"/>
                          <a:ea typeface="Times New Roman" panose="02020603050405020304" pitchFamily="18" charset="0"/>
                          <a:cs typeface="Arial" panose="020B0604020202020204" pitchFamily="34" charset="0"/>
                        </a:rPr>
                        <a:t>Contact your healthcare team to discuss. </a:t>
                      </a:r>
                      <a:r>
                        <a:rPr lang="en-GB" sz="1600" b="0" i="0" u="none" strike="noStrike" dirty="0">
                          <a:effectLst/>
                          <a:latin typeface="Arial" panose="020B0604020202020204" pitchFamily="34" charset="0"/>
                          <a:ea typeface="Times New Roman" panose="02020603050405020304" pitchFamily="18" charset="0"/>
                          <a:cs typeface="Arial" panose="020B0604020202020204" pitchFamily="34" charset="0"/>
                        </a:rPr>
                        <a:t> </a:t>
                      </a:r>
                      <a:endParaRPr lang="en-GB" sz="1600" b="0" i="0" u="none" strike="noStrike" dirty="0">
                        <a:effectLst/>
                        <a:latin typeface="Arial" panose="020B0604020202020204" pitchFamily="34" charset="0"/>
                      </a:endParaRPr>
                    </a:p>
                  </a:txBody>
                  <a:tcPr marL="7735" marR="7735" marT="77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8218102"/>
                  </a:ext>
                </a:extLst>
              </a:tr>
            </a:tbl>
          </a:graphicData>
        </a:graphic>
      </p:graphicFrame>
      <p:pic>
        <p:nvPicPr>
          <p:cNvPr id="11" name="Audio 10">
            <a:hlinkClick r:id="" action="ppaction://media"/>
            <a:extLst>
              <a:ext uri="{FF2B5EF4-FFF2-40B4-BE49-F238E27FC236}">
                <a16:creationId xmlns:a16="http://schemas.microsoft.com/office/drawing/2014/main" id="{724F07D3-1545-39FE-FF17-52777AB608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107066"/>
      </p:ext>
    </p:extLst>
  </p:cSld>
  <p:clrMapOvr>
    <a:masterClrMapping/>
  </p:clrMapOvr>
  <mc:AlternateContent xmlns:mc="http://schemas.openxmlformats.org/markup-compatibility/2006" xmlns:p14="http://schemas.microsoft.com/office/powerpoint/2010/main">
    <mc:Choice Requires="p14">
      <p:transition spd="med" p14:dur="700" advTm="26117">
        <p:fade/>
      </p:transition>
    </mc:Choice>
    <mc:Fallback xmlns="">
      <p:transition spd="med" advTm="26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49D954-F37D-D122-2E9E-8A443FAC4E5B}"/>
              </a:ext>
            </a:extLst>
          </p:cNvPr>
          <p:cNvSpPr>
            <a:spLocks noGrp="1"/>
          </p:cNvSpPr>
          <p:nvPr>
            <p:ph type="title"/>
          </p:nvPr>
        </p:nvSpPr>
        <p:spPr/>
        <p:txBody>
          <a:bodyPr>
            <a:noAutofit/>
          </a:bodyPr>
          <a:lstStyle/>
          <a:p>
            <a:r>
              <a:rPr lang="en-GB" dirty="0"/>
              <a:t>Stay Hydrated – see guide below based on an individual's weight…</a:t>
            </a:r>
          </a:p>
        </p:txBody>
      </p:sp>
      <p:pic>
        <p:nvPicPr>
          <p:cNvPr id="5" name="Picture 4">
            <a:extLst>
              <a:ext uri="{FF2B5EF4-FFF2-40B4-BE49-F238E27FC236}">
                <a16:creationId xmlns:a16="http://schemas.microsoft.com/office/drawing/2014/main" id="{214C17B0-FDBF-1404-5B1D-89F67025F46C}"/>
              </a:ext>
            </a:extLst>
          </p:cNvPr>
          <p:cNvPicPr>
            <a:picLocks noChangeAspect="1"/>
          </p:cNvPicPr>
          <p:nvPr/>
        </p:nvPicPr>
        <p:blipFill>
          <a:blip r:embed="rId4"/>
          <a:stretch>
            <a:fillRect/>
          </a:stretch>
        </p:blipFill>
        <p:spPr>
          <a:xfrm>
            <a:off x="1077033" y="1297186"/>
            <a:ext cx="9208195" cy="4930813"/>
          </a:xfrm>
          <a:prstGeom prst="rect">
            <a:avLst/>
          </a:prstGeom>
        </p:spPr>
      </p:pic>
      <p:pic>
        <p:nvPicPr>
          <p:cNvPr id="11" name="Audio 10">
            <a:hlinkClick r:id="" action="ppaction://media"/>
            <a:extLst>
              <a:ext uri="{FF2B5EF4-FFF2-40B4-BE49-F238E27FC236}">
                <a16:creationId xmlns:a16="http://schemas.microsoft.com/office/drawing/2014/main" id="{E9F6948E-2EE1-FB15-FFEC-3087B9418C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9750997"/>
      </p:ext>
    </p:extLst>
  </p:cSld>
  <p:clrMapOvr>
    <a:masterClrMapping/>
  </p:clrMapOvr>
  <mc:AlternateContent xmlns:mc="http://schemas.openxmlformats.org/markup-compatibility/2006" xmlns:p14="http://schemas.microsoft.com/office/powerpoint/2010/main">
    <mc:Choice Requires="p14">
      <p:transition spd="med" p14:dur="700" advTm="14405">
        <p:fade/>
      </p:transition>
    </mc:Choice>
    <mc:Fallback xmlns="">
      <p:transition spd="med" advTm="14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p:txBody>
          <a:bodyPr/>
          <a:lstStyle/>
          <a:p>
            <a:r>
              <a:rPr lang="en-GB" dirty="0"/>
              <a:t>Trial without catheter </a:t>
            </a:r>
          </a:p>
        </p:txBody>
      </p:sp>
      <p:pic>
        <p:nvPicPr>
          <p:cNvPr id="5" name="Audio 4">
            <a:hlinkClick r:id="" action="ppaction://media"/>
            <a:extLst>
              <a:ext uri="{FF2B5EF4-FFF2-40B4-BE49-F238E27FC236}">
                <a16:creationId xmlns:a16="http://schemas.microsoft.com/office/drawing/2014/main" id="{D00D22A0-093C-2767-9026-AC137FD102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7373257"/>
      </p:ext>
    </p:extLst>
  </p:cSld>
  <p:clrMapOvr>
    <a:masterClrMapping/>
  </p:clrMapOvr>
  <mc:AlternateContent xmlns:mc="http://schemas.openxmlformats.org/markup-compatibility/2006" xmlns:p14="http://schemas.microsoft.com/office/powerpoint/2010/main">
    <mc:Choice Requires="p14">
      <p:transition spd="med" p14:dur="700" advTm="6407">
        <p:fade/>
      </p:transition>
    </mc:Choice>
    <mc:Fallback xmlns="">
      <p:transition spd="med" advTm="6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C25C4F-A5C3-9258-8654-225183F38E98}"/>
              </a:ext>
            </a:extLst>
          </p:cNvPr>
          <p:cNvSpPr>
            <a:spLocks noGrp="1"/>
          </p:cNvSpPr>
          <p:nvPr>
            <p:ph type="title"/>
          </p:nvPr>
        </p:nvSpPr>
        <p:spPr/>
        <p:txBody>
          <a:bodyPr/>
          <a:lstStyle/>
          <a:p>
            <a:r>
              <a:rPr lang="en-GB" dirty="0"/>
              <a:t>Gram Negative Blood Stream Infections (GNBSI)</a:t>
            </a:r>
          </a:p>
        </p:txBody>
      </p:sp>
      <p:sp>
        <p:nvSpPr>
          <p:cNvPr id="5" name="Text Placeholder 2">
            <a:extLst>
              <a:ext uri="{FF2B5EF4-FFF2-40B4-BE49-F238E27FC236}">
                <a16:creationId xmlns:a16="http://schemas.microsoft.com/office/drawing/2014/main" id="{8F8F4CC2-5590-8BB0-544F-BB8AC2414375}"/>
              </a:ext>
            </a:extLst>
          </p:cNvPr>
          <p:cNvSpPr>
            <a:spLocks noGrp="1"/>
          </p:cNvSpPr>
          <p:nvPr>
            <p:ph idx="1"/>
          </p:nvPr>
        </p:nvSpPr>
        <p:spPr>
          <a:xfrm>
            <a:off x="431800" y="1423988"/>
            <a:ext cx="11644164" cy="4803775"/>
          </a:xfrm>
        </p:spPr>
        <p:txBody>
          <a:bodyPr vert="horz" lIns="0" tIns="0" rIns="0" bIns="0" rtlCol="0" anchor="t">
            <a:normAutofit/>
          </a:bodyPr>
          <a:lstStyle/>
          <a:p>
            <a:r>
              <a:rPr lang="en-GB" sz="2000" dirty="0">
                <a:effectLst/>
              </a:rPr>
              <a:t>The largest group of GNBSI patients are related to urinary tract infections (UTIs), who have been targeted with various strategies over the past few years.</a:t>
            </a:r>
          </a:p>
          <a:p>
            <a:endParaRPr lang="en-GB" sz="2000" dirty="0"/>
          </a:p>
          <a:p>
            <a:r>
              <a:rPr lang="en-GB" sz="2000" dirty="0"/>
              <a:t>A large proportion of bloodstream infections are caused by E. coli bacteria, which is the</a:t>
            </a:r>
            <a:br>
              <a:rPr lang="en-GB" sz="2000" dirty="0"/>
            </a:br>
            <a:r>
              <a:rPr lang="en-GB" sz="2000" dirty="0"/>
              <a:t>predominant cause of UTIs and which can lead to severe infection in older adults living in the community.</a:t>
            </a:r>
            <a:endParaRPr lang="en-GB" sz="2000" dirty="0">
              <a:cs typeface="Arial"/>
            </a:endParaRPr>
          </a:p>
          <a:p>
            <a:endParaRPr lang="en-GB" sz="2000" dirty="0"/>
          </a:p>
          <a:p>
            <a:r>
              <a:rPr lang="en-GB" sz="2000" dirty="0"/>
              <a:t>In 2022/23 there were 147,285 admissions with a primary diagnosis of UTI in England – 56% of these were people over 65yrs and with the highest number in the 80-84 age group (17,280 admissions): </a:t>
            </a:r>
            <a:r>
              <a:rPr lang="en-GB" sz="2000" dirty="0">
                <a:hlinkClick r:id="rId4"/>
              </a:rPr>
              <a:t>UTIs: NHS awareness campaign aims to cut hospital admissions | The BMJ</a:t>
            </a:r>
            <a:endParaRPr lang="en-GB" sz="2000" dirty="0">
              <a:cs typeface="Arial"/>
            </a:endParaRPr>
          </a:p>
          <a:p>
            <a:endParaRPr lang="en-GB" sz="2000" dirty="0"/>
          </a:p>
          <a:p>
            <a:r>
              <a:rPr lang="en-GB" sz="2000" dirty="0"/>
              <a:t>UTIs and catheter associated UTIs (CAUTIs) are one of the leading causes of E. coli and</a:t>
            </a:r>
            <a:br>
              <a:rPr lang="en-GB" sz="2000" dirty="0"/>
            </a:br>
            <a:r>
              <a:rPr lang="en-GB" sz="2000" dirty="0"/>
              <a:t>GNBSIs and are a significant cause of death and serious illness, especially amongst the </a:t>
            </a:r>
            <a:br>
              <a:rPr lang="en-GB" sz="2000" dirty="0"/>
            </a:br>
            <a:r>
              <a:rPr lang="en-GB" sz="2000" dirty="0"/>
              <a:t>older population.</a:t>
            </a:r>
            <a:endParaRPr lang="en-GB" sz="2000" dirty="0">
              <a:cs typeface="Arial"/>
            </a:endParaRPr>
          </a:p>
          <a:p>
            <a:endParaRPr lang="en-GB" dirty="0"/>
          </a:p>
          <a:p>
            <a:endParaRPr lang="en-GB" dirty="0"/>
          </a:p>
          <a:p>
            <a:endParaRPr lang="en-GB" dirty="0"/>
          </a:p>
        </p:txBody>
      </p:sp>
      <p:pic>
        <p:nvPicPr>
          <p:cNvPr id="19" name="Audio 18">
            <a:hlinkClick r:id="" action="ppaction://media"/>
            <a:extLst>
              <a:ext uri="{FF2B5EF4-FFF2-40B4-BE49-F238E27FC236}">
                <a16:creationId xmlns:a16="http://schemas.microsoft.com/office/drawing/2014/main" id="{091A4B0E-6BC9-09F2-37DC-5EF69EF51A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9411089"/>
      </p:ext>
    </p:extLst>
  </p:cSld>
  <p:clrMapOvr>
    <a:masterClrMapping/>
  </p:clrMapOvr>
  <mc:AlternateContent xmlns:mc="http://schemas.openxmlformats.org/markup-compatibility/2006" xmlns:p14="http://schemas.microsoft.com/office/powerpoint/2010/main">
    <mc:Choice Requires="p14">
      <p:transition spd="med" p14:dur="700" advTm="66625">
        <p:fade/>
      </p:transition>
    </mc:Choice>
    <mc:Fallback xmlns="">
      <p:transition spd="med" advTm="66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28F0C-BECD-004A-86FA-44F0D1C910D2}"/>
              </a:ext>
            </a:extLst>
          </p:cNvPr>
          <p:cNvSpPr>
            <a:spLocks noGrp="1"/>
          </p:cNvSpPr>
          <p:nvPr>
            <p:ph idx="1"/>
          </p:nvPr>
        </p:nvSpPr>
        <p:spPr>
          <a:xfrm>
            <a:off x="432000" y="971107"/>
            <a:ext cx="11086490" cy="5358809"/>
          </a:xfrm>
        </p:spPr>
        <p:txBody>
          <a:bodyPr>
            <a:normAutofit fontScale="47500" lnSpcReduction="20000"/>
          </a:bodyPr>
          <a:lstStyle/>
          <a:p>
            <a:r>
              <a:rPr lang="en-GB" sz="3600" dirty="0"/>
              <a:t>A TWOC involves removal of catheter for a trial period (usually 6 hours) to see if the patient can pass urine without it. The catheter is removed, and the patient is encouraged to drink as normal. Fluid input and urine output is then monitored/measured either by the patient or by the nurse. A bladder scan may be performed at the end of the trial period to see if there is any residual urine in the patient’s bladder. </a:t>
            </a:r>
          </a:p>
          <a:p>
            <a:r>
              <a:rPr lang="en-GB" sz="3600" dirty="0"/>
              <a:t>If the patient is passing good amounts of urine normally then the TWOC has been successful, this may need confirmation using a post void bladder scan. However, if the patient is experiencing abdominal discomfort and there is a large amount of residual urine in the patient’s bladder on scanning, then re-catheterisation may be required.</a:t>
            </a:r>
          </a:p>
          <a:p>
            <a:r>
              <a:rPr lang="en-GB" sz="3600" dirty="0"/>
              <a:t>There is evidence to show that utilising nurse led protocols for early assessment and removal of urinary catheters by nurses could achieve reductions in CAUTIs and improve patient health outcomes.</a:t>
            </a:r>
          </a:p>
          <a:p>
            <a:r>
              <a:rPr lang="en-GB" sz="3600" dirty="0"/>
              <a:t>If a patient shows signs of a UTI, a MSU should be taken. If the MSU results are positive and confirmed within 48hrs of catheter removal this is a positive CAUTI.</a:t>
            </a:r>
          </a:p>
          <a:p>
            <a:endParaRPr lang="en-GB" sz="3600" dirty="0"/>
          </a:p>
          <a:p>
            <a:r>
              <a:rPr lang="en-GB" sz="3600" dirty="0"/>
              <a:t>If a patient has a failed TWOC, it is advised to re-catheterise and connect a catheter valve to encourage bladder training. The patient’s bowels should be re-assessed prior to the next TWOC attempt.</a:t>
            </a:r>
          </a:p>
          <a:p>
            <a:endParaRPr lang="en-GB" sz="3600" dirty="0"/>
          </a:p>
          <a:p>
            <a:r>
              <a:rPr lang="en-GB" sz="3600" dirty="0">
                <a:hlinkClick r:id="rId5"/>
              </a:rPr>
              <a:t>Nurse led HOUDINI.pdf</a:t>
            </a:r>
            <a:endParaRPr lang="en-GB" sz="3600" dirty="0"/>
          </a:p>
          <a:p>
            <a:endParaRPr lang="en-GB" sz="3600" dirty="0"/>
          </a:p>
          <a:p>
            <a:r>
              <a:rPr lang="en-GB" sz="3600" dirty="0">
                <a:hlinkClick r:id="rId6"/>
              </a:rPr>
              <a:t>HOUDINI: make that urinary catheter disappear – nurse-led protocol - Debra Adams, Helen Bucior, Gina Day, Jo-Anne Rimmer, 2012</a:t>
            </a:r>
            <a:endParaRPr lang="en-GB" sz="3600" dirty="0"/>
          </a:p>
          <a:p>
            <a:endParaRPr lang="en-GB" sz="2900" dirty="0"/>
          </a:p>
          <a:p>
            <a:pPr marL="342900" indent="-342900">
              <a:buFont typeface="Arial" panose="020B0604020202020204" pitchFamily="34" charset="0"/>
              <a:buChar char="•"/>
            </a:pPr>
            <a:endParaRPr lang="en-GB" dirty="0"/>
          </a:p>
          <a:p>
            <a:endParaRPr lang="en-GB" dirty="0"/>
          </a:p>
          <a:p>
            <a:endParaRPr lang="en-GB" dirty="0"/>
          </a:p>
        </p:txBody>
      </p:sp>
      <p:sp>
        <p:nvSpPr>
          <p:cNvPr id="4" name="Title 3">
            <a:extLst>
              <a:ext uri="{FF2B5EF4-FFF2-40B4-BE49-F238E27FC236}">
                <a16:creationId xmlns:a16="http://schemas.microsoft.com/office/drawing/2014/main" id="{D63EF049-A6B6-6319-7836-86770994C1CB}"/>
              </a:ext>
            </a:extLst>
          </p:cNvPr>
          <p:cNvSpPr>
            <a:spLocks noGrp="1"/>
          </p:cNvSpPr>
          <p:nvPr>
            <p:ph type="title"/>
          </p:nvPr>
        </p:nvSpPr>
        <p:spPr>
          <a:xfrm>
            <a:off x="361507" y="82296"/>
            <a:ext cx="11474647" cy="1214890"/>
          </a:xfrm>
        </p:spPr>
        <p:txBody>
          <a:bodyPr/>
          <a:lstStyle/>
          <a:p>
            <a:r>
              <a:rPr lang="en-GB" dirty="0"/>
              <a:t>Trial without Catheter (TWOC)</a:t>
            </a:r>
            <a:endParaRPr lang="en-US" dirty="0"/>
          </a:p>
        </p:txBody>
      </p:sp>
      <p:pic>
        <p:nvPicPr>
          <p:cNvPr id="16" name="Audio 15">
            <a:hlinkClick r:id="" action="ppaction://media"/>
            <a:extLst>
              <a:ext uri="{FF2B5EF4-FFF2-40B4-BE49-F238E27FC236}">
                <a16:creationId xmlns:a16="http://schemas.microsoft.com/office/drawing/2014/main" id="{339EF8EA-659C-B823-C52D-AC9FD6B99A3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9300665"/>
      </p:ext>
    </p:extLst>
  </p:cSld>
  <p:clrMapOvr>
    <a:masterClrMapping/>
  </p:clrMapOvr>
  <mc:AlternateContent xmlns:mc="http://schemas.openxmlformats.org/markup-compatibility/2006" xmlns:p14="http://schemas.microsoft.com/office/powerpoint/2010/main">
    <mc:Choice Requires="p14">
      <p:transition spd="med" p14:dur="700" advTm="92527">
        <p:fade/>
      </p:transition>
    </mc:Choice>
    <mc:Fallback xmlns="">
      <p:transition spd="med" advTm="92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3780-0CEC-29FC-A4E7-76CCC90DC44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F93642-0A5F-5A1F-4E04-FCBCCFD2590B}"/>
              </a:ext>
            </a:extLst>
          </p:cNvPr>
          <p:cNvSpPr>
            <a:spLocks noGrp="1"/>
          </p:cNvSpPr>
          <p:nvPr>
            <p:ph idx="1"/>
          </p:nvPr>
        </p:nvSpPr>
        <p:spPr>
          <a:xfrm>
            <a:off x="432000" y="1297186"/>
            <a:ext cx="11086490" cy="4930813"/>
          </a:xfrm>
        </p:spPr>
        <p:txBody>
          <a:bodyPr>
            <a:normAutofit/>
          </a:bodyPr>
          <a:lstStyle/>
          <a:p>
            <a:r>
              <a:rPr lang="en-GB" sz="2000" dirty="0"/>
              <a:t>If a patient is unable to pass urine following removal of the urinary catheter, then the TWOC has failed. This may mean that re-catheterisation is necessary for the patient to empty their bladder; this can be facilitated using intermittent catheterisation.</a:t>
            </a:r>
          </a:p>
          <a:p>
            <a:endParaRPr lang="en-GB" sz="2000" dirty="0"/>
          </a:p>
          <a:p>
            <a:r>
              <a:rPr lang="en-GB" sz="2000" dirty="0"/>
              <a:t>Clean Intermittent Catheterisation (CIC) involves inserting a disposable catheter into the bladder to drain urine either into the toilet or clean receptacle designated for this (urinal or jug). Once the bladder is emptied then the catheter is removed. This is done regularly to prevent urinary retention and infections. </a:t>
            </a:r>
          </a:p>
          <a:p>
            <a:endParaRPr lang="en-GB" sz="2000" b="1" dirty="0"/>
          </a:p>
          <a:p>
            <a:r>
              <a:rPr lang="en-GB" sz="2000" b="1" dirty="0"/>
              <a:t>Using CIC can prevent the need for a long-term indwelling urinary catheter so minimising risks of acquiring a CAUTI. </a:t>
            </a:r>
          </a:p>
          <a:p>
            <a:pPr marL="342900" indent="-342900">
              <a:buFont typeface="Arial" panose="020B0604020202020204" pitchFamily="34" charset="0"/>
              <a:buChar char="•"/>
            </a:pPr>
            <a:endParaRPr lang="en-GB" sz="2000" b="1" dirty="0"/>
          </a:p>
          <a:p>
            <a:endParaRPr lang="en-GB" dirty="0"/>
          </a:p>
          <a:p>
            <a:endParaRPr lang="en-GB" dirty="0"/>
          </a:p>
        </p:txBody>
      </p:sp>
      <p:sp>
        <p:nvSpPr>
          <p:cNvPr id="4" name="Title 3">
            <a:extLst>
              <a:ext uri="{FF2B5EF4-FFF2-40B4-BE49-F238E27FC236}">
                <a16:creationId xmlns:a16="http://schemas.microsoft.com/office/drawing/2014/main" id="{50CCABE0-6845-F0AE-B740-5968C58E6EE2}"/>
              </a:ext>
            </a:extLst>
          </p:cNvPr>
          <p:cNvSpPr>
            <a:spLocks noGrp="1"/>
          </p:cNvSpPr>
          <p:nvPr>
            <p:ph type="title"/>
          </p:nvPr>
        </p:nvSpPr>
        <p:spPr>
          <a:xfrm>
            <a:off x="368595" y="155944"/>
            <a:ext cx="11467559" cy="1141242"/>
          </a:xfrm>
        </p:spPr>
        <p:txBody>
          <a:bodyPr/>
          <a:lstStyle/>
          <a:p>
            <a:r>
              <a:rPr lang="en-GB" dirty="0"/>
              <a:t>Clean Intermittent Catheterisation (CIC)</a:t>
            </a:r>
            <a:endParaRPr lang="en-US" dirty="0"/>
          </a:p>
        </p:txBody>
      </p:sp>
      <p:pic>
        <p:nvPicPr>
          <p:cNvPr id="6" name="Audio 5">
            <a:hlinkClick r:id="" action="ppaction://media"/>
            <a:extLst>
              <a:ext uri="{FF2B5EF4-FFF2-40B4-BE49-F238E27FC236}">
                <a16:creationId xmlns:a16="http://schemas.microsoft.com/office/drawing/2014/main" id="{77680C13-8F71-F9EF-5B40-B5AC819A8E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0695828"/>
      </p:ext>
    </p:extLst>
  </p:cSld>
  <p:clrMapOvr>
    <a:masterClrMapping/>
  </p:clrMapOvr>
  <mc:AlternateContent xmlns:mc="http://schemas.openxmlformats.org/markup-compatibility/2006" xmlns:p14="http://schemas.microsoft.com/office/powerpoint/2010/main">
    <mc:Choice Requires="p14">
      <p:transition spd="med" p14:dur="700" advTm="50977">
        <p:fade/>
      </p:transition>
    </mc:Choice>
    <mc:Fallback xmlns="">
      <p:transition spd="med" advTm="50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D40C-EE1E-BC48-0600-A442E9B852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D58579-4F81-9A63-FD63-BB8E63A81497}"/>
              </a:ext>
            </a:extLst>
          </p:cNvPr>
          <p:cNvSpPr>
            <a:spLocks noGrp="1"/>
          </p:cNvSpPr>
          <p:nvPr>
            <p:ph idx="1"/>
          </p:nvPr>
        </p:nvSpPr>
        <p:spPr>
          <a:xfrm>
            <a:off x="432000" y="1297186"/>
            <a:ext cx="11086490" cy="4930813"/>
          </a:xfrm>
        </p:spPr>
        <p:txBody>
          <a:bodyPr>
            <a:normAutofit/>
          </a:bodyPr>
          <a:lstStyle/>
          <a:p>
            <a:r>
              <a:rPr lang="en-GB" sz="2000" dirty="0"/>
              <a:t>The catheters are single use (disposable), usually pre-lubricated and ready to use. Hands must be washed before and after the procedure to prevent contamination. Prior to CIC the patient’s genital area should also be cleaned either with soap and water or disposable wipes.</a:t>
            </a:r>
          </a:p>
          <a:p>
            <a:endParaRPr lang="en-GB" sz="2000" dirty="0"/>
          </a:p>
          <a:p>
            <a:r>
              <a:rPr lang="en-GB" sz="2000" dirty="0"/>
              <a:t>Patients can be taught how to self catheterise by a healthcare professional, such as a community nurse or continence specialist practitioner. </a:t>
            </a:r>
          </a:p>
          <a:p>
            <a:pPr marL="342900" indent="-342900">
              <a:buFont typeface="Arial" panose="020B0604020202020204" pitchFamily="34" charset="0"/>
              <a:buChar char="•"/>
            </a:pPr>
            <a:endParaRPr lang="en-GB" dirty="0"/>
          </a:p>
          <a:p>
            <a:endParaRPr lang="en-GB" dirty="0"/>
          </a:p>
          <a:p>
            <a:endParaRPr lang="en-GB" dirty="0"/>
          </a:p>
        </p:txBody>
      </p:sp>
      <p:sp>
        <p:nvSpPr>
          <p:cNvPr id="4" name="Title 3">
            <a:extLst>
              <a:ext uri="{FF2B5EF4-FFF2-40B4-BE49-F238E27FC236}">
                <a16:creationId xmlns:a16="http://schemas.microsoft.com/office/drawing/2014/main" id="{5F4CFA74-A556-A63B-2BDE-CBFAA7C45239}"/>
              </a:ext>
            </a:extLst>
          </p:cNvPr>
          <p:cNvSpPr>
            <a:spLocks noGrp="1"/>
          </p:cNvSpPr>
          <p:nvPr>
            <p:ph type="title"/>
          </p:nvPr>
        </p:nvSpPr>
        <p:spPr/>
        <p:txBody>
          <a:bodyPr/>
          <a:lstStyle/>
          <a:p>
            <a:r>
              <a:rPr lang="en-GB" dirty="0"/>
              <a:t>Clean Intermittent Catheterisation (CIC)</a:t>
            </a:r>
            <a:endParaRPr lang="en-US" dirty="0"/>
          </a:p>
        </p:txBody>
      </p:sp>
      <p:pic>
        <p:nvPicPr>
          <p:cNvPr id="3" name="Picture 2">
            <a:extLst>
              <a:ext uri="{FF2B5EF4-FFF2-40B4-BE49-F238E27FC236}">
                <a16:creationId xmlns:a16="http://schemas.microsoft.com/office/drawing/2014/main" id="{5EE600A4-FDB2-E424-0E86-95804682729C}"/>
              </a:ext>
            </a:extLst>
          </p:cNvPr>
          <p:cNvPicPr>
            <a:picLocks noChangeAspect="1"/>
          </p:cNvPicPr>
          <p:nvPr/>
        </p:nvPicPr>
        <p:blipFill>
          <a:blip r:embed="rId5"/>
          <a:stretch>
            <a:fillRect/>
          </a:stretch>
        </p:blipFill>
        <p:spPr>
          <a:xfrm>
            <a:off x="999460" y="3884958"/>
            <a:ext cx="4288466" cy="2482712"/>
          </a:xfrm>
          <a:prstGeom prst="rect">
            <a:avLst/>
          </a:prstGeom>
        </p:spPr>
      </p:pic>
      <p:pic>
        <p:nvPicPr>
          <p:cNvPr id="5" name="Picture 4">
            <a:extLst>
              <a:ext uri="{FF2B5EF4-FFF2-40B4-BE49-F238E27FC236}">
                <a16:creationId xmlns:a16="http://schemas.microsoft.com/office/drawing/2014/main" id="{DFEDC3E6-11BD-819B-F7B9-4E44011FF8B8}"/>
              </a:ext>
            </a:extLst>
          </p:cNvPr>
          <p:cNvPicPr>
            <a:picLocks noChangeAspect="1"/>
          </p:cNvPicPr>
          <p:nvPr/>
        </p:nvPicPr>
        <p:blipFill>
          <a:blip r:embed="rId6"/>
          <a:stretch>
            <a:fillRect/>
          </a:stretch>
        </p:blipFill>
        <p:spPr>
          <a:xfrm>
            <a:off x="6181060" y="3884958"/>
            <a:ext cx="4557824" cy="2482712"/>
          </a:xfrm>
          <a:prstGeom prst="rect">
            <a:avLst/>
          </a:prstGeom>
        </p:spPr>
      </p:pic>
      <p:pic>
        <p:nvPicPr>
          <p:cNvPr id="8" name="Audio 7">
            <a:hlinkClick r:id="" action="ppaction://media"/>
            <a:extLst>
              <a:ext uri="{FF2B5EF4-FFF2-40B4-BE49-F238E27FC236}">
                <a16:creationId xmlns:a16="http://schemas.microsoft.com/office/drawing/2014/main" id="{93BDC32C-23CA-8BAB-6870-EE1870A5FB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0814628"/>
      </p:ext>
    </p:extLst>
  </p:cSld>
  <p:clrMapOvr>
    <a:masterClrMapping/>
  </p:clrMapOvr>
  <mc:AlternateContent xmlns:mc="http://schemas.openxmlformats.org/markup-compatibility/2006" xmlns:p14="http://schemas.microsoft.com/office/powerpoint/2010/main">
    <mc:Choice Requires="p14">
      <p:transition spd="med" p14:dur="700" advTm="30848">
        <p:fade/>
      </p:transition>
    </mc:Choice>
    <mc:Fallback xmlns="">
      <p:transition spd="med" advTm="30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a:xfrm>
            <a:off x="891915" y="1917289"/>
            <a:ext cx="6393787" cy="2035279"/>
          </a:xfrm>
        </p:spPr>
        <p:txBody>
          <a:bodyPr/>
          <a:lstStyle/>
          <a:p>
            <a:r>
              <a:rPr lang="en-GB" dirty="0"/>
              <a:t>Troubleshooting catheters </a:t>
            </a:r>
          </a:p>
        </p:txBody>
      </p:sp>
      <p:pic>
        <p:nvPicPr>
          <p:cNvPr id="5" name="Audio 4">
            <a:hlinkClick r:id="" action="ppaction://media"/>
            <a:extLst>
              <a:ext uri="{FF2B5EF4-FFF2-40B4-BE49-F238E27FC236}">
                <a16:creationId xmlns:a16="http://schemas.microsoft.com/office/drawing/2014/main" id="{29296600-CF6B-E290-EF3E-7D8667CCF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5303960"/>
      </p:ext>
    </p:extLst>
  </p:cSld>
  <p:clrMapOvr>
    <a:masterClrMapping/>
  </p:clrMapOvr>
  <mc:AlternateContent xmlns:mc="http://schemas.openxmlformats.org/markup-compatibility/2006" xmlns:p14="http://schemas.microsoft.com/office/powerpoint/2010/main">
    <mc:Choice Requires="p14">
      <p:transition spd="med" p14:dur="700" advTm="5176">
        <p:fade/>
      </p:transition>
    </mc:Choice>
    <mc:Fallback xmlns="">
      <p:transition spd="med" advTm="5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28F0C-BECD-004A-86FA-44F0D1C910D2}"/>
              </a:ext>
            </a:extLst>
          </p:cNvPr>
          <p:cNvSpPr>
            <a:spLocks noGrp="1"/>
          </p:cNvSpPr>
          <p:nvPr>
            <p:ph idx="1"/>
          </p:nvPr>
        </p:nvSpPr>
        <p:spPr>
          <a:xfrm>
            <a:off x="432000" y="1297186"/>
            <a:ext cx="11086490" cy="4930813"/>
          </a:xfrm>
        </p:spPr>
        <p:txBody>
          <a:bodyPr>
            <a:normAutofit fontScale="92500" lnSpcReduction="10000"/>
          </a:bodyPr>
          <a:lstStyle/>
          <a:p>
            <a:pPr marL="342900" indent="-342900">
              <a:buFont typeface="Arial" panose="020B0604020202020204" pitchFamily="34" charset="0"/>
              <a:buChar char="•"/>
            </a:pPr>
            <a:r>
              <a:rPr lang="en-GB" dirty="0"/>
              <a:t>Check that any tubing is not kinked, twisted or restricted by clothing or position of the patient</a:t>
            </a:r>
          </a:p>
          <a:p>
            <a:pPr marL="342900" indent="-342900">
              <a:buFont typeface="Arial" panose="020B0604020202020204" pitchFamily="34" charset="0"/>
              <a:buChar char="•"/>
            </a:pPr>
            <a:r>
              <a:rPr lang="en-GB" dirty="0"/>
              <a:t>Make sure that tubing and catheter is not stretched or pulled tight as this might restrict urine flow. Use a securing aid such as a G-strap, leg bag straps or sleeve. </a:t>
            </a:r>
          </a:p>
          <a:p>
            <a:pPr marL="342900" indent="-342900">
              <a:buFont typeface="Arial" panose="020B0604020202020204" pitchFamily="34" charset="0"/>
              <a:buChar char="•"/>
            </a:pPr>
            <a:r>
              <a:rPr lang="en-GB" dirty="0"/>
              <a:t>Check drainage bag is not full and is below level of bladder (especially if sitting or lying in bed). Use a drainage stand to secure bag to which will help prevent this.</a:t>
            </a:r>
          </a:p>
          <a:p>
            <a:pPr marL="342900" indent="-342900">
              <a:buFont typeface="Arial" panose="020B0604020202020204" pitchFamily="34" charset="0"/>
              <a:buChar char="•"/>
            </a:pPr>
            <a:r>
              <a:rPr lang="en-GB" dirty="0"/>
              <a:t>Encourage patient to change position regularly and to move about if able.</a:t>
            </a:r>
          </a:p>
          <a:p>
            <a:pPr marL="342900" indent="-342900">
              <a:buFont typeface="Arial" panose="020B0604020202020204" pitchFamily="34" charset="0"/>
              <a:buChar char="•"/>
            </a:pPr>
            <a:r>
              <a:rPr lang="en-GB" dirty="0"/>
              <a:t>Constipation can prevent a catheter from draining, so need to assess, treat and monitor. Encourage a healthy diet with plenty of fruit, veg and fibre. A digital rectal examination conducted by a qualified healthcare professional may be needed. Regular laxatives may be prescribed.</a:t>
            </a:r>
          </a:p>
          <a:p>
            <a:pPr marL="342900" indent="-342900">
              <a:buFont typeface="Arial" panose="020B0604020202020204" pitchFamily="34" charset="0"/>
              <a:buChar char="•"/>
            </a:pPr>
            <a:r>
              <a:rPr lang="en-GB" dirty="0"/>
              <a:t>Make sure patient is drinking plenty of fluids – aim for 1.5- 2l per day (at least 8 cups/5 mugs)</a:t>
            </a:r>
          </a:p>
          <a:p>
            <a:pPr marL="342900" indent="-342900">
              <a:buFont typeface="Arial" panose="020B0604020202020204" pitchFamily="34" charset="0"/>
              <a:buChar char="•"/>
            </a:pPr>
            <a:r>
              <a:rPr lang="en-GB" dirty="0"/>
              <a:t>Blockage may be caused by sediment (debris) blocking the catheter eyelets (holes) or around catheter tip – may need to consider frequency of catheter changes and use of catheter maintenance solutions if blockages occur frequently. This will be determined by the qualified healthcare professional responsible for the care and maintenance of the device.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endParaRPr lang="en-GB" dirty="0"/>
          </a:p>
          <a:p>
            <a:endParaRPr lang="en-GB" dirty="0"/>
          </a:p>
        </p:txBody>
      </p:sp>
      <p:sp>
        <p:nvSpPr>
          <p:cNvPr id="4" name="Title 3">
            <a:extLst>
              <a:ext uri="{FF2B5EF4-FFF2-40B4-BE49-F238E27FC236}">
                <a16:creationId xmlns:a16="http://schemas.microsoft.com/office/drawing/2014/main" id="{D63EF049-A6B6-6319-7836-86770994C1CB}"/>
              </a:ext>
            </a:extLst>
          </p:cNvPr>
          <p:cNvSpPr>
            <a:spLocks noGrp="1"/>
          </p:cNvSpPr>
          <p:nvPr>
            <p:ph type="title"/>
          </p:nvPr>
        </p:nvSpPr>
        <p:spPr/>
        <p:txBody>
          <a:bodyPr/>
          <a:lstStyle/>
          <a:p>
            <a:r>
              <a:rPr lang="en-GB" dirty="0">
                <a:latin typeface="+mn-lt"/>
              </a:rPr>
              <a:t>Troubleshooting </a:t>
            </a:r>
          </a:p>
        </p:txBody>
      </p:sp>
      <p:pic>
        <p:nvPicPr>
          <p:cNvPr id="6" name="Audio 5">
            <a:hlinkClick r:id="" action="ppaction://media"/>
            <a:extLst>
              <a:ext uri="{FF2B5EF4-FFF2-40B4-BE49-F238E27FC236}">
                <a16:creationId xmlns:a16="http://schemas.microsoft.com/office/drawing/2014/main" id="{C49E279F-2480-2BAA-8699-5A2750BCC6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55557"/>
      </p:ext>
    </p:extLst>
  </p:cSld>
  <p:clrMapOvr>
    <a:masterClrMapping/>
  </p:clrMapOvr>
  <mc:AlternateContent xmlns:mc="http://schemas.openxmlformats.org/markup-compatibility/2006" xmlns:p14="http://schemas.microsoft.com/office/powerpoint/2010/main">
    <mc:Choice Requires="p14">
      <p:transition spd="med" p14:dur="700" advTm="89012">
        <p:fade/>
      </p:transition>
    </mc:Choice>
    <mc:Fallback xmlns="">
      <p:transition spd="med" advTm="89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a:xfrm>
            <a:off x="891915" y="1917289"/>
            <a:ext cx="6393787" cy="2035279"/>
          </a:xfrm>
        </p:spPr>
        <p:txBody>
          <a:bodyPr/>
          <a:lstStyle/>
          <a:p>
            <a:r>
              <a:rPr lang="en-GB"/>
              <a:t>When to escalate concerns </a:t>
            </a:r>
          </a:p>
        </p:txBody>
      </p:sp>
      <p:pic>
        <p:nvPicPr>
          <p:cNvPr id="5" name="Audio 4">
            <a:hlinkClick r:id="" action="ppaction://media"/>
            <a:extLst>
              <a:ext uri="{FF2B5EF4-FFF2-40B4-BE49-F238E27FC236}">
                <a16:creationId xmlns:a16="http://schemas.microsoft.com/office/drawing/2014/main" id="{F81ACF15-881A-8F94-417F-A19C57C064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3365838"/>
      </p:ext>
    </p:extLst>
  </p:cSld>
  <p:clrMapOvr>
    <a:masterClrMapping/>
  </p:clrMapOvr>
  <mc:AlternateContent xmlns:mc="http://schemas.openxmlformats.org/markup-compatibility/2006" xmlns:p14="http://schemas.microsoft.com/office/powerpoint/2010/main">
    <mc:Choice Requires="p14">
      <p:transition spd="med" p14:dur="700" advTm="6218">
        <p:fade/>
      </p:transition>
    </mc:Choice>
    <mc:Fallback xmlns="">
      <p:transition spd="med" advTm="6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328F0C-BECD-004A-86FA-44F0D1C910D2}"/>
              </a:ext>
            </a:extLst>
          </p:cNvPr>
          <p:cNvSpPr>
            <a:spLocks noGrp="1"/>
          </p:cNvSpPr>
          <p:nvPr>
            <p:ph idx="1"/>
          </p:nvPr>
        </p:nvSpPr>
        <p:spPr>
          <a:xfrm>
            <a:off x="432000" y="951621"/>
            <a:ext cx="11483553" cy="4954758"/>
          </a:xfrm>
        </p:spPr>
        <p:txBody>
          <a:bodyPr>
            <a:normAutofit fontScale="77500" lnSpcReduction="20000"/>
          </a:bodyPr>
          <a:lstStyle/>
          <a:p>
            <a:r>
              <a:rPr lang="en-GB" b="1" dirty="0"/>
              <a:t>Patients and carers should be advised to contact their healthcare professional, as outlined in their catheter passport, as soon as possible if the below symptoms are experienced:</a:t>
            </a:r>
          </a:p>
          <a:p>
            <a:endParaRPr lang="en-GB" b="1" dirty="0"/>
          </a:p>
          <a:p>
            <a:pPr marL="342900" indent="-342900">
              <a:buFont typeface="Arial" panose="020B0604020202020204" pitchFamily="34" charset="0"/>
              <a:buChar char="•"/>
            </a:pPr>
            <a:r>
              <a:rPr lang="en-GB" dirty="0"/>
              <a:t>Severe or persistent bladder spasms - similar to stomach cramps</a:t>
            </a:r>
          </a:p>
          <a:p>
            <a:pPr marL="342900" indent="-342900">
              <a:buFont typeface="Arial" panose="020B0604020202020204" pitchFamily="34" charset="0"/>
              <a:buChar char="•"/>
            </a:pPr>
            <a:r>
              <a:rPr lang="en-GB" dirty="0"/>
              <a:t>Persistent haematuria or presence of clots in urine</a:t>
            </a:r>
          </a:p>
          <a:p>
            <a:pPr marL="342900" indent="-342900">
              <a:buFont typeface="Arial" panose="020B0604020202020204" pitchFamily="34" charset="0"/>
              <a:buChar char="•"/>
            </a:pPr>
            <a:r>
              <a:rPr lang="en-GB" dirty="0"/>
              <a:t>Symptoms of a UTI – fever, chills, pain, foul smelling urine or presence of pus in urine</a:t>
            </a:r>
          </a:p>
          <a:p>
            <a:pPr marL="342900" indent="-342900">
              <a:buFont typeface="Arial" panose="020B0604020202020204" pitchFamily="34" charset="0"/>
              <a:buChar char="•"/>
            </a:pPr>
            <a:r>
              <a:rPr lang="en-GB" dirty="0"/>
              <a:t>If an indwelling catheter falls out or is pulled out</a:t>
            </a:r>
          </a:p>
          <a:p>
            <a:endParaRPr lang="en-GB" b="1" dirty="0"/>
          </a:p>
          <a:p>
            <a:r>
              <a:rPr lang="en-GB" b="1" dirty="0"/>
              <a:t>Other symptoms may be present such as:</a:t>
            </a:r>
          </a:p>
          <a:p>
            <a:pPr marL="342900" indent="-342900">
              <a:buFont typeface="Arial" panose="020B0604020202020204" pitchFamily="34" charset="0"/>
              <a:buChar char="•"/>
            </a:pPr>
            <a:r>
              <a:rPr lang="en-GB" dirty="0"/>
              <a:t>Low body temperature</a:t>
            </a:r>
          </a:p>
          <a:p>
            <a:pPr marL="342900" indent="-342900">
              <a:buFont typeface="Arial" panose="020B0604020202020204" pitchFamily="34" charset="0"/>
              <a:buChar char="•"/>
            </a:pPr>
            <a:r>
              <a:rPr lang="en-GB" dirty="0"/>
              <a:t>Fast heart rate</a:t>
            </a:r>
          </a:p>
          <a:p>
            <a:pPr marL="342900" indent="-342900">
              <a:buFont typeface="Arial" panose="020B0604020202020204" pitchFamily="34" charset="0"/>
              <a:buChar char="•"/>
            </a:pPr>
            <a:r>
              <a:rPr lang="en-GB" dirty="0"/>
              <a:t>Changes or problems with breathing</a:t>
            </a:r>
          </a:p>
          <a:p>
            <a:pPr marL="342900" indent="-342900">
              <a:buFont typeface="Arial" panose="020B0604020202020204" pitchFamily="34" charset="0"/>
              <a:buChar char="•"/>
            </a:pPr>
            <a:r>
              <a:rPr lang="en-GB" dirty="0"/>
              <a:t>Vomiting</a:t>
            </a:r>
          </a:p>
          <a:p>
            <a:pPr marL="342900" indent="-342900">
              <a:buFont typeface="Arial" panose="020B0604020202020204" pitchFamily="34" charset="0"/>
              <a:buChar char="•"/>
            </a:pPr>
            <a:r>
              <a:rPr lang="en-GB" dirty="0"/>
              <a:t>Headache</a:t>
            </a:r>
          </a:p>
          <a:p>
            <a:pPr marL="342900" indent="-342900">
              <a:buFont typeface="Arial" panose="020B0604020202020204" pitchFamily="34" charset="0"/>
              <a:buChar char="•"/>
            </a:pPr>
            <a:r>
              <a:rPr lang="en-GB" dirty="0"/>
              <a:t>Skin discolouration</a:t>
            </a:r>
          </a:p>
          <a:p>
            <a:endParaRPr lang="en-GB" b="1" dirty="0"/>
          </a:p>
          <a:p>
            <a:r>
              <a:rPr lang="en-GB" b="1" dirty="0"/>
              <a:t>These may be potential signs of sepsis and medical advice/help should be immediately sought via NHS 111, Urgent Care Centre, or follow your local deteriorating patient/service user policy.</a:t>
            </a:r>
          </a:p>
          <a:p>
            <a:pPr marL="342900" indent="-342900">
              <a:buFont typeface="Arial" panose="020B0604020202020204" pitchFamily="34" charset="0"/>
              <a:buChar char="•"/>
            </a:pPr>
            <a:endParaRPr lang="en-GB" b="1" dirty="0"/>
          </a:p>
          <a:p>
            <a:endParaRPr lang="en-GB" dirty="0"/>
          </a:p>
          <a:p>
            <a:endParaRPr lang="en-GB" dirty="0"/>
          </a:p>
          <a:p>
            <a:endParaRPr lang="en-GB" dirty="0"/>
          </a:p>
        </p:txBody>
      </p:sp>
      <p:sp>
        <p:nvSpPr>
          <p:cNvPr id="4" name="Title 3">
            <a:extLst>
              <a:ext uri="{FF2B5EF4-FFF2-40B4-BE49-F238E27FC236}">
                <a16:creationId xmlns:a16="http://schemas.microsoft.com/office/drawing/2014/main" id="{D63EF049-A6B6-6319-7836-86770994C1CB}"/>
              </a:ext>
            </a:extLst>
          </p:cNvPr>
          <p:cNvSpPr>
            <a:spLocks noGrp="1"/>
          </p:cNvSpPr>
          <p:nvPr>
            <p:ph type="title"/>
          </p:nvPr>
        </p:nvSpPr>
        <p:spPr>
          <a:xfrm>
            <a:off x="432000" y="212651"/>
            <a:ext cx="11404154" cy="779721"/>
          </a:xfrm>
        </p:spPr>
        <p:txBody>
          <a:bodyPr/>
          <a:lstStyle/>
          <a:p>
            <a:r>
              <a:rPr lang="en-GB" dirty="0">
                <a:latin typeface="+mn-lt"/>
                <a:cs typeface="Arial"/>
              </a:rPr>
              <a:t>When to escalate concerns</a:t>
            </a:r>
          </a:p>
        </p:txBody>
      </p:sp>
      <p:pic>
        <p:nvPicPr>
          <p:cNvPr id="6" name="Audio 5">
            <a:hlinkClick r:id="" action="ppaction://media"/>
            <a:extLst>
              <a:ext uri="{FF2B5EF4-FFF2-40B4-BE49-F238E27FC236}">
                <a16:creationId xmlns:a16="http://schemas.microsoft.com/office/drawing/2014/main" id="{4C3B08EA-8930-41A8-5C70-BE04528533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5782749"/>
      </p:ext>
    </p:extLst>
  </p:cSld>
  <p:clrMapOvr>
    <a:masterClrMapping/>
  </p:clrMapOvr>
  <mc:AlternateContent xmlns:mc="http://schemas.openxmlformats.org/markup-compatibility/2006" xmlns:p14="http://schemas.microsoft.com/office/powerpoint/2010/main">
    <mc:Choice Requires="p14">
      <p:transition spd="med" p14:dur="700" advTm="58512">
        <p:fade/>
      </p:transition>
    </mc:Choice>
    <mc:Fallback xmlns="">
      <p:transition spd="med" advTm="58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AB617-6150-D4F4-7732-EE9EF62782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27CB59-2A25-C4CC-1F49-021AAFB54CFD}"/>
              </a:ext>
            </a:extLst>
          </p:cNvPr>
          <p:cNvSpPr>
            <a:spLocks noGrp="1"/>
          </p:cNvSpPr>
          <p:nvPr>
            <p:ph idx="1"/>
          </p:nvPr>
        </p:nvSpPr>
        <p:spPr>
          <a:xfrm>
            <a:off x="432000" y="1297186"/>
            <a:ext cx="11086490" cy="4930813"/>
          </a:xfrm>
        </p:spPr>
        <p:txBody>
          <a:bodyPr>
            <a:normAutofit/>
          </a:bodyPr>
          <a:lstStyle/>
          <a:p>
            <a:pPr marL="342900" indent="-342900">
              <a:buFont typeface="Arial" panose="020B0604020202020204" pitchFamily="34" charset="0"/>
              <a:buChar char="•"/>
            </a:pPr>
            <a:r>
              <a:rPr lang="en-GB"/>
              <a:t>Fact Sheet on UTIs in Adults:</a:t>
            </a:r>
          </a:p>
          <a:p>
            <a:r>
              <a:rPr lang="en-GB">
                <a:hlinkClick r:id="rId4"/>
              </a:rPr>
              <a:t>https://future.nhs.uk/A_M_R/view?objectId=1966857</a:t>
            </a:r>
            <a:endParaRPr lang="en-GB"/>
          </a:p>
          <a:p>
            <a:endParaRPr lang="en-GB"/>
          </a:p>
          <a:p>
            <a:pPr marL="342900" indent="-342900">
              <a:buFont typeface="Arial" panose="020B0604020202020204" pitchFamily="34" charset="0"/>
              <a:buChar char="•"/>
            </a:pPr>
            <a:r>
              <a:rPr lang="en-GB"/>
              <a:t>Device related infection prevention practice (IPP):</a:t>
            </a:r>
          </a:p>
          <a:p>
            <a:r>
              <a:rPr lang="en-GB">
                <a:hlinkClick r:id="rId5"/>
              </a:rPr>
              <a:t>https://future.nhs.uk/A_M_R/view?objectId=1966985</a:t>
            </a:r>
            <a:endParaRPr lang="en-GB"/>
          </a:p>
          <a:p>
            <a:endParaRPr lang="en-GB"/>
          </a:p>
          <a:p>
            <a:pPr marL="342900" indent="-342900">
              <a:buFont typeface="Arial" panose="020B0604020202020204" pitchFamily="34" charset="0"/>
              <a:buChar char="•"/>
            </a:pPr>
            <a:r>
              <a:rPr lang="en-GB"/>
              <a:t>Urinary Catheterisation:</a:t>
            </a:r>
          </a:p>
          <a:p>
            <a:r>
              <a:rPr lang="en-GB">
                <a:hlinkClick r:id="rId6"/>
              </a:rPr>
              <a:t>https://future.nhs.uk/A_M_R/view?objectId=1967017</a:t>
            </a:r>
            <a:endParaRPr lang="en-GB"/>
          </a:p>
          <a:p>
            <a:endParaRPr lang="en-GB"/>
          </a:p>
          <a:p>
            <a:pPr marL="342900" indent="-342900">
              <a:buFont typeface="Arial" panose="020B0604020202020204" pitchFamily="34" charset="0"/>
              <a:buChar char="•"/>
            </a:pPr>
            <a:r>
              <a:rPr lang="en-GB"/>
              <a:t>Urinary Catheter Care:</a:t>
            </a:r>
          </a:p>
          <a:p>
            <a:r>
              <a:rPr lang="en-GB">
                <a:hlinkClick r:id="rId7"/>
              </a:rPr>
              <a:t>https://future.nhs.uk/A_M_R/view?objectId=1966921</a:t>
            </a:r>
            <a:endParaRPr lang="en-GB"/>
          </a:p>
          <a:p>
            <a:endParaRPr lang="en-GB"/>
          </a:p>
          <a:p>
            <a:endParaRPr lang="en-GB"/>
          </a:p>
          <a:p>
            <a:endParaRPr lang="en-GB"/>
          </a:p>
          <a:p>
            <a:endParaRPr lang="en-GB"/>
          </a:p>
          <a:p>
            <a:endParaRPr lang="en-GB"/>
          </a:p>
          <a:p>
            <a:endParaRPr lang="en-GB"/>
          </a:p>
        </p:txBody>
      </p:sp>
      <p:sp>
        <p:nvSpPr>
          <p:cNvPr id="4" name="Title 3">
            <a:extLst>
              <a:ext uri="{FF2B5EF4-FFF2-40B4-BE49-F238E27FC236}">
                <a16:creationId xmlns:a16="http://schemas.microsoft.com/office/drawing/2014/main" id="{CA7754F3-4D84-D848-1695-FAA7BEAB544F}"/>
              </a:ext>
            </a:extLst>
          </p:cNvPr>
          <p:cNvSpPr>
            <a:spLocks noGrp="1"/>
          </p:cNvSpPr>
          <p:nvPr>
            <p:ph type="title"/>
          </p:nvPr>
        </p:nvSpPr>
        <p:spPr/>
        <p:txBody>
          <a:bodyPr/>
          <a:lstStyle/>
          <a:p>
            <a:r>
              <a:rPr lang="en-GB" dirty="0">
                <a:cs typeface="Arial"/>
              </a:rPr>
              <a:t>Useful Learning Resources</a:t>
            </a:r>
          </a:p>
        </p:txBody>
      </p:sp>
      <p:pic>
        <p:nvPicPr>
          <p:cNvPr id="11" name="Audio 10">
            <a:hlinkClick r:id="" action="ppaction://media"/>
            <a:extLst>
              <a:ext uri="{FF2B5EF4-FFF2-40B4-BE49-F238E27FC236}">
                <a16:creationId xmlns:a16="http://schemas.microsoft.com/office/drawing/2014/main" id="{06F1EC17-8DB0-8DB2-CC1A-EEDF6A165BE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0297085"/>
      </p:ext>
    </p:extLst>
  </p:cSld>
  <p:clrMapOvr>
    <a:masterClrMapping/>
  </p:clrMapOvr>
  <mc:AlternateContent xmlns:mc="http://schemas.openxmlformats.org/markup-compatibility/2006" xmlns:p14="http://schemas.microsoft.com/office/powerpoint/2010/main">
    <mc:Choice Requires="p14">
      <p:transition spd="med" p14:dur="700" advTm="17035">
        <p:fade/>
      </p:transition>
    </mc:Choice>
    <mc:Fallback xmlns="">
      <p:transition spd="med" advTm="17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3675464-DA90-4E5C-9C09-EC32836F597B}"/>
              </a:ext>
            </a:extLst>
          </p:cNvPr>
          <p:cNvSpPr>
            <a:spLocks noGrp="1"/>
          </p:cNvSpPr>
          <p:nvPr>
            <p:ph type="body" sz="quarter" idx="13"/>
          </p:nvPr>
        </p:nvSpPr>
        <p:spPr>
          <a:xfrm>
            <a:off x="8515350" y="3905250"/>
            <a:ext cx="2427953" cy="1374673"/>
          </a:xfrm>
        </p:spPr>
        <p:txBody>
          <a:bodyPr>
            <a:normAutofit/>
          </a:bodyPr>
          <a:lstStyle/>
          <a:p>
            <a:r>
              <a:rPr lang="en-GB" sz="2000"/>
              <a:t>Please contact us on </a:t>
            </a:r>
          </a:p>
          <a:p>
            <a:r>
              <a:rPr lang="en-GB" sz="2000">
                <a:hlinkClick r:id="rId4"/>
              </a:rPr>
              <a:t>england.midland.ipc@nhs.net</a:t>
            </a:r>
            <a:r>
              <a:rPr lang="en-GB" sz="2000"/>
              <a:t> </a:t>
            </a:r>
          </a:p>
        </p:txBody>
      </p:sp>
      <p:sp>
        <p:nvSpPr>
          <p:cNvPr id="2" name="Title 1">
            <a:extLst>
              <a:ext uri="{FF2B5EF4-FFF2-40B4-BE49-F238E27FC236}">
                <a16:creationId xmlns:a16="http://schemas.microsoft.com/office/drawing/2014/main" id="{1730B30A-B60D-4BFC-8971-C987287678A3}"/>
              </a:ext>
            </a:extLst>
          </p:cNvPr>
          <p:cNvSpPr>
            <a:spLocks noGrp="1"/>
          </p:cNvSpPr>
          <p:nvPr>
            <p:ph type="ctrTitle" idx="4294967295"/>
          </p:nvPr>
        </p:nvSpPr>
        <p:spPr>
          <a:xfrm>
            <a:off x="685800" y="2322029"/>
            <a:ext cx="9144000" cy="600075"/>
          </a:xfrm>
        </p:spPr>
        <p:txBody>
          <a:bodyPr anchor="b">
            <a:normAutofit fontScale="90000"/>
          </a:bodyPr>
          <a:lstStyle/>
          <a:p>
            <a:r>
              <a:rPr lang="en-GB"/>
              <a:t>Thank you</a:t>
            </a:r>
          </a:p>
        </p:txBody>
      </p:sp>
      <p:pic>
        <p:nvPicPr>
          <p:cNvPr id="21" name="Graphic 6" descr="Chat">
            <a:extLst>
              <a:ext uri="{FF2B5EF4-FFF2-40B4-BE49-F238E27FC236}">
                <a16:creationId xmlns:a16="http://schemas.microsoft.com/office/drawing/2014/main" id="{90368D24-A4C7-9BD4-FBBF-0D675FE241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8355" y="2922104"/>
            <a:ext cx="4220819" cy="4220819"/>
          </a:xfrm>
          <a:prstGeom prst="rect">
            <a:avLst/>
          </a:prstGeom>
        </p:spPr>
      </p:pic>
      <p:pic>
        <p:nvPicPr>
          <p:cNvPr id="11" name="Audio 10">
            <a:hlinkClick r:id="" action="ppaction://media"/>
            <a:extLst>
              <a:ext uri="{FF2B5EF4-FFF2-40B4-BE49-F238E27FC236}">
                <a16:creationId xmlns:a16="http://schemas.microsoft.com/office/drawing/2014/main" id="{3B8BCCA5-190A-0443-B175-A322D1C0AF2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6973098"/>
      </p:ext>
    </p:extLst>
  </p:cSld>
  <p:clrMapOvr>
    <a:masterClrMapping/>
  </p:clrMapOvr>
  <mc:AlternateContent xmlns:mc="http://schemas.openxmlformats.org/markup-compatibility/2006" xmlns:p14="http://schemas.microsoft.com/office/powerpoint/2010/main">
    <mc:Choice Requires="p14">
      <p:transition spd="med" p14:dur="700" advTm="11359">
        <p:fade/>
      </p:transition>
    </mc:Choice>
    <mc:Fallback xmlns="">
      <p:transition spd="med" advTm="11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7EF3-CE1D-696F-45BD-8FBCA1E339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9447E-3A4E-577D-4081-B2B79DD20290}"/>
              </a:ext>
            </a:extLst>
          </p:cNvPr>
          <p:cNvSpPr>
            <a:spLocks noGrp="1"/>
          </p:cNvSpPr>
          <p:nvPr>
            <p:ph idx="1"/>
          </p:nvPr>
        </p:nvSpPr>
        <p:spPr>
          <a:xfrm>
            <a:off x="389272" y="1124330"/>
            <a:ext cx="11130728" cy="5103669"/>
          </a:xfrm>
        </p:spPr>
        <p:txBody>
          <a:bodyPr>
            <a:normAutofit/>
          </a:bodyPr>
          <a:lstStyle/>
          <a:p>
            <a:r>
              <a:rPr lang="en-GB" dirty="0"/>
              <a:t>Older adults are more likely to be admitted to hospital with a UTI as this can cause other symptoms such as confusion, agitation, increased risk of falls etc.</a:t>
            </a:r>
          </a:p>
          <a:p>
            <a:br>
              <a:rPr lang="en-GB" dirty="0"/>
            </a:br>
            <a:r>
              <a:rPr lang="en-GB" dirty="0"/>
              <a:t>● To ensure an accurate diagnosis in older adults (over 65), do not use urine dipsticks to check for a UTI, as they become more unreliable with increasing age. This is especially true for anyone with a urinary catheter.</a:t>
            </a:r>
          </a:p>
          <a:p>
            <a:br>
              <a:rPr lang="en-GB" dirty="0"/>
            </a:br>
            <a:r>
              <a:rPr lang="en-GB" dirty="0"/>
              <a:t>● These groups are at greater risk of having bacteria present in the bladder/urine</a:t>
            </a:r>
            <a:br>
              <a:rPr lang="en-GB" dirty="0"/>
            </a:br>
            <a:r>
              <a:rPr lang="en-GB" dirty="0"/>
              <a:t>without an infection. This “asymptomatic bacteriuria” is not harmful, and although it</a:t>
            </a:r>
            <a:br>
              <a:rPr lang="en-GB" dirty="0"/>
            </a:br>
            <a:r>
              <a:rPr lang="en-GB" dirty="0"/>
              <a:t>causes a positive urine dipstick, antibiotics are not beneficial and may cause harm.</a:t>
            </a:r>
          </a:p>
          <a:p>
            <a:br>
              <a:rPr lang="en-GB" dirty="0"/>
            </a:br>
            <a:r>
              <a:rPr lang="en-GB" dirty="0"/>
              <a:t>● In some cases, when a patient becomes clinically symptomatic a specimen of urine is sent for laboratory testing to inform which antibiotics are needed for treatment.</a:t>
            </a:r>
          </a:p>
        </p:txBody>
      </p:sp>
      <p:sp>
        <p:nvSpPr>
          <p:cNvPr id="4" name="Title 3">
            <a:extLst>
              <a:ext uri="{FF2B5EF4-FFF2-40B4-BE49-F238E27FC236}">
                <a16:creationId xmlns:a16="http://schemas.microsoft.com/office/drawing/2014/main" id="{F98B5C86-9FFB-EA1A-8025-601FFF34C5C3}"/>
              </a:ext>
            </a:extLst>
          </p:cNvPr>
          <p:cNvSpPr>
            <a:spLocks noGrp="1"/>
          </p:cNvSpPr>
          <p:nvPr>
            <p:ph type="title"/>
          </p:nvPr>
        </p:nvSpPr>
        <p:spPr>
          <a:xfrm>
            <a:off x="389272" y="304800"/>
            <a:ext cx="11446882" cy="992386"/>
          </a:xfrm>
        </p:spPr>
        <p:txBody>
          <a:bodyPr/>
          <a:lstStyle/>
          <a:p>
            <a:r>
              <a:rPr lang="en-GB" dirty="0"/>
              <a:t>GNBSI </a:t>
            </a:r>
          </a:p>
        </p:txBody>
      </p:sp>
      <p:pic>
        <p:nvPicPr>
          <p:cNvPr id="6" name="Audio 5">
            <a:hlinkClick r:id="" action="ppaction://media"/>
            <a:extLst>
              <a:ext uri="{FF2B5EF4-FFF2-40B4-BE49-F238E27FC236}">
                <a16:creationId xmlns:a16="http://schemas.microsoft.com/office/drawing/2014/main" id="{ACFF6182-8870-BA07-7785-C73F5A136E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8961665"/>
      </p:ext>
    </p:extLst>
  </p:cSld>
  <p:clrMapOvr>
    <a:masterClrMapping/>
  </p:clrMapOvr>
  <mc:AlternateContent xmlns:mc="http://schemas.openxmlformats.org/markup-compatibility/2006" xmlns:p14="http://schemas.microsoft.com/office/powerpoint/2010/main">
    <mc:Choice Requires="p14">
      <p:transition spd="med" p14:dur="700" advTm="53901">
        <p:fade/>
      </p:transition>
    </mc:Choice>
    <mc:Fallback xmlns="">
      <p:transition spd="med" advTm="53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6A813D-5012-0D3D-5ED6-AC60E5964274}"/>
              </a:ext>
            </a:extLst>
          </p:cNvPr>
          <p:cNvSpPr>
            <a:spLocks noGrp="1"/>
          </p:cNvSpPr>
          <p:nvPr>
            <p:ph idx="1"/>
          </p:nvPr>
        </p:nvSpPr>
        <p:spPr>
          <a:xfrm>
            <a:off x="432000" y="1581150"/>
            <a:ext cx="11404154" cy="4646849"/>
          </a:xfrm>
        </p:spPr>
        <p:txBody>
          <a:bodyPr/>
          <a:lstStyle/>
          <a:p>
            <a:r>
              <a:rPr lang="en-GB" dirty="0"/>
              <a:t>This training package contains following distinct sections:</a:t>
            </a:r>
          </a:p>
          <a:p>
            <a:endParaRPr lang="en-GB" dirty="0"/>
          </a:p>
          <a:p>
            <a:pPr marL="342900" indent="-342900">
              <a:buFont typeface="Arial" panose="020B0604020202020204" pitchFamily="34" charset="0"/>
              <a:buChar char="•"/>
            </a:pPr>
            <a:r>
              <a:rPr lang="en-GB" dirty="0"/>
              <a:t>Promotion of continence </a:t>
            </a:r>
          </a:p>
          <a:p>
            <a:pPr marL="342900" indent="-342900">
              <a:buFont typeface="Arial" panose="020B0604020202020204" pitchFamily="34" charset="0"/>
              <a:buChar char="•"/>
            </a:pPr>
            <a:r>
              <a:rPr lang="en-GB" dirty="0"/>
              <a:t>Catheterisation overview </a:t>
            </a:r>
          </a:p>
          <a:p>
            <a:pPr marL="342900" indent="-342900">
              <a:buFont typeface="Arial" panose="020B0604020202020204" pitchFamily="34" charset="0"/>
              <a:buChar char="•"/>
            </a:pPr>
            <a:r>
              <a:rPr lang="en-GB" dirty="0"/>
              <a:t>Daily catheter care </a:t>
            </a:r>
          </a:p>
          <a:p>
            <a:pPr marL="342900" indent="-342900">
              <a:buFont typeface="Arial" panose="020B0604020202020204" pitchFamily="34" charset="0"/>
              <a:buChar char="•"/>
            </a:pPr>
            <a:r>
              <a:rPr lang="en-GB" dirty="0"/>
              <a:t>Prevention of Urinary Tract Infections </a:t>
            </a:r>
          </a:p>
          <a:p>
            <a:pPr marL="342900" indent="-3429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8C232C19-7D7D-2A36-02A7-D2D9194FC591}"/>
              </a:ext>
            </a:extLst>
          </p:cNvPr>
          <p:cNvSpPr>
            <a:spLocks noGrp="1"/>
          </p:cNvSpPr>
          <p:nvPr>
            <p:ph type="title"/>
          </p:nvPr>
        </p:nvSpPr>
        <p:spPr/>
        <p:txBody>
          <a:bodyPr/>
          <a:lstStyle/>
          <a:p>
            <a:r>
              <a:rPr lang="en-GB"/>
              <a:t>Overview  </a:t>
            </a:r>
          </a:p>
        </p:txBody>
      </p:sp>
      <p:pic>
        <p:nvPicPr>
          <p:cNvPr id="6" name="Audio 5">
            <a:hlinkClick r:id="" action="ppaction://media"/>
            <a:extLst>
              <a:ext uri="{FF2B5EF4-FFF2-40B4-BE49-F238E27FC236}">
                <a16:creationId xmlns:a16="http://schemas.microsoft.com/office/drawing/2014/main" id="{1B4D1A97-AD9B-9514-1923-6FEE45EE74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0589626"/>
      </p:ext>
    </p:extLst>
  </p:cSld>
  <p:clrMapOvr>
    <a:masterClrMapping/>
  </p:clrMapOvr>
  <mc:AlternateContent xmlns:mc="http://schemas.openxmlformats.org/markup-compatibility/2006" xmlns:p14="http://schemas.microsoft.com/office/powerpoint/2010/main">
    <mc:Choice Requires="p14">
      <p:transition spd="med" p14:dur="700" advTm="13555">
        <p:fade/>
      </p:transition>
    </mc:Choice>
    <mc:Fallback xmlns="">
      <p:transition spd="med" advTm="13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0AFF55-BC07-2C06-6F9E-8701CB7D6B72}"/>
              </a:ext>
            </a:extLst>
          </p:cNvPr>
          <p:cNvSpPr>
            <a:spLocks noGrp="1"/>
          </p:cNvSpPr>
          <p:nvPr>
            <p:ph type="body" sz="quarter" idx="14"/>
          </p:nvPr>
        </p:nvSpPr>
        <p:spPr>
          <a:xfrm>
            <a:off x="623148" y="2133600"/>
            <a:ext cx="5954330" cy="2519680"/>
          </a:xfrm>
        </p:spPr>
        <p:txBody>
          <a:bodyPr vert="horz" lIns="0" tIns="0" rIns="0" bIns="0" rtlCol="0" anchor="t">
            <a:noAutofit/>
          </a:bodyPr>
          <a:lstStyle/>
          <a:p>
            <a:r>
              <a:rPr lang="en-GB" dirty="0"/>
              <a:t>Promotion of Continence </a:t>
            </a:r>
          </a:p>
        </p:txBody>
      </p:sp>
    </p:spTree>
    <p:extLst>
      <p:ext uri="{BB962C8B-B14F-4D97-AF65-F5344CB8AC3E}">
        <p14:creationId xmlns:p14="http://schemas.microsoft.com/office/powerpoint/2010/main" val="406258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5C91BB-6E10-B713-EECB-65FBC37B9ACA}"/>
              </a:ext>
            </a:extLst>
          </p:cNvPr>
          <p:cNvSpPr>
            <a:spLocks noGrp="1"/>
          </p:cNvSpPr>
          <p:nvPr>
            <p:ph idx="1"/>
          </p:nvPr>
        </p:nvSpPr>
        <p:spPr>
          <a:xfrm>
            <a:off x="268714" y="1063413"/>
            <a:ext cx="11732786" cy="5272073"/>
          </a:xfrm>
        </p:spPr>
        <p:txBody>
          <a:bodyPr>
            <a:normAutofit fontScale="25000" lnSpcReduction="20000"/>
          </a:bodyPr>
          <a:lstStyle/>
          <a:p>
            <a:r>
              <a:rPr lang="en-GB" sz="8800" dirty="0"/>
              <a:t>Urinary incontinence is the unintentional passing of urine; it is a common problem and thought to affect millions of people. </a:t>
            </a:r>
          </a:p>
          <a:p>
            <a:endParaRPr lang="en-GB" sz="8800" dirty="0"/>
          </a:p>
          <a:p>
            <a:r>
              <a:rPr lang="en-GB" sz="8800" dirty="0"/>
              <a:t>It impacts individuals and their carers, friends and families in many ways including; </a:t>
            </a:r>
            <a:r>
              <a:rPr lang="en-US" sz="8800" dirty="0"/>
              <a:t>being ashamed, anxiety and depression, poor body image, low self-esteem, social isolation, constant tiredness from disturbed sleep, and an increase in risk of skin breakdown.</a:t>
            </a:r>
          </a:p>
          <a:p>
            <a:endParaRPr lang="en-US" sz="8800" dirty="0"/>
          </a:p>
          <a:p>
            <a:r>
              <a:rPr lang="en-GB" sz="8800" dirty="0"/>
              <a:t>Incontinence can be a symptom of an underlying cause, which once diagnosed, may be able to be  treated. </a:t>
            </a:r>
          </a:p>
          <a:p>
            <a:r>
              <a:rPr lang="en-GB" sz="8800" dirty="0"/>
              <a:t> </a:t>
            </a:r>
          </a:p>
          <a:p>
            <a:r>
              <a:rPr lang="en-GB" sz="8800" dirty="0"/>
              <a:t>Urinary incontinence can be divided into 4 main types. People may have one or more types; this is known as mixed urinary incontinence.</a:t>
            </a:r>
          </a:p>
          <a:p>
            <a:endParaRPr lang="en-GB" sz="8800" dirty="0"/>
          </a:p>
          <a:p>
            <a:r>
              <a:rPr lang="en-GB" sz="8800" dirty="0"/>
              <a:t>People may also have faecal incontinence and or constipation. </a:t>
            </a:r>
          </a:p>
          <a:p>
            <a:endParaRPr lang="en-GB" sz="8800" dirty="0"/>
          </a:p>
          <a:p>
            <a:r>
              <a:rPr lang="en-GB" sz="8800" dirty="0"/>
              <a:t>Assessment is the key as this may help to identify management strategies, causes and assist with support.</a:t>
            </a:r>
          </a:p>
          <a:p>
            <a:endParaRPr lang="en-GB" sz="5500" dirty="0"/>
          </a:p>
          <a:p>
            <a:pPr marL="342900" indent="-342900">
              <a:buFont typeface="Arial" panose="020B0604020202020204" pitchFamily="34" charset="0"/>
              <a:buChar char="•"/>
            </a:pPr>
            <a:endParaRPr lang="en-GB" sz="8800" dirty="0"/>
          </a:p>
          <a:p>
            <a:endParaRPr lang="en-GB" dirty="0"/>
          </a:p>
          <a:p>
            <a:endParaRPr lang="en-GB" dirty="0"/>
          </a:p>
        </p:txBody>
      </p:sp>
      <p:sp>
        <p:nvSpPr>
          <p:cNvPr id="4" name="Title 3">
            <a:extLst>
              <a:ext uri="{FF2B5EF4-FFF2-40B4-BE49-F238E27FC236}">
                <a16:creationId xmlns:a16="http://schemas.microsoft.com/office/drawing/2014/main" id="{4395EEC0-D08C-915F-FE54-9432F0E4391A}"/>
              </a:ext>
            </a:extLst>
          </p:cNvPr>
          <p:cNvSpPr>
            <a:spLocks noGrp="1"/>
          </p:cNvSpPr>
          <p:nvPr>
            <p:ph type="title"/>
          </p:nvPr>
        </p:nvSpPr>
        <p:spPr>
          <a:xfrm>
            <a:off x="268714" y="-176107"/>
            <a:ext cx="11567440" cy="1473293"/>
          </a:xfrm>
        </p:spPr>
        <p:txBody>
          <a:bodyPr/>
          <a:lstStyle/>
          <a:p>
            <a:r>
              <a:rPr lang="en-GB" dirty="0">
                <a:latin typeface="+mn-lt"/>
              </a:rPr>
              <a:t>Urinary Incontinence</a:t>
            </a:r>
          </a:p>
        </p:txBody>
      </p:sp>
      <p:pic>
        <p:nvPicPr>
          <p:cNvPr id="11" name="Audio 10">
            <a:hlinkClick r:id="" action="ppaction://media"/>
            <a:extLst>
              <a:ext uri="{FF2B5EF4-FFF2-40B4-BE49-F238E27FC236}">
                <a16:creationId xmlns:a16="http://schemas.microsoft.com/office/drawing/2014/main" id="{225B8442-A2A9-D198-8165-32B813C79C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2547510"/>
      </p:ext>
    </p:extLst>
  </p:cSld>
  <p:clrMapOvr>
    <a:masterClrMapping/>
  </p:clrMapOvr>
  <mc:AlternateContent xmlns:mc="http://schemas.openxmlformats.org/markup-compatibility/2006" xmlns:p14="http://schemas.microsoft.com/office/powerpoint/2010/main">
    <mc:Choice Requires="p14">
      <p:transition spd="med" p14:dur="700" advTm="49786">
        <p:fade/>
      </p:transition>
    </mc:Choice>
    <mc:Fallback xmlns="">
      <p:transition spd="med" advTm="497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D90D-0585-6631-0FD6-8F5FFA469C8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A80441-8345-6183-7246-F3B6D5FA8793}"/>
              </a:ext>
            </a:extLst>
          </p:cNvPr>
          <p:cNvSpPr>
            <a:spLocks noGrp="1"/>
          </p:cNvSpPr>
          <p:nvPr>
            <p:ph idx="1"/>
          </p:nvPr>
        </p:nvSpPr>
        <p:spPr>
          <a:xfrm>
            <a:off x="268714" y="861391"/>
            <a:ext cx="11732786" cy="5474095"/>
          </a:xfrm>
        </p:spPr>
        <p:txBody>
          <a:bodyPr>
            <a:normAutofit fontScale="25000" lnSpcReduction="20000"/>
          </a:bodyPr>
          <a:lstStyle/>
          <a:p>
            <a:endParaRPr lang="en-GB" sz="5500" dirty="0"/>
          </a:p>
          <a:p>
            <a:r>
              <a:rPr lang="en-GB" sz="8800" dirty="0"/>
              <a:t>People often take many years to be brave enough to seek help for a continence problems, as they feel too embarrassed to talk openly about it. It is important that we give people the opportunity to get help – ask them if they have problems with their bladder and or bowel. </a:t>
            </a:r>
          </a:p>
          <a:p>
            <a:endParaRPr lang="en-GB" sz="8800" dirty="0"/>
          </a:p>
          <a:p>
            <a:r>
              <a:rPr lang="en-US" sz="8800" dirty="0"/>
              <a:t>Incontinence is one of the last health taboos in modern society. Embarrassment stops many people from accessing the NHS services that can help them (Brett, 2021).</a:t>
            </a:r>
            <a:endParaRPr lang="en-GB" sz="8800" dirty="0"/>
          </a:p>
          <a:p>
            <a:endParaRPr lang="en-GB" sz="8800" dirty="0"/>
          </a:p>
          <a:p>
            <a:r>
              <a:rPr lang="en-GB" sz="8800" dirty="0"/>
              <a:t>Ensure you sign-post people to appropriate help e.g. your local Bladder and Bowel Service. It may help by contacting their GP practice for advice for onward referral to support/management services.</a:t>
            </a:r>
          </a:p>
          <a:p>
            <a:endParaRPr lang="en-GB" sz="8800" dirty="0"/>
          </a:p>
          <a:p>
            <a:r>
              <a:rPr lang="en-GB" sz="8800" dirty="0"/>
              <a:t>The next slide explains in more detail the 4 types of Urinary Incontinence, their symptoms and possible treatments. </a:t>
            </a:r>
          </a:p>
          <a:p>
            <a:endParaRPr lang="en-GB" sz="8800" dirty="0"/>
          </a:p>
          <a:p>
            <a:r>
              <a:rPr lang="en-GB" sz="7200" dirty="0">
                <a:hlinkClick r:id="rId5"/>
              </a:rPr>
              <a:t>Incontinence is lonely and hard to talk about | The BMJ</a:t>
            </a:r>
            <a:endParaRPr lang="en-GB" sz="8800" dirty="0"/>
          </a:p>
          <a:p>
            <a:endParaRPr lang="en-GB" sz="8800" dirty="0"/>
          </a:p>
          <a:p>
            <a:endParaRPr lang="en-GB" sz="8800" dirty="0"/>
          </a:p>
          <a:p>
            <a:endParaRPr lang="en-GB" sz="8800" dirty="0"/>
          </a:p>
          <a:p>
            <a:endParaRPr lang="en-GB" sz="8800" dirty="0"/>
          </a:p>
          <a:p>
            <a:pPr marL="342900" indent="-342900">
              <a:buFont typeface="Arial" panose="020B0604020202020204" pitchFamily="34" charset="0"/>
              <a:buChar char="•"/>
            </a:pPr>
            <a:endParaRPr lang="en-GB" sz="8800" dirty="0"/>
          </a:p>
          <a:p>
            <a:endParaRPr lang="en-GB" dirty="0"/>
          </a:p>
          <a:p>
            <a:endParaRPr lang="en-GB" dirty="0"/>
          </a:p>
        </p:txBody>
      </p:sp>
      <p:sp>
        <p:nvSpPr>
          <p:cNvPr id="4" name="Title 3">
            <a:extLst>
              <a:ext uri="{FF2B5EF4-FFF2-40B4-BE49-F238E27FC236}">
                <a16:creationId xmlns:a16="http://schemas.microsoft.com/office/drawing/2014/main" id="{75629F9D-5448-CA2B-9488-901BEE9029C3}"/>
              </a:ext>
            </a:extLst>
          </p:cNvPr>
          <p:cNvSpPr>
            <a:spLocks noGrp="1"/>
          </p:cNvSpPr>
          <p:nvPr>
            <p:ph type="title"/>
          </p:nvPr>
        </p:nvSpPr>
        <p:spPr>
          <a:xfrm>
            <a:off x="268714" y="82296"/>
            <a:ext cx="11567440" cy="977878"/>
          </a:xfrm>
        </p:spPr>
        <p:txBody>
          <a:bodyPr/>
          <a:lstStyle/>
          <a:p>
            <a:r>
              <a:rPr lang="en-GB" dirty="0"/>
              <a:t>Urinary Incontinence</a:t>
            </a:r>
          </a:p>
        </p:txBody>
      </p:sp>
      <p:pic>
        <p:nvPicPr>
          <p:cNvPr id="6" name="Audio 5">
            <a:hlinkClick r:id="" action="ppaction://media"/>
            <a:extLst>
              <a:ext uri="{FF2B5EF4-FFF2-40B4-BE49-F238E27FC236}">
                <a16:creationId xmlns:a16="http://schemas.microsoft.com/office/drawing/2014/main" id="{E63C3EA1-2105-4EB0-200B-66BC3228CB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7005644"/>
      </p:ext>
    </p:extLst>
  </p:cSld>
  <p:clrMapOvr>
    <a:masterClrMapping/>
  </p:clrMapOvr>
  <mc:AlternateContent xmlns:mc="http://schemas.openxmlformats.org/markup-compatibility/2006" xmlns:p14="http://schemas.microsoft.com/office/powerpoint/2010/main">
    <mc:Choice Requires="p14">
      <p:transition spd="med" p14:dur="700" advTm="51635">
        <p:fade/>
      </p:transition>
    </mc:Choice>
    <mc:Fallback xmlns="">
      <p:transition spd="med" advTm="51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view_x0020_Date xmlns="b5c35c84-a5fc-4425-9601-1f897a222498" xsi:nil="true"/>
    <_ip_UnifiedCompliancePolicyUIAction xmlns="d69ecf06-fcd1-43cf-b7f9-53d3d43b3287" xsi:nil="true"/>
    <_ip_UnifiedCompliancePolicyProperties xmlns="d69ecf06-fcd1-43cf-b7f9-53d3d43b3287" xsi:nil="true"/>
    <lcf76f155ced4ddcb4097134ff3c332f xmlns="b5c35c84-a5fc-4425-9601-1f897a222498">
      <Terms xmlns="http://schemas.microsoft.com/office/infopath/2007/PartnerControls"/>
    </lcf76f155ced4ddcb4097134ff3c332f>
    <TaxCatchAll xmlns="d69ecf06-fcd1-43cf-b7f9-53d3d43b32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FB2F1E278B6A42A40C43EF69EC7E31" ma:contentTypeVersion="17" ma:contentTypeDescription="Create a new document." ma:contentTypeScope="" ma:versionID="10633b2fcf2dbd57820004ca73bfde19">
  <xsd:schema xmlns:xsd="http://www.w3.org/2001/XMLSchema" xmlns:xs="http://www.w3.org/2001/XMLSchema" xmlns:p="http://schemas.microsoft.com/office/2006/metadata/properties" xmlns:ns2="b5c35c84-a5fc-4425-9601-1f897a222498" xmlns:ns3="d69ecf06-fcd1-43cf-b7f9-53d3d43b3287" targetNamespace="http://schemas.microsoft.com/office/2006/metadata/properties" ma:root="true" ma:fieldsID="e06a05b018b08db58f58799c8548bd3c" ns2:_="" ns3:_="">
    <xsd:import namespace="b5c35c84-a5fc-4425-9601-1f897a222498"/>
    <xsd:import namespace="d69ecf06-fcd1-43cf-b7f9-53d3d43b3287"/>
    <xsd:element name="properties">
      <xsd:complexType>
        <xsd:sequence>
          <xsd:element name="documentManagement">
            <xsd:complexType>
              <xsd:all>
                <xsd:element ref="ns2:Review_x0020_Date"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_ip_UnifiedCompliancePolicyProperties" minOccurs="0"/>
                <xsd:element ref="ns3:_ip_UnifiedCompliancePolicyUIAc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35c84-a5fc-4425-9601-1f897a222498" elementFormDefault="qualified">
    <xsd:import namespace="http://schemas.microsoft.com/office/2006/documentManagement/types"/>
    <xsd:import namespace="http://schemas.microsoft.com/office/infopath/2007/PartnerControls"/>
    <xsd:element name="Review_x0020_Date" ma:index="5" nillable="true" ma:displayName="Review date" ma:indexed="true" ma:internalName="Review_x0020_Date" ma:readOnly="fals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9ecf06-fcd1-43cf-b7f9-53d3d43b3287"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internalName="_ip_UnifiedCompliancePolicyProperties" ma:readOnly="false">
      <xsd:simpleType>
        <xsd:restriction base="dms:Note"/>
      </xsd:simpleType>
    </xsd:element>
    <xsd:element name="_ip_UnifiedCompliancePolicyUIAction" ma:index="18" nillable="true" ma:displayName="Unified Compliance Policy UI Action" ma:hidden="true" ma:internalName="_ip_UnifiedCompliancePolicyUIAction" ma:readOnly="false">
      <xsd:simpleType>
        <xsd:restriction base="dms:Text"/>
      </xsd:simpleType>
    </xsd:element>
    <xsd:element name="TaxCatchAll" ma:index="21" nillable="true" ma:displayName="Taxonomy Catch All Column" ma:hidden="true" ma:list="{93f87f42-180b-4a0c-8eeb-1e46c6561b9c}" ma:internalName="TaxCatchAll" ma:showField="CatchAllData" ma:web="d69ecf06-fcd1-43cf-b7f9-53d3d43b32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2.xml><?xml version="1.0" encoding="utf-8"?>
<ds:datastoreItem xmlns:ds="http://schemas.openxmlformats.org/officeDocument/2006/customXml" ds:itemID="{A12B3C52-C4E5-4003-8240-632FDE102EAB}">
  <ds:schemaRefs>
    <ds:schemaRef ds:uri="http://purl.org/dc/term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d69ecf06-fcd1-43cf-b7f9-53d3d43b3287"/>
    <ds:schemaRef ds:uri="b5c35c84-a5fc-4425-9601-1f897a222498"/>
  </ds:schemaRefs>
</ds:datastoreItem>
</file>

<file path=customXml/itemProps3.xml><?xml version="1.0" encoding="utf-8"?>
<ds:datastoreItem xmlns:ds="http://schemas.openxmlformats.org/officeDocument/2006/customXml" ds:itemID="{A2C6C335-2B55-4183-BE2A-F6B0ADCD2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c35c84-a5fc-4425-9601-1f897a222498"/>
    <ds:schemaRef ds:uri="d69ecf06-fcd1-43cf-b7f9-53d3d43b32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5473</Words>
  <Application>Microsoft Office PowerPoint</Application>
  <PresentationFormat>Widescreen</PresentationFormat>
  <Paragraphs>463</Paragraphs>
  <Slides>48</Slides>
  <Notes>14</Notes>
  <HiddenSlides>0</HiddenSlides>
  <MMClips>45</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NHSD-Refresh-Theme-NOV1120B</vt:lpstr>
      <vt:lpstr>Catheter Care Training Package </vt:lpstr>
      <vt:lpstr>PowerPoint Presentation</vt:lpstr>
      <vt:lpstr>Introduction </vt:lpstr>
      <vt:lpstr>Gram Negative Blood Stream Infections (GNBSI)</vt:lpstr>
      <vt:lpstr>GNBSI </vt:lpstr>
      <vt:lpstr>Overview  </vt:lpstr>
      <vt:lpstr>PowerPoint Presentation</vt:lpstr>
      <vt:lpstr>Urinary Incontinence</vt:lpstr>
      <vt:lpstr>Urinary Incontinence</vt:lpstr>
      <vt:lpstr>PowerPoint Presentation</vt:lpstr>
      <vt:lpstr>Promotion of Continence</vt:lpstr>
      <vt:lpstr>Promotion of Continence</vt:lpstr>
      <vt:lpstr>Resources to support Promotion of Continence </vt:lpstr>
      <vt:lpstr>PowerPoint Presentation</vt:lpstr>
      <vt:lpstr>Catheterisation Overview  </vt:lpstr>
      <vt:lpstr>Catheterisation Overview  </vt:lpstr>
      <vt:lpstr>Catheterisation Overview  </vt:lpstr>
      <vt:lpstr>Catheterisation Overview  </vt:lpstr>
      <vt:lpstr>PowerPoint Presentation</vt:lpstr>
      <vt:lpstr>Catheterisation Overview  </vt:lpstr>
      <vt:lpstr>Catheter Insertion</vt:lpstr>
      <vt:lpstr>Catheter Insertion</vt:lpstr>
      <vt:lpstr>Catheter Passport</vt:lpstr>
      <vt:lpstr>Catheter Valves</vt:lpstr>
      <vt:lpstr>Catheter Valves</vt:lpstr>
      <vt:lpstr>PowerPoint Presentation</vt:lpstr>
      <vt:lpstr>Catheter Care</vt:lpstr>
      <vt:lpstr>Catheter Care</vt:lpstr>
      <vt:lpstr>Catheter Valve Care  </vt:lpstr>
      <vt:lpstr>PowerPoint Presentation</vt:lpstr>
      <vt:lpstr>What is a Urinary Tract Infection (UTI)? </vt:lpstr>
      <vt:lpstr>What is a Catheter Associated Urinary Tract Infection (CAUTI)? </vt:lpstr>
      <vt:lpstr>Taking a Catheter Specimen of Urine (CSU)</vt:lpstr>
      <vt:lpstr>PowerPoint Presentation</vt:lpstr>
      <vt:lpstr>To Dip or Not to Dip? (Urinalysis)</vt:lpstr>
      <vt:lpstr>Reducing the risk of CAUTIs</vt:lpstr>
      <vt:lpstr>Reducing the risk of CAUTIs – Hydration </vt:lpstr>
      <vt:lpstr>Stay Hydrated – see guide below based on an individual's weight…</vt:lpstr>
      <vt:lpstr>PowerPoint Presentation</vt:lpstr>
      <vt:lpstr>Trial without Catheter (TWOC)</vt:lpstr>
      <vt:lpstr>Clean Intermittent Catheterisation (CIC)</vt:lpstr>
      <vt:lpstr>Clean Intermittent Catheterisation (CIC)</vt:lpstr>
      <vt:lpstr>PowerPoint Presentation</vt:lpstr>
      <vt:lpstr>Troubleshooting </vt:lpstr>
      <vt:lpstr>PowerPoint Presentation</vt:lpstr>
      <vt:lpstr>When to escalate concerns</vt:lpstr>
      <vt:lpstr>Useful Learning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SMITH, Nicola (NHS ENGLAND)</cp:lastModifiedBy>
  <cp:revision>9</cp:revision>
  <dcterms:created xsi:type="dcterms:W3CDTF">2020-11-30T10:49:03Z</dcterms:created>
  <dcterms:modified xsi:type="dcterms:W3CDTF">2025-12-08T10:38:50Z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0x0101002FFB2F1E278B6A42A40C43EF69EC7E31</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