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40" r:id="rId5"/>
    <p:sldMasterId id="2147484007" r:id="rId6"/>
  </p:sldMasterIdLst>
  <p:notesMasterIdLst>
    <p:notesMasterId r:id="rId8"/>
  </p:notesMasterIdLst>
  <p:handoutMasterIdLst>
    <p:handoutMasterId r:id="rId9"/>
  </p:handoutMasterIdLst>
  <p:sldIdLst>
    <p:sldId id="1086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935FE1-57E9-2279-F5F0-05DE65B4F627}" name="DRAPER, Debbie (NHS NOTTINGHAM AND NOTTINGHAMSHIRE ICB - 52R)" initials="DD(NANI5" userId="S::d.draper@nhs.net::0a6f6ba5-b9c3-448f-bbd0-809303c597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Diamond" initials="TD" lastIdx="2" clrIdx="0"/>
  <p:cmAuthor id="2" name="Haw Andrew - Bank IT Project Manager" initials="HA-BIPM" lastIdx="1" clrIdx="1"/>
  <p:cmAuthor id="3" name="DRAPER, Debbie (NHS NOTTINGHAM AND NOTTINGHAMSHIRE CCG)" initials="DD(NANC" lastIdx="1" clrIdx="2">
    <p:extLst>
      <p:ext uri="{19B8F6BF-5375-455C-9EA6-DF929625EA0E}">
        <p15:presenceInfo xmlns:p15="http://schemas.microsoft.com/office/powerpoint/2012/main" userId="S::d.draper@nhs.net::0a6f6ba5-b9c3-448f-bbd0-809303c597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8CD"/>
    <a:srgbClr val="F7EAE9"/>
    <a:srgbClr val="954ECA"/>
    <a:srgbClr val="CB1F9A"/>
    <a:srgbClr val="8F29BD"/>
    <a:srgbClr val="922AC0"/>
    <a:srgbClr val="8B1AD0"/>
    <a:srgbClr val="A73FD5"/>
    <a:srgbClr val="BA8C9E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BE493-1081-4116-A5E6-1025F3C3B282}" v="1" dt="2024-04-26T15:20:10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792" autoAdjust="0"/>
  </p:normalViewPr>
  <p:slideViewPr>
    <p:cSldViewPr snapToGrid="0">
      <p:cViewPr varScale="1">
        <p:scale>
          <a:sx n="127" d="100"/>
          <a:sy n="127" d="100"/>
        </p:scale>
        <p:origin x="1020" y="-144"/>
      </p:cViewPr>
      <p:guideLst>
        <p:guide orient="horz" pos="799"/>
        <p:guide pos="2880"/>
        <p:guide pos="5602"/>
        <p:guide pos="158"/>
        <p:guide orient="horz" pos="391"/>
        <p:guide orient="horz" pos="397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96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8" y="0"/>
            <a:ext cx="3077137" cy="512304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1855CD24-F023-4C16-8FAD-B1808EA284D9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8" y="9722309"/>
            <a:ext cx="3077137" cy="512304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614A9543-D857-40A8-829C-CA0F5763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78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6363" cy="513508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0"/>
            <a:ext cx="3076363" cy="513508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CFCABE8D-0567-470F-8C03-26A154DF889F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6" rIns="94752" bIns="473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52" tIns="47376" rIns="94752" bIns="473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6363" cy="513507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10"/>
            <a:ext cx="3076363" cy="513507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ED496A3D-3262-436D-A95B-0143E725D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6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B862-E443-438E-BBF2-7FD5DDFBE7C3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4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52B5-C644-48EE-AA29-170CAFCBBE4A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1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9729-EF87-402F-9DFF-535EB37BDFD9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8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ims.gov.uk\data\DH\London\SKH\NW098\NHS CB\Medical Directorate\Business Improvement &amp; Research Team\Domain Assurance &amp; Support\Events\LiH 2018\LiH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9" y="149771"/>
            <a:ext cx="2341914" cy="6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55"/>
          <a:stretch/>
        </p:blipFill>
        <p:spPr bwMode="auto">
          <a:xfrm>
            <a:off x="7668344" y="260648"/>
            <a:ext cx="1194314" cy="43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737727" y="6505599"/>
            <a:ext cx="5370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by NHS England and NHS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8" y="1196975"/>
            <a:ext cx="7848600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8" y="1196975"/>
            <a:ext cx="7848600" cy="5040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5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03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9E3236-98C1-5E98-5092-24F857EE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241" y="1451818"/>
            <a:ext cx="5101862" cy="5406183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0021A9-690E-13EE-2E4E-3FBDCC9D7C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8876" y="3799981"/>
            <a:ext cx="2265312" cy="2136918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4A5BB897-CE0C-23D7-9EB2-55CD3D7A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73" y="2796983"/>
            <a:ext cx="3848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D2D1C0-238E-424A-C89B-11556557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73" y="4122756"/>
            <a:ext cx="3848459" cy="97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3F269319-884F-28E8-22B7-FA2E848CC8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47357" y="6057900"/>
            <a:ext cx="1828800" cy="800100"/>
          </a:xfrm>
          <a:prstGeom prst="rect">
            <a:avLst/>
          </a:prstGeom>
        </p:spPr>
      </p:pic>
      <p:pic>
        <p:nvPicPr>
          <p:cNvPr id="5" name="Picture 4" descr="A picture containing text, logo, emblem, font&#10;&#10;Description automatically generated">
            <a:extLst>
              <a:ext uri="{FF2B5EF4-FFF2-40B4-BE49-F238E27FC236}">
                <a16:creationId xmlns:a16="http://schemas.microsoft.com/office/drawing/2014/main" id="{FC91DF4C-8C93-09DB-0CE8-077D95F274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34187" y="6096000"/>
            <a:ext cx="2309813" cy="762000"/>
          </a:xfrm>
          <a:prstGeom prst="rect">
            <a:avLst/>
          </a:prstGeom>
        </p:spPr>
      </p:pic>
      <p:pic>
        <p:nvPicPr>
          <p:cNvPr id="7" name="Picture 6" descr="A picture containing text, font, logo, screenshot&#10;&#10;Description automatically generated">
            <a:extLst>
              <a:ext uri="{FF2B5EF4-FFF2-40B4-BE49-F238E27FC236}">
                <a16:creationId xmlns:a16="http://schemas.microsoft.com/office/drawing/2014/main" id="{0F5BFFAB-7B7A-55B7-4651-1CF1AE5773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3892" y="4246409"/>
            <a:ext cx="1597620" cy="730734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8E469DD-6475-496D-6DDA-CEA7672F58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73892" y="5252341"/>
            <a:ext cx="2363746" cy="735719"/>
          </a:xfrm>
          <a:prstGeom prst="rect">
            <a:avLst/>
          </a:prstGeom>
        </p:spPr>
      </p:pic>
      <p:pic>
        <p:nvPicPr>
          <p:cNvPr id="11" name="Picture 10" descr="A picture containing text, font, design, guide&#10;&#10;Description automatically generated">
            <a:extLst>
              <a:ext uri="{FF2B5EF4-FFF2-40B4-BE49-F238E27FC236}">
                <a16:creationId xmlns:a16="http://schemas.microsoft.com/office/drawing/2014/main" id="{9F33C190-B919-E736-FAB6-7AC230F58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93546" y="5150421"/>
            <a:ext cx="1540642" cy="9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88232A-54D9-BD88-E4B4-DC38B84A275C}"/>
              </a:ext>
            </a:extLst>
          </p:cNvPr>
          <p:cNvSpPr/>
          <p:nvPr userDrawn="1"/>
        </p:nvSpPr>
        <p:spPr>
          <a:xfrm>
            <a:off x="-94655" y="-221926"/>
            <a:ext cx="9333310" cy="7179939"/>
          </a:xfrm>
          <a:prstGeom prst="rect">
            <a:avLst/>
          </a:prstGeom>
          <a:solidFill>
            <a:srgbClr val="01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15EB8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51326E8-5C77-C0CE-A6DD-6FA1B3D8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7" y="2025"/>
            <a:ext cx="9004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4CBDF6-82B3-8EA9-D202-7D19BF9C6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07" y="1327588"/>
            <a:ext cx="9025386" cy="97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491CF-02BE-B00C-C53D-8FA3C5F9DF9E}"/>
              </a:ext>
            </a:extLst>
          </p:cNvPr>
          <p:cNvSpPr/>
          <p:nvPr userDrawn="1"/>
        </p:nvSpPr>
        <p:spPr>
          <a:xfrm rot="19307710">
            <a:off x="840219" y="3062847"/>
            <a:ext cx="730353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25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12410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7A9B09-87D7-4F91-BDF4-51CD46254FE8}"/>
              </a:ext>
            </a:extLst>
          </p:cNvPr>
          <p:cNvSpPr txBox="1">
            <a:spLocks/>
          </p:cNvSpPr>
          <p:nvPr userDrawn="1"/>
        </p:nvSpPr>
        <p:spPr>
          <a:xfrm>
            <a:off x="628650" y="1189471"/>
            <a:ext cx="5362247" cy="4084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>
              <a:solidFill>
                <a:srgbClr val="36A6DE"/>
              </a:solidFill>
              <a:latin typeface="Montserrat" pitchFamily="2" charset="77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07EE737-A8E2-4977-BF9E-5A1311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100" b="1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63EB1A2-14FB-4BA6-9DED-D950176061B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705513"/>
            <a:ext cx="9144000" cy="408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054134-CB89-4840-B61E-6420E40C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8017"/>
            <a:ext cx="9144000" cy="555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119CD-C27C-DEF5-7175-E3D6567C5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010" y="6678323"/>
            <a:ext cx="9299692" cy="266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A6E28B-1C0A-7069-AE7F-ED5757BCF7F7}"/>
              </a:ext>
            </a:extLst>
          </p:cNvPr>
          <p:cNvSpPr/>
          <p:nvPr userDrawn="1"/>
        </p:nvSpPr>
        <p:spPr>
          <a:xfrm rot="19307710">
            <a:off x="840219" y="3062847"/>
            <a:ext cx="730353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25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168908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D38C757-A8B0-40A9-8EDB-D36AB3C64BC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45295" y="2620137"/>
            <a:ext cx="1968860" cy="2843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800567-9CE6-49F3-923C-593BB4B8B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769534" cy="187168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83F581-61B3-460E-9D71-0A560749E7FD}"/>
              </a:ext>
            </a:extLst>
          </p:cNvPr>
          <p:cNvSpPr txBox="1">
            <a:spLocks/>
          </p:cNvSpPr>
          <p:nvPr userDrawn="1"/>
        </p:nvSpPr>
        <p:spPr>
          <a:xfrm>
            <a:off x="2425880" y="4701460"/>
            <a:ext cx="4254320" cy="4647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>
              <a:solidFill>
                <a:srgbClr val="36A6DE"/>
              </a:solidFill>
              <a:latin typeface="Montserrat Light" pitchFamily="2" charset="77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A952248-F5AC-4AF4-8109-F09DB2D0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79" y="2027208"/>
            <a:ext cx="6089471" cy="414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585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F68F4AC-D613-4F0D-A033-A3B1E2BE1C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25880" y="6274312"/>
            <a:ext cx="5759210" cy="376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9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FA97F-683D-5771-508F-1BD2A21BD9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5010" y="6678323"/>
            <a:ext cx="9299692" cy="266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5009A7-A29B-9577-4B8E-BF578C674A15}"/>
              </a:ext>
            </a:extLst>
          </p:cNvPr>
          <p:cNvSpPr/>
          <p:nvPr userDrawn="1"/>
        </p:nvSpPr>
        <p:spPr>
          <a:xfrm rot="19307710">
            <a:off x="840219" y="3062847"/>
            <a:ext cx="730353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25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5369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0746B5-0426-409D-88ED-279D633059C3}"/>
              </a:ext>
            </a:extLst>
          </p:cNvPr>
          <p:cNvSpPr txBox="1">
            <a:spLocks/>
          </p:cNvSpPr>
          <p:nvPr userDrawn="1"/>
        </p:nvSpPr>
        <p:spPr>
          <a:xfrm>
            <a:off x="5437717" y="3548849"/>
            <a:ext cx="2868083" cy="4084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>
              <a:solidFill>
                <a:srgbClr val="36A6DE"/>
              </a:solidFill>
              <a:latin typeface="Montserrat" pitchFamily="2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B934D9-B635-4F38-B47C-FEF813F1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572000" cy="6737884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C8634C8-F9CB-4E21-B4E5-8685B894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367" y="2565489"/>
            <a:ext cx="3369692" cy="3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100" b="1">
                <a:solidFill>
                  <a:srgbClr val="585857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A79016-4942-4DD8-8B98-4D0BD74855D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79368" y="3104938"/>
            <a:ext cx="3369692" cy="408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15EB8"/>
                </a:solidFill>
                <a:latin typeface="Montserrat" panose="000005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90F87E8-D1E9-4682-B6A4-BE1650BCB0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79367" y="3668109"/>
            <a:ext cx="3369692" cy="29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85857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rgbClr val="585857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rgbClr val="585857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rgbClr val="585857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rgbClr val="585857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8E5CDE-0E4B-E451-E478-3E2D55943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435" y="-144216"/>
            <a:ext cx="2769727" cy="261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01287-6D29-0EC6-769A-B378EC833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5010" y="6678323"/>
            <a:ext cx="9299692" cy="266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A8D0D-2D18-F187-1156-D5CBC487A58F}"/>
              </a:ext>
            </a:extLst>
          </p:cNvPr>
          <p:cNvSpPr/>
          <p:nvPr userDrawn="1"/>
        </p:nvSpPr>
        <p:spPr>
          <a:xfrm rot="19307710">
            <a:off x="840219" y="3062847"/>
            <a:ext cx="730353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25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855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B91-BA1F-4B9C-BE78-9BEB273F9CE6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3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4D30F-8BAD-93EA-4E72-123F17C6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3154" y="-836288"/>
            <a:ext cx="10127204" cy="866733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A059CCD-75D5-4C0A-BACB-DF8C9FA1303B}"/>
              </a:ext>
            </a:extLst>
          </p:cNvPr>
          <p:cNvSpPr txBox="1">
            <a:spLocks/>
          </p:cNvSpPr>
          <p:nvPr userDrawn="1"/>
        </p:nvSpPr>
        <p:spPr>
          <a:xfrm>
            <a:off x="937492" y="2977445"/>
            <a:ext cx="42164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3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CF73A6-D628-449E-B91A-4F16646EFF70}"/>
              </a:ext>
            </a:extLst>
          </p:cNvPr>
          <p:cNvSpPr txBox="1">
            <a:spLocks/>
          </p:cNvSpPr>
          <p:nvPr userDrawn="1"/>
        </p:nvSpPr>
        <p:spPr>
          <a:xfrm>
            <a:off x="937492" y="4554184"/>
            <a:ext cx="42164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B53422F-7432-4044-978D-72FE93C0B3B1}"/>
              </a:ext>
            </a:extLst>
          </p:cNvPr>
          <p:cNvSpPr txBox="1">
            <a:spLocks/>
          </p:cNvSpPr>
          <p:nvPr userDrawn="1"/>
        </p:nvSpPr>
        <p:spPr>
          <a:xfrm>
            <a:off x="937492" y="2977445"/>
            <a:ext cx="42164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300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57B375A-014D-42F0-AC5A-29C3FA9D97F7}"/>
              </a:ext>
            </a:extLst>
          </p:cNvPr>
          <p:cNvSpPr txBox="1">
            <a:spLocks/>
          </p:cNvSpPr>
          <p:nvPr userDrawn="1"/>
        </p:nvSpPr>
        <p:spPr>
          <a:xfrm>
            <a:off x="937492" y="4554184"/>
            <a:ext cx="42164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4CBFC00-285F-4B19-B96F-FFF86A9C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4" y="2977444"/>
            <a:ext cx="4216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8473BB5-C205-4573-A2E1-C6D19326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194" y="4589464"/>
            <a:ext cx="42164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1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23921-DDFE-E514-FA14-021F9EC6512F}"/>
              </a:ext>
            </a:extLst>
          </p:cNvPr>
          <p:cNvSpPr/>
          <p:nvPr userDrawn="1"/>
        </p:nvSpPr>
        <p:spPr>
          <a:xfrm rot="19307710">
            <a:off x="840219" y="3062847"/>
            <a:ext cx="730353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25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03661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7E17D-A138-8EAB-0186-D1BEEAECD90B}"/>
              </a:ext>
            </a:extLst>
          </p:cNvPr>
          <p:cNvSpPr/>
          <p:nvPr userDrawn="1"/>
        </p:nvSpPr>
        <p:spPr>
          <a:xfrm rot="19307710">
            <a:off x="840219" y="3062847"/>
            <a:ext cx="730353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25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2331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5972-3B5B-47D5-A3A9-BE745920B0E7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557D-31B9-4704-B352-4B2806A8E84A}" type="datetime1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6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5D47-1264-42EF-AC3B-ED593F5E3386}" type="datetime1">
              <a:rPr lang="en-GB" smtClean="0"/>
              <a:t>26/04/2024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2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5BD-099B-493C-AD2C-A353B1577703}" type="datetime1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4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0B39-AD34-4DC2-8D16-765F95D8F285}" type="datetime1">
              <a:rPr lang="en-GB" smtClean="0"/>
              <a:t>26/04/2024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9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AD6-DD85-49E0-B039-7153BD6AB1BE}" type="datetime1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F1C9-2943-4B93-8DC5-EE6DE0F1E173}" type="datetime1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D244-F730-4F65-AEF0-82F63C024AC8}" type="datetime1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5962B-FE64-4318-B0BD-62E38A224F4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5497" y="6160597"/>
            <a:ext cx="9108504" cy="247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1393" y="6422845"/>
            <a:ext cx="3724275" cy="266700"/>
          </a:xfrm>
          <a:prstGeom prst="rect">
            <a:avLst/>
          </a:prstGeom>
        </p:spPr>
      </p:pic>
      <p:pic>
        <p:nvPicPr>
          <p:cNvPr id="13" name="Picture 12" descr="I:\NNPub\STP Team\Communications and Engagement\Branding\Logo\ICSlogolinealeftcmyk.jpg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4638"/>
            <a:ext cx="1728192" cy="63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1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artner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45" y="6241458"/>
            <a:ext cx="960164" cy="292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8457010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27175"/>
            <a:ext cx="8457010" cy="4460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pyright and Pg Num"/>
          <p:cNvSpPr txBox="1"/>
          <p:nvPr userDrawn="1"/>
        </p:nvSpPr>
        <p:spPr>
          <a:xfrm>
            <a:off x="342901" y="6466217"/>
            <a:ext cx="5386387" cy="8079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fld id="{1CE9EA8B-DBE7-492B-893F-AD13AC039ED7}" type="slidenum">
              <a:rPr lang="en-US" sz="525" smtClean="0">
                <a:solidFill>
                  <a:schemeClr val="accent2">
                    <a:lumMod val="75000"/>
                  </a:schemeClr>
                </a:solidFill>
              </a:rPr>
              <a:pPr marL="171450" marR="0" lvl="0" indent="-17145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1450" algn="l"/>
                </a:tabLst>
                <a:defRPr/>
              </a:pPr>
              <a:t>‹#›</a:t>
            </a:fld>
            <a:r>
              <a:rPr lang="en-US" sz="525">
                <a:solidFill>
                  <a:schemeClr val="accent2">
                    <a:lumMod val="75000"/>
                  </a:schemeClr>
                </a:solidFill>
              </a:rPr>
              <a:t>	© 2019 Gartner, Inc. and/or its affiliates. All rights reserved. Gartner is a registered trademark of Gartner, Inc. and its affiliates.</a:t>
            </a:r>
          </a:p>
        </p:txBody>
      </p:sp>
    </p:spTree>
    <p:extLst>
      <p:ext uri="{BB962C8B-B14F-4D97-AF65-F5344CB8AC3E}">
        <p14:creationId xmlns:p14="http://schemas.microsoft.com/office/powerpoint/2010/main" val="177659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200"/>
        </a:spcAft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90000"/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90000"/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3" pos="216" userDrawn="1">
          <p15:clr>
            <a:srgbClr val="5ACBF0"/>
          </p15:clr>
        </p15:guide>
        <p15:guide id="4" orient="horz" pos="2160" userDrawn="1">
          <p15:clr>
            <a:srgbClr val="A4A3A4"/>
          </p15:clr>
        </p15:guide>
        <p15:guide id="5" orient="horz" pos="231" userDrawn="1">
          <p15:clr>
            <a:srgbClr val="5ACBF0"/>
          </p15:clr>
        </p15:guide>
        <p15:guide id="6" pos="5543" userDrawn="1">
          <p15:clr>
            <a:srgbClr val="5ACBF0"/>
          </p15:clr>
        </p15:guide>
        <p15:guide id="7" orient="horz" pos="3772" userDrawn="1">
          <p15:clr>
            <a:srgbClr val="FBAE40"/>
          </p15:clr>
        </p15:guide>
        <p15:guide id="9" orient="horz" pos="4110" userDrawn="1">
          <p15:clr>
            <a:srgbClr val="5ACBF0"/>
          </p15:clr>
        </p15:guide>
        <p15:guide id="10" orient="horz" pos="537" userDrawn="1">
          <p15:clr>
            <a:srgbClr val="FDE53C"/>
          </p15:clr>
        </p15:guide>
        <p15:guide id="11" orient="horz" pos="846" userDrawn="1">
          <p15:clr>
            <a:srgbClr val="FDE53C"/>
          </p15:clr>
        </p15:guide>
        <p15:guide id="12" orient="horz" pos="962" userDrawn="1">
          <p15:clr>
            <a:srgbClr val="5ACBF0"/>
          </p15:clr>
        </p15:guide>
        <p15:guide id="13" orient="horz" pos="4002" userDrawn="1">
          <p15:clr>
            <a:srgbClr val="5ACBF0"/>
          </p15:clr>
        </p15:guide>
        <p15:guide id="14" pos="2814" userDrawn="1">
          <p15:clr>
            <a:srgbClr val="5ACBF0"/>
          </p15:clr>
        </p15:guide>
        <p15:guide id="15" pos="2945" userDrawn="1">
          <p15:clr>
            <a:srgbClr val="5ACBF0"/>
          </p15:clr>
        </p15:guide>
        <p15:guide id="16" pos="1991" userDrawn="1">
          <p15:clr>
            <a:srgbClr val="5ACBF0"/>
          </p15:clr>
        </p15:guide>
        <p15:guide id="17" pos="3768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5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nicb-nn.communitytransformation@nhs.net" TargetMode="External"/><Relationship Id="rId3" Type="http://schemas.openxmlformats.org/officeDocument/2006/relationships/image" Target="../media/image17.JPG"/><Relationship Id="rId7" Type="http://schemas.openxmlformats.org/officeDocument/2006/relationships/hyperlink" Target="https://notts.icb.nhs.uk/your-health/personalised-care-2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8amMCVAJQ?feature=oembed" TargetMode="External"/><Relationship Id="rId6" Type="http://schemas.openxmlformats.org/officeDocument/2006/relationships/hyperlink" Target="https://notts.icb.nhs.uk/your-health/personalised-care-2/my-life-choices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hyperlink" Target="https://notts.icb.nhs.uk/your-health/personalised-care-2/workforce-personalised-care-hu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urple and white logo&#10;&#10;Description automatically generated">
            <a:extLst>
              <a:ext uri="{FF2B5EF4-FFF2-40B4-BE49-F238E27FC236}">
                <a16:creationId xmlns:a16="http://schemas.microsoft.com/office/drawing/2014/main" id="{70579B0F-0DE2-8957-2FDE-3BA15B1C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19" y="47371"/>
            <a:ext cx="4737100" cy="111125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1CFBB3-EFDB-08BC-6C3B-E124450CC23A}"/>
              </a:ext>
            </a:extLst>
          </p:cNvPr>
          <p:cNvSpPr/>
          <p:nvPr/>
        </p:nvSpPr>
        <p:spPr>
          <a:xfrm>
            <a:off x="634790" y="1158621"/>
            <a:ext cx="7575174" cy="1177912"/>
          </a:xfrm>
          <a:prstGeom prst="roundRect">
            <a:avLst/>
          </a:prstGeom>
          <a:solidFill>
            <a:srgbClr val="954E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A9982-94A5-A5C8-9444-86158F15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73" y="1416226"/>
            <a:ext cx="7237007" cy="1420844"/>
          </a:xfrm>
        </p:spPr>
        <p:txBody>
          <a:bodyPr>
            <a:normAutofit fontScale="90000"/>
          </a:bodyPr>
          <a:lstStyle/>
          <a:p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Personalised Care - </a:t>
            </a:r>
            <a:r>
              <a:rPr lang="en-GB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it well at Scale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7th May 13:00 – 16:00 </a:t>
            </a:r>
            <a:b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Teams</a:t>
            </a:r>
            <a:br>
              <a:rPr lang="en-GB" sz="4400" b="1" dirty="0">
                <a:solidFill>
                  <a:schemeClr val="bg1"/>
                </a:solidFill>
              </a:rPr>
            </a:br>
            <a:br>
              <a:rPr lang="en-GB" sz="4400" b="1" dirty="0">
                <a:solidFill>
                  <a:schemeClr val="bg1"/>
                </a:solidFill>
              </a:rPr>
            </a:b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13D89-B98C-EA3B-396A-9EDE7C2B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5962B-FE64-4318-B0BD-62E38A224F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DE948-74EC-0E23-B140-DCCA6ECAC6FB}"/>
              </a:ext>
            </a:extLst>
          </p:cNvPr>
          <p:cNvSpPr txBox="1"/>
          <p:nvPr/>
        </p:nvSpPr>
        <p:spPr>
          <a:xfrm>
            <a:off x="65727" y="2395251"/>
            <a:ext cx="9012546" cy="4370427"/>
          </a:xfrm>
          <a:prstGeom prst="rect">
            <a:avLst/>
          </a:prstGeom>
          <a:solidFill>
            <a:srgbClr val="DE68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Do you imagine a world where people: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are at the centre of their health and care.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are not seen as a condition but as a person with different experiences and strengths.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tell their story once and the focus of conversations is on what matters to them.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have support to build their knowledge, confidence and skills, enabling them to look after their own health and wellbeing.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make shared and informed decisions about their health and care options as an equal partner.</a:t>
            </a:r>
          </a:p>
          <a:p>
            <a:pPr algn="just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YAFcf0Q1_fs 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272727"/>
              </a:solidFill>
              <a:latin typeface="YAFcf0Q1_fs 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YAFcf0Q1_fs 0"/>
              <a:ea typeface="+mn-ea"/>
              <a:cs typeface="+mn-cs"/>
            </a:endParaRP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1EE58C-3B93-EE19-9942-DDCCD29B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817" y="5182664"/>
            <a:ext cx="2510366" cy="759266"/>
          </a:xfrm>
          <a:prstGeom prst="rect">
            <a:avLst/>
          </a:prstGeom>
        </p:spPr>
      </p:pic>
      <p:pic>
        <p:nvPicPr>
          <p:cNvPr id="3" name="Online Media 2" title="First Follower: Leadership Lessons from Dancing Guy">
            <a:hlinkClick r:id="" action="ppaction://media"/>
            <a:extLst>
              <a:ext uri="{FF2B5EF4-FFF2-40B4-BE49-F238E27FC236}">
                <a16:creationId xmlns:a16="http://schemas.microsoft.com/office/drawing/2014/main" id="{FC1E66CE-1621-2515-ED26-10D195B6BF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04204" y="3603284"/>
            <a:ext cx="2540000" cy="143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F23CE-BE2D-83A4-9113-BD7B607595F5}"/>
              </a:ext>
            </a:extLst>
          </p:cNvPr>
          <p:cNvSpPr txBox="1"/>
          <p:nvPr/>
        </p:nvSpPr>
        <p:spPr>
          <a:xfrm>
            <a:off x="34955" y="3653327"/>
            <a:ext cx="63298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Debbie, Louise and our lived experience experts, Rich and Helen from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My Life Choices - Co-production in Action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of the session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interactive session, you will have fun, dance on the hill and increase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knowledge, skills and confidence to scale up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Personalised Care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area of work.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outline of the session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your understanding of personalised care is?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will share his Personal Story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on the story and what you learned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personalised care and the six approaches and how to make it happen?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GB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it happen? What working, not working?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ideas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learn more…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 and Helen bring their passion for personalised care and the real impact it has on people.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6693E7-1232-6348-C597-3E389818CD21}"/>
              </a:ext>
            </a:extLst>
          </p:cNvPr>
          <p:cNvSpPr/>
          <p:nvPr/>
        </p:nvSpPr>
        <p:spPr>
          <a:xfrm>
            <a:off x="5053821" y="6160614"/>
            <a:ext cx="3964540" cy="5415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nnicb-nn.communitytransformation@nhs.net</a:t>
            </a:r>
            <a:endParaRPr kumimoji="0" lang="en-GB" sz="1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Workforce Personalised Care Hub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 bkgrnd master">
  <a:themeElements>
    <a:clrScheme name="Gartner White Bkgrnd">
      <a:dk1>
        <a:srgbClr val="000000"/>
      </a:dk1>
      <a:lt1>
        <a:srgbClr val="FFFFFF"/>
      </a:lt1>
      <a:dk2>
        <a:srgbClr val="002856"/>
      </a:dk2>
      <a:lt2>
        <a:srgbClr val="FFFFFF"/>
      </a:lt2>
      <a:accent1>
        <a:srgbClr val="002856"/>
      </a:accent1>
      <a:accent2>
        <a:srgbClr val="A7AFAF"/>
      </a:accent2>
      <a:accent3>
        <a:srgbClr val="E2E4E4"/>
      </a:accent3>
      <a:accent4>
        <a:srgbClr val="009AD7"/>
      </a:accent4>
      <a:accent5>
        <a:srgbClr val="FF540A"/>
      </a:accent5>
      <a:accent6>
        <a:srgbClr val="FEC10D"/>
      </a:accent6>
      <a:hlink>
        <a:srgbClr val="0052D7"/>
      </a:hlink>
      <a:folHlink>
        <a:srgbClr val="0045B5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3D3D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New Gartner Blue">
      <a:srgbClr val="002856"/>
    </a:custClr>
    <a:custClr name="Sky">
      <a:srgbClr val="009AD7"/>
    </a:custClr>
    <a:custClr name="Tangerine">
      <a:srgbClr val="FF540A"/>
    </a:custClr>
    <a:custClr name="Lemon">
      <a:srgbClr val="FEC10D"/>
    </a:custClr>
    <a:custClr name="Rose">
      <a:srgbClr val="E81159"/>
    </a:custClr>
    <a:custClr name="Steel">
      <a:srgbClr val="6F7878"/>
    </a:custClr>
    <a:custClr name="Black">
      <a:srgbClr val="000000"/>
    </a:custClr>
    <a:custClr name="White">
      <a:srgbClr val="FFFFFF"/>
    </a:custClr>
    <a:custClr name="White">
      <a:srgbClr val="FFFFFF"/>
    </a:custClr>
    <a:custClr name="Error Red">
      <a:srgbClr val="DE0A01"/>
    </a:custClr>
    <a:custClr name="New Gartner Blue Tint1">
      <a:srgbClr val="6A80A3"/>
    </a:custClr>
    <a:custClr name="Sky Tint1">
      <a:srgbClr val="49C5F4"/>
    </a:custClr>
    <a:custClr name="Tangerine Tint1">
      <a:srgbClr val="F8AF79"/>
    </a:custClr>
    <a:custClr name="Lemon Tint1">
      <a:srgbClr val="FFE48E"/>
    </a:custClr>
    <a:custClr name="Rose Tint1">
      <a:srgbClr val="F4729D"/>
    </a:custClr>
    <a:custClr name="Steel Tint1">
      <a:srgbClr val="979D9D"/>
    </a:custClr>
    <a:custClr name="White">
      <a:srgbClr val="FFFFFF"/>
    </a:custClr>
    <a:custClr name="White">
      <a:srgbClr val="FFFFFF"/>
    </a:custClr>
    <a:custClr name="White">
      <a:srgbClr val="FFFFFF"/>
    </a:custClr>
    <a:custClr name="Warning Yellow">
      <a:srgbClr val="F5AB23"/>
    </a:custClr>
    <a:custClr name="New Gartner Blue Tint2">
      <a:srgbClr val="A1B3CA"/>
    </a:custClr>
    <a:custClr name="Sky Tint2">
      <a:srgbClr val="91DCF8"/>
    </a:custClr>
    <a:custClr name="Tangerine Tint2">
      <a:srgbClr val="FBC9A6"/>
    </a:custClr>
    <a:custClr name="Lemon Tint2">
      <a:srgbClr val="FFEDB3"/>
    </a:custClr>
    <a:custClr name="Rose Tint2">
      <a:srgbClr val="F8A1BD"/>
    </a:custClr>
    <a:custClr name="Border Gray">
      <a:srgbClr val="D3D3D3"/>
    </a:custClr>
    <a:custClr name="White">
      <a:srgbClr val="FFFFFF"/>
    </a:custClr>
    <a:custClr name="White">
      <a:srgbClr val="FFFFFF"/>
    </a:custClr>
    <a:custClr name="White">
      <a:srgbClr val="FFFFFF"/>
    </a:custClr>
    <a:custClr name="Success Green">
      <a:srgbClr val="00A76D"/>
    </a:custClr>
    <a:custClr name="New Gartner Blue Tint3">
      <a:srgbClr val="D0DEEA"/>
    </a:custClr>
    <a:custClr name="Sky Tint3">
      <a:srgbClr val="DAF3FD"/>
    </a:custClr>
    <a:custClr name="White">
      <a:srgbClr val="FFFFFF"/>
    </a:custClr>
    <a:custClr name="White">
      <a:srgbClr val="FFFFFF"/>
    </a:custClr>
    <a:custClr name="Rose Tint3">
      <a:srgbClr val="F9C1D2"/>
    </a:custClr>
    <a:custClr name="Background Gray">
      <a:srgbClr val="F4F4F4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New Gartner Blue Dark">
      <a:srgbClr val="355578"/>
    </a:custClr>
    <a:custClr name="Sky Dark">
      <a:srgbClr val="0074AD"/>
    </a:custClr>
    <a:custClr name="Tangerine Dark">
      <a:srgbClr val="932F18"/>
    </a:custClr>
    <a:custClr name="Lemon Dark">
      <a:srgbClr val="BF920B"/>
    </a:custClr>
    <a:custClr name="Rose Dark">
      <a:srgbClr val="AF0D43"/>
    </a:custClr>
    <a:custClr name="Steel Dark">
      <a:srgbClr val="535A54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2018_SUMMIT_TEMPLATE.pptx" id="{F018A82B-9632-4C73-B475-2FE0E1C43328}" vid="{4A98995B-84F2-4E72-B0B6-48A3FB7923E6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89755c-de38-4fe3-9623-40afa3bba1e2">
      <UserInfo>
        <DisplayName>BARKER, Rebecca (SHERWOOD FOREST HOSPITALS NHS FOUNDATION TRUST)</DisplayName>
        <AccountId>47</AccountId>
        <AccountType/>
      </UserInfo>
      <UserInfo>
        <DisplayName>WILLIS, Maria (NHS NOTTINGHAM AND NOTTINGHAMSHIRE ICB - 52R)</DisplayName>
        <AccountId>21</AccountId>
        <AccountType/>
      </UserInfo>
      <UserInfo>
        <DisplayName>SCOTT, Fay (NHS NOTTINGHAM AND NOTTINGHAMSHIRE ICB - 52R)</DisplayName>
        <AccountId>25</AccountId>
        <AccountType/>
      </UserInfo>
      <UserInfo>
        <DisplayName>REDHEAD, Louise (NHS NOTTINGHAM AND NOTTINGHAMSHIRE ICB - 52R)</DisplayName>
        <AccountId>31</AccountId>
        <AccountType/>
      </UserInfo>
      <UserInfo>
        <DisplayName>PERKINS, Lewis (NHS NOTTINGHAM AND NOTTINGHAMSHIRE ICB - 52R)</DisplayName>
        <AccountId>42</AccountId>
        <AccountType/>
      </UserInfo>
      <UserInfo>
        <DisplayName>SAWYER, Ruthe (NHS NOTTINGHAM AND NOTTINGHAMSHIRE ICB - 52R)</DisplayName>
        <AccountId>35</AccountId>
        <AccountType/>
      </UserInfo>
      <UserInfo>
        <DisplayName>STANDEN, Aiden (NHS NOTTINGHAM AND NOTTINGHAMSHIRE ICB - 52R)</DisplayName>
        <AccountId>41</AccountId>
        <AccountType/>
      </UserInfo>
      <UserInfo>
        <DisplayName>WATSON, Tracy (NHS NOTTINGHAM AND NOTTINGHAMSHIRE ICB - 52R)</DisplayName>
        <AccountId>63</AccountId>
        <AccountType/>
      </UserInfo>
      <UserInfo>
        <DisplayName>GARRATT, Billy (NHS NOTTINGHAM AND NOTTINGHAMSHIRE ICB - 52R)</DisplayName>
        <AccountId>36</AccountId>
        <AccountType/>
      </UserInfo>
    </SharedWithUsers>
    <_activity xmlns="32678723-8c06-45e1-8bd0-318b9868a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17" ma:contentTypeDescription="Create a new document." ma:contentTypeScope="" ma:versionID="abc7e4c06e91e53dce7b79673dcd6b78">
  <xsd:schema xmlns:xsd="http://www.w3.org/2001/XMLSchema" xmlns:xs="http://www.w3.org/2001/XMLSchema" xmlns:p="http://schemas.microsoft.com/office/2006/metadata/properties" xmlns:ns3="5789755c-de38-4fe3-9623-40afa3bba1e2" xmlns:ns4="32678723-8c06-45e1-8bd0-318b9868a43d" targetNamespace="http://schemas.microsoft.com/office/2006/metadata/properties" ma:root="true" ma:fieldsID="ee87576219bbe20c0c90028e5d1fbadd" ns3:_="" ns4:_=""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F2477-E368-4D22-A68A-46D02315A415}">
  <ds:schemaRefs>
    <ds:schemaRef ds:uri="5789755c-de38-4fe3-9623-40afa3bba1e2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32678723-8c06-45e1-8bd0-318b9868a43d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383283-1F15-4DA9-8BEE-0690B47AAA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D1052-133A-4711-9CCA-D099BAAF6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263</Words>
  <Application>Microsoft Office PowerPoint</Application>
  <PresentationFormat>On-screen Show (4:3)</PresentationFormat>
  <Paragraphs>49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Montserrat</vt:lpstr>
      <vt:lpstr>Montserrat Light</vt:lpstr>
      <vt:lpstr>YAFcf0Q1_fs 0</vt:lpstr>
      <vt:lpstr>Office Theme</vt:lpstr>
      <vt:lpstr>1_White bkgrnd master</vt:lpstr>
      <vt:lpstr>1_Custom Design</vt:lpstr>
      <vt:lpstr> Personalised Care - Doing it well at Scale  7th May 13:00 – 16:00  MS Teams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DRAPER, Debbie (NHS NOTTINGHAM AND NOTTINGHAMSHIRE ICB - 52R)</cp:lastModifiedBy>
  <cp:revision>27</cp:revision>
  <cp:lastPrinted>2019-11-14T16:30:21Z</cp:lastPrinted>
  <dcterms:created xsi:type="dcterms:W3CDTF">2017-06-09T16:20:04Z</dcterms:created>
  <dcterms:modified xsi:type="dcterms:W3CDTF">2024-04-26T15:21:07Z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  <property fmtid="{D5CDD505-2E9C-101B-9397-08002B2CF9AE}" pid="3" name="MediaServiceImageTags">
    <vt:lpwstr/>
  </property>
</Properties>
</file>