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146846868" r:id="rId6"/>
    <p:sldId id="2146846870" r:id="rId7"/>
    <p:sldId id="2146846871" r:id="rId8"/>
    <p:sldId id="270" r:id="rId9"/>
    <p:sldId id="2146846872" r:id="rId10"/>
    <p:sldId id="2146846880" r:id="rId11"/>
    <p:sldId id="2146846873" r:id="rId12"/>
    <p:sldId id="2146846874" r:id="rId13"/>
    <p:sldId id="2146846875" r:id="rId14"/>
    <p:sldId id="2146846876" r:id="rId15"/>
    <p:sldId id="257" r:id="rId16"/>
    <p:sldId id="2146846879" r:id="rId17"/>
    <p:sldId id="2146846877"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E6E6"/>
    <a:srgbClr val="C0C0C0"/>
    <a:srgbClr val="4472C4"/>
    <a:srgbClr val="008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6357" autoAdjust="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5C5B3-48F7-4778-A2F2-76B95D6639A2}"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1CA0A-5B6F-4105-9AE4-43A604AD1956}" type="slidenum">
              <a:rPr lang="en-GB" smtClean="0"/>
              <a:t>‹#›</a:t>
            </a:fld>
            <a:endParaRPr lang="en-GB"/>
          </a:p>
        </p:txBody>
      </p:sp>
    </p:spTree>
    <p:extLst>
      <p:ext uri="{BB962C8B-B14F-4D97-AF65-F5344CB8AC3E}">
        <p14:creationId xmlns:p14="http://schemas.microsoft.com/office/powerpoint/2010/main" val="38334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7306-3D59-46E0-B392-99CF1A17D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C8DA0B-D870-40D9-AF22-8B875B1474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A7DA6E-5138-4E03-B939-9A074FCE8FA0}"/>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5" name="Footer Placeholder 4">
            <a:extLst>
              <a:ext uri="{FF2B5EF4-FFF2-40B4-BE49-F238E27FC236}">
                <a16:creationId xmlns:a16="http://schemas.microsoft.com/office/drawing/2014/main" id="{4F8B9F8F-F0B8-47E8-9411-92F8ACEB0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846F2-CE0D-440E-A67B-01EC77076B31}"/>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7" name="Picture 6">
            <a:extLst>
              <a:ext uri="{FF2B5EF4-FFF2-40B4-BE49-F238E27FC236}">
                <a16:creationId xmlns:a16="http://schemas.microsoft.com/office/drawing/2014/main" id="{86386C12-2667-4918-8644-9CA43140DDA4}"/>
              </a:ext>
            </a:extLst>
          </p:cNvPr>
          <p:cNvPicPr>
            <a:picLocks noChangeAspect="1"/>
          </p:cNvPicPr>
          <p:nvPr userDrawn="1"/>
        </p:nvPicPr>
        <p:blipFill>
          <a:blip r:embed="rId2"/>
          <a:stretch>
            <a:fillRect/>
          </a:stretch>
        </p:blipFill>
        <p:spPr>
          <a:xfrm flipV="1">
            <a:off x="-63503" y="6583362"/>
            <a:ext cx="12328221" cy="302022"/>
          </a:xfrm>
          <a:prstGeom prst="rect">
            <a:avLst/>
          </a:prstGeom>
        </p:spPr>
      </p:pic>
      <p:pic>
        <p:nvPicPr>
          <p:cNvPr id="8" name="Picture 7">
            <a:extLst>
              <a:ext uri="{FF2B5EF4-FFF2-40B4-BE49-F238E27FC236}">
                <a16:creationId xmlns:a16="http://schemas.microsoft.com/office/drawing/2014/main" id="{87FBFA4E-1D95-46EA-B9B3-BA2F64DDFBD0}"/>
              </a:ext>
            </a:extLst>
          </p:cNvPr>
          <p:cNvPicPr>
            <a:picLocks noChangeAspect="1"/>
          </p:cNvPicPr>
          <p:nvPr userDrawn="1"/>
        </p:nvPicPr>
        <p:blipFill>
          <a:blip r:embed="rId2"/>
          <a:stretch>
            <a:fillRect/>
          </a:stretch>
        </p:blipFill>
        <p:spPr>
          <a:xfrm flipV="1">
            <a:off x="8506" y="-88020"/>
            <a:ext cx="12183494" cy="492684"/>
          </a:xfrm>
          <a:prstGeom prst="rect">
            <a:avLst/>
          </a:prstGeom>
        </p:spPr>
      </p:pic>
    </p:spTree>
    <p:extLst>
      <p:ext uri="{BB962C8B-B14F-4D97-AF65-F5344CB8AC3E}">
        <p14:creationId xmlns:p14="http://schemas.microsoft.com/office/powerpoint/2010/main" val="327243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AD17-9DF6-4E35-89BD-9E053F862D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86E59-703D-47F6-86F0-0E5C284FE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BB8C50-50A8-432A-B9E0-EACA0A9081D8}"/>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5" name="Footer Placeholder 4">
            <a:extLst>
              <a:ext uri="{FF2B5EF4-FFF2-40B4-BE49-F238E27FC236}">
                <a16:creationId xmlns:a16="http://schemas.microsoft.com/office/drawing/2014/main" id="{07A48052-DA5A-48B7-8DA3-27E8B0FFD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0632EF-6C08-473E-9176-C433EBCDC13E}"/>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7" name="Picture 6">
            <a:extLst>
              <a:ext uri="{FF2B5EF4-FFF2-40B4-BE49-F238E27FC236}">
                <a16:creationId xmlns:a16="http://schemas.microsoft.com/office/drawing/2014/main" id="{FE2F99CC-6968-4D87-B1C2-6E8B14CCB3CB}"/>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8" name="Picture 7">
            <a:extLst>
              <a:ext uri="{FF2B5EF4-FFF2-40B4-BE49-F238E27FC236}">
                <a16:creationId xmlns:a16="http://schemas.microsoft.com/office/drawing/2014/main" id="{144CBD77-189F-4885-9EA9-6571379360DD}"/>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1839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6B3F42-0D4B-49BC-8FC4-739AAFF8F7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83A76E-F18A-4F2B-8DFE-94E13271C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699E69-21D3-4855-96AD-A43A5707370E}"/>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5" name="Footer Placeholder 4">
            <a:extLst>
              <a:ext uri="{FF2B5EF4-FFF2-40B4-BE49-F238E27FC236}">
                <a16:creationId xmlns:a16="http://schemas.microsoft.com/office/drawing/2014/main" id="{DCB2B2CD-DAD5-4D64-A2ED-DD1157788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171CB-E0D9-4A15-B491-63D32D055EFE}"/>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7" name="Picture 6">
            <a:extLst>
              <a:ext uri="{FF2B5EF4-FFF2-40B4-BE49-F238E27FC236}">
                <a16:creationId xmlns:a16="http://schemas.microsoft.com/office/drawing/2014/main" id="{60D733C7-1437-4354-A103-33EFB365A18A}"/>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8" name="Picture 7">
            <a:extLst>
              <a:ext uri="{FF2B5EF4-FFF2-40B4-BE49-F238E27FC236}">
                <a16:creationId xmlns:a16="http://schemas.microsoft.com/office/drawing/2014/main" id="{AE3C46DA-9790-407D-84B4-6472B61EFD02}"/>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33248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863F-B913-4158-A2C2-F4D9457AB7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B0738C-4ACB-4CA9-BB61-BDF80348D8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98B11-6BE8-4093-BB35-DD560898F9A9}"/>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5" name="Footer Placeholder 4">
            <a:extLst>
              <a:ext uri="{FF2B5EF4-FFF2-40B4-BE49-F238E27FC236}">
                <a16:creationId xmlns:a16="http://schemas.microsoft.com/office/drawing/2014/main" id="{B7B22594-078A-4C45-874E-1C306ECE95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10FCF1-A80B-49BF-8CF2-332F1474FF0E}"/>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7" name="Picture 6">
            <a:extLst>
              <a:ext uri="{FF2B5EF4-FFF2-40B4-BE49-F238E27FC236}">
                <a16:creationId xmlns:a16="http://schemas.microsoft.com/office/drawing/2014/main" id="{EBA5F0E3-16A7-4DA0-998D-366DCA7ABE30}"/>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8" name="Picture 7">
            <a:extLst>
              <a:ext uri="{FF2B5EF4-FFF2-40B4-BE49-F238E27FC236}">
                <a16:creationId xmlns:a16="http://schemas.microsoft.com/office/drawing/2014/main" id="{08687FA3-698F-4B87-98C9-1A1C75DC169F}"/>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303912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7AF5-00B2-4232-AA17-736DF78789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2573A5-804C-4ED7-A585-8C6A801BF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951B7-8EA9-43F0-BC49-0AE3D7B07870}"/>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5" name="Footer Placeholder 4">
            <a:extLst>
              <a:ext uri="{FF2B5EF4-FFF2-40B4-BE49-F238E27FC236}">
                <a16:creationId xmlns:a16="http://schemas.microsoft.com/office/drawing/2014/main" id="{8DCF0FD6-09A9-47C8-96F8-8777B66A0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82FEA5-62D6-4259-9C1F-47BC15EDA1F3}"/>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7" name="Picture 6">
            <a:extLst>
              <a:ext uri="{FF2B5EF4-FFF2-40B4-BE49-F238E27FC236}">
                <a16:creationId xmlns:a16="http://schemas.microsoft.com/office/drawing/2014/main" id="{586A9693-5A04-4B8D-8D66-E58509A0A868}"/>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8" name="Picture 7">
            <a:extLst>
              <a:ext uri="{FF2B5EF4-FFF2-40B4-BE49-F238E27FC236}">
                <a16:creationId xmlns:a16="http://schemas.microsoft.com/office/drawing/2014/main" id="{3ED567A6-0415-4A4D-BBA2-440D9A861B92}"/>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201279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F33A-65FF-4696-94CA-D21D667660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2B7726-6672-45FC-9D1E-11876E2E4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9E02E7-8A51-4081-A9FA-97025C95A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36E680-34AE-48CA-A809-67804F3FBF2A}"/>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6" name="Footer Placeholder 5">
            <a:extLst>
              <a:ext uri="{FF2B5EF4-FFF2-40B4-BE49-F238E27FC236}">
                <a16:creationId xmlns:a16="http://schemas.microsoft.com/office/drawing/2014/main" id="{5172CC0C-CA3C-4155-AD0F-98DE219E7F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1E4A3-ADA9-476D-BBD6-C2696999825A}"/>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8" name="Picture 7">
            <a:extLst>
              <a:ext uri="{FF2B5EF4-FFF2-40B4-BE49-F238E27FC236}">
                <a16:creationId xmlns:a16="http://schemas.microsoft.com/office/drawing/2014/main" id="{C9082DEE-2F0E-488A-851E-91B8DE104054}"/>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9" name="Picture 8">
            <a:extLst>
              <a:ext uri="{FF2B5EF4-FFF2-40B4-BE49-F238E27FC236}">
                <a16:creationId xmlns:a16="http://schemas.microsoft.com/office/drawing/2014/main" id="{B8C94F88-016B-4458-99A6-9B90F2319A90}"/>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169866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EE5E-0397-4A15-8023-C6D6AEE29F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10773E-BC38-4221-A576-980430EAA8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61627-C6F8-4183-8963-CC84366B14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7311DD-60B7-402C-B48D-1A5184078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55E9E-71CE-4AF9-880B-F27AC1832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2145C8-DC34-4639-91C9-24D3DDCEC436}"/>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8" name="Footer Placeholder 7">
            <a:extLst>
              <a:ext uri="{FF2B5EF4-FFF2-40B4-BE49-F238E27FC236}">
                <a16:creationId xmlns:a16="http://schemas.microsoft.com/office/drawing/2014/main" id="{2AA8A9E9-C750-4155-B050-655C3D735D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CA5C0B-667E-4F9C-9A44-8063FC89181A}"/>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10" name="Picture 9">
            <a:extLst>
              <a:ext uri="{FF2B5EF4-FFF2-40B4-BE49-F238E27FC236}">
                <a16:creationId xmlns:a16="http://schemas.microsoft.com/office/drawing/2014/main" id="{EA2471A3-261B-4FE5-B469-00C1FD985966}"/>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11" name="Picture 10">
            <a:extLst>
              <a:ext uri="{FF2B5EF4-FFF2-40B4-BE49-F238E27FC236}">
                <a16:creationId xmlns:a16="http://schemas.microsoft.com/office/drawing/2014/main" id="{F694A8CF-7571-4C05-A0CD-39A740671F5F}"/>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206003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890B-DF32-4E71-BB7C-A448302AB6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C23B9C-3632-4411-848D-5F48E839C9F7}"/>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4" name="Footer Placeholder 3">
            <a:extLst>
              <a:ext uri="{FF2B5EF4-FFF2-40B4-BE49-F238E27FC236}">
                <a16:creationId xmlns:a16="http://schemas.microsoft.com/office/drawing/2014/main" id="{2C5ECF79-B760-4C21-A464-8E0E29ED04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06B2EE-07D5-4771-BCBB-374590E153F4}"/>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6" name="Picture 5">
            <a:extLst>
              <a:ext uri="{FF2B5EF4-FFF2-40B4-BE49-F238E27FC236}">
                <a16:creationId xmlns:a16="http://schemas.microsoft.com/office/drawing/2014/main" id="{19A65592-EB58-4A58-9E15-623D5EB8000F}"/>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7" name="Picture 6">
            <a:extLst>
              <a:ext uri="{FF2B5EF4-FFF2-40B4-BE49-F238E27FC236}">
                <a16:creationId xmlns:a16="http://schemas.microsoft.com/office/drawing/2014/main" id="{F35D14F5-B00C-4CE8-B529-9B89E9E9577B}"/>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429373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1A911-CB56-4025-850D-7FA6D0617755}"/>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3" name="Footer Placeholder 2">
            <a:extLst>
              <a:ext uri="{FF2B5EF4-FFF2-40B4-BE49-F238E27FC236}">
                <a16:creationId xmlns:a16="http://schemas.microsoft.com/office/drawing/2014/main" id="{84A3F77B-AE3C-43DE-9480-D4539FED14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25563E-3633-45A8-B9AC-BF9A9572B18F}"/>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5" name="Picture 4">
            <a:extLst>
              <a:ext uri="{FF2B5EF4-FFF2-40B4-BE49-F238E27FC236}">
                <a16:creationId xmlns:a16="http://schemas.microsoft.com/office/drawing/2014/main" id="{50A190EA-4C94-4EE8-B274-7CB9A91CB137}"/>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6" name="Picture 5">
            <a:extLst>
              <a:ext uri="{FF2B5EF4-FFF2-40B4-BE49-F238E27FC236}">
                <a16:creationId xmlns:a16="http://schemas.microsoft.com/office/drawing/2014/main" id="{811F9A28-8D61-4F81-8C08-9F5BFF8FD278}"/>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19291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6EF1-40C3-4B2E-8571-2FDC0B292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6E39C3-F462-4726-B09C-FDCB68267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4FE98F-161A-40E4-A018-22D0520BD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6D75B-9AED-44C8-95A4-646D821EB0C2}"/>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6" name="Footer Placeholder 5">
            <a:extLst>
              <a:ext uri="{FF2B5EF4-FFF2-40B4-BE49-F238E27FC236}">
                <a16:creationId xmlns:a16="http://schemas.microsoft.com/office/drawing/2014/main" id="{3EDB44BF-0A3D-41F8-BA7A-B1DD63C8E2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5BDA56-6716-4190-9308-6ECA69519F24}"/>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8" name="Picture 7">
            <a:extLst>
              <a:ext uri="{FF2B5EF4-FFF2-40B4-BE49-F238E27FC236}">
                <a16:creationId xmlns:a16="http://schemas.microsoft.com/office/drawing/2014/main" id="{AFB8DF7F-66C0-464D-8C4F-221BB13A27C0}"/>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9" name="Picture 8">
            <a:extLst>
              <a:ext uri="{FF2B5EF4-FFF2-40B4-BE49-F238E27FC236}">
                <a16:creationId xmlns:a16="http://schemas.microsoft.com/office/drawing/2014/main" id="{96C74142-03BF-49A1-B355-664B02BBBFB6}"/>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21164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69A4-4884-4FED-9B38-1364049E9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AA1017-A68C-4DCE-A735-33E95FABC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C06EB9-42DC-4241-8E6C-E9C4625FF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314BCA-F849-44E2-9FCA-2695D138BB56}"/>
              </a:ext>
            </a:extLst>
          </p:cNvPr>
          <p:cNvSpPr>
            <a:spLocks noGrp="1"/>
          </p:cNvSpPr>
          <p:nvPr>
            <p:ph type="dt" sz="half" idx="10"/>
          </p:nvPr>
        </p:nvSpPr>
        <p:spPr/>
        <p:txBody>
          <a:bodyPr/>
          <a:lstStyle/>
          <a:p>
            <a:fld id="{0521CEDD-3383-401D-9AFD-6CE386B23B4A}" type="datetimeFigureOut">
              <a:rPr lang="en-GB" smtClean="0"/>
              <a:t>05/04/2023</a:t>
            </a:fld>
            <a:endParaRPr lang="en-GB"/>
          </a:p>
        </p:txBody>
      </p:sp>
      <p:sp>
        <p:nvSpPr>
          <p:cNvPr id="6" name="Footer Placeholder 5">
            <a:extLst>
              <a:ext uri="{FF2B5EF4-FFF2-40B4-BE49-F238E27FC236}">
                <a16:creationId xmlns:a16="http://schemas.microsoft.com/office/drawing/2014/main" id="{DA901DFB-AF61-428F-B86A-6F26B9F50A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FFFF20-66CA-4435-A6F5-A0FA3011F5A1}"/>
              </a:ext>
            </a:extLst>
          </p:cNvPr>
          <p:cNvSpPr>
            <a:spLocks noGrp="1"/>
          </p:cNvSpPr>
          <p:nvPr>
            <p:ph type="sldNum" sz="quarter" idx="12"/>
          </p:nvPr>
        </p:nvSpPr>
        <p:spPr/>
        <p:txBody>
          <a:bodyPr/>
          <a:lstStyle/>
          <a:p>
            <a:fld id="{67C687B2-D9CA-49B6-85F7-6FFBDB507B89}" type="slidenum">
              <a:rPr lang="en-GB" smtClean="0"/>
              <a:t>‹#›</a:t>
            </a:fld>
            <a:endParaRPr lang="en-GB"/>
          </a:p>
        </p:txBody>
      </p:sp>
      <p:pic>
        <p:nvPicPr>
          <p:cNvPr id="8" name="Picture 7">
            <a:extLst>
              <a:ext uri="{FF2B5EF4-FFF2-40B4-BE49-F238E27FC236}">
                <a16:creationId xmlns:a16="http://schemas.microsoft.com/office/drawing/2014/main" id="{5AD83923-76C1-4FA6-9D8A-57D4F62F91C6}"/>
              </a:ext>
            </a:extLst>
          </p:cNvPr>
          <p:cNvPicPr>
            <a:picLocks noChangeAspect="1"/>
          </p:cNvPicPr>
          <p:nvPr userDrawn="1"/>
        </p:nvPicPr>
        <p:blipFill>
          <a:blip r:embed="rId2"/>
          <a:stretch>
            <a:fillRect/>
          </a:stretch>
        </p:blipFill>
        <p:spPr>
          <a:xfrm flipV="1">
            <a:off x="-63502" y="6583362"/>
            <a:ext cx="12260754" cy="302022"/>
          </a:xfrm>
          <a:prstGeom prst="rect">
            <a:avLst/>
          </a:prstGeom>
        </p:spPr>
      </p:pic>
      <p:pic>
        <p:nvPicPr>
          <p:cNvPr id="9" name="Picture 8">
            <a:extLst>
              <a:ext uri="{FF2B5EF4-FFF2-40B4-BE49-F238E27FC236}">
                <a16:creationId xmlns:a16="http://schemas.microsoft.com/office/drawing/2014/main" id="{70D0745F-BA13-46E2-B054-6036E0D7F2EC}"/>
              </a:ext>
            </a:extLst>
          </p:cNvPr>
          <p:cNvPicPr>
            <a:picLocks noChangeAspect="1"/>
          </p:cNvPicPr>
          <p:nvPr userDrawn="1"/>
        </p:nvPicPr>
        <p:blipFill>
          <a:blip r:embed="rId2"/>
          <a:stretch>
            <a:fillRect/>
          </a:stretch>
        </p:blipFill>
        <p:spPr>
          <a:xfrm flipV="1">
            <a:off x="8505" y="-88020"/>
            <a:ext cx="12116819" cy="492684"/>
          </a:xfrm>
          <a:prstGeom prst="rect">
            <a:avLst/>
          </a:prstGeom>
        </p:spPr>
      </p:pic>
    </p:spTree>
    <p:extLst>
      <p:ext uri="{BB962C8B-B14F-4D97-AF65-F5344CB8AC3E}">
        <p14:creationId xmlns:p14="http://schemas.microsoft.com/office/powerpoint/2010/main" val="38804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218241-03EB-4926-AE2D-FA825B1E07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A88879-0836-44FB-B94F-C47ABED6B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B468C-1673-40CC-8B67-7BABED646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1CEDD-3383-401D-9AFD-6CE386B23B4A}" type="datetimeFigureOut">
              <a:rPr lang="en-GB" smtClean="0"/>
              <a:t>05/04/2023</a:t>
            </a:fld>
            <a:endParaRPr lang="en-GB"/>
          </a:p>
        </p:txBody>
      </p:sp>
      <p:sp>
        <p:nvSpPr>
          <p:cNvPr id="5" name="Footer Placeholder 4">
            <a:extLst>
              <a:ext uri="{FF2B5EF4-FFF2-40B4-BE49-F238E27FC236}">
                <a16:creationId xmlns:a16="http://schemas.microsoft.com/office/drawing/2014/main" id="{CEF606B0-438B-43C5-B307-AD2FAF500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84A0E6-C645-4FC1-9672-C4FDFD6C6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87B2-D9CA-49B6-85F7-6FFBDB507B89}" type="slidenum">
              <a:rPr lang="en-GB" smtClean="0"/>
              <a:t>‹#›</a:t>
            </a:fld>
            <a:endParaRPr lang="en-GB"/>
          </a:p>
        </p:txBody>
      </p:sp>
    </p:spTree>
    <p:extLst>
      <p:ext uri="{BB962C8B-B14F-4D97-AF65-F5344CB8AC3E}">
        <p14:creationId xmlns:p14="http://schemas.microsoft.com/office/powerpoint/2010/main" val="268949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A6AADA-DD3D-F647-BA14-C1BF916549B7}"/>
              </a:ext>
            </a:extLst>
          </p:cNvPr>
          <p:cNvPicPr>
            <a:picLocks noChangeAspect="1"/>
          </p:cNvPicPr>
          <p:nvPr/>
        </p:nvPicPr>
        <p:blipFill>
          <a:blip r:embed="rId2"/>
          <a:stretch>
            <a:fillRect/>
          </a:stretch>
        </p:blipFill>
        <p:spPr>
          <a:xfrm>
            <a:off x="0" y="324464"/>
            <a:ext cx="7812740" cy="6209072"/>
          </a:xfrm>
          <a:prstGeom prst="rect">
            <a:avLst/>
          </a:prstGeom>
        </p:spPr>
      </p:pic>
      <p:sp>
        <p:nvSpPr>
          <p:cNvPr id="6" name="Subtitle 2">
            <a:extLst>
              <a:ext uri="{FF2B5EF4-FFF2-40B4-BE49-F238E27FC236}">
                <a16:creationId xmlns:a16="http://schemas.microsoft.com/office/drawing/2014/main" id="{811925A7-C968-0F47-86B9-5C9ABA4036E9}"/>
              </a:ext>
            </a:extLst>
          </p:cNvPr>
          <p:cNvSpPr txBox="1">
            <a:spLocks/>
          </p:cNvSpPr>
          <p:nvPr/>
        </p:nvSpPr>
        <p:spPr>
          <a:xfrm>
            <a:off x="482325" y="3134343"/>
            <a:ext cx="8947425" cy="21514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96"/>
              </a:lnSpc>
              <a:spcAft>
                <a:spcPts val="600"/>
              </a:spcAft>
              <a:buNone/>
            </a:pPr>
            <a:r>
              <a:rPr lang="en-US" sz="4400" b="1" dirty="0"/>
              <a:t>Intelligence to drive focus</a:t>
            </a:r>
          </a:p>
          <a:p>
            <a:pPr marL="0" indent="0">
              <a:lnSpc>
                <a:spcPts val="3696"/>
              </a:lnSpc>
              <a:spcAft>
                <a:spcPts val="600"/>
              </a:spcAft>
              <a:buNone/>
            </a:pPr>
            <a:r>
              <a:rPr lang="en-US" sz="4400" b="1" dirty="0"/>
              <a:t>(efficiencies, improved quality, gaps) </a:t>
            </a:r>
          </a:p>
        </p:txBody>
      </p:sp>
      <p:pic>
        <p:nvPicPr>
          <p:cNvPr id="7" name="Picture 6" descr="Graphical user interface, application&#10;&#10;Description automatically generated">
            <a:extLst>
              <a:ext uri="{FF2B5EF4-FFF2-40B4-BE49-F238E27FC236}">
                <a16:creationId xmlns:a16="http://schemas.microsoft.com/office/drawing/2014/main" id="{D54B6774-E331-4A93-9888-EE1021C3318C}"/>
              </a:ext>
            </a:extLst>
          </p:cNvPr>
          <p:cNvPicPr>
            <a:picLocks noChangeAspect="1"/>
          </p:cNvPicPr>
          <p:nvPr/>
        </p:nvPicPr>
        <p:blipFill>
          <a:blip r:embed="rId3"/>
          <a:stretch>
            <a:fillRect/>
          </a:stretch>
        </p:blipFill>
        <p:spPr>
          <a:xfrm>
            <a:off x="7659069" y="-50435"/>
            <a:ext cx="4157860" cy="2941649"/>
          </a:xfrm>
          <a:prstGeom prst="rect">
            <a:avLst/>
          </a:prstGeom>
        </p:spPr>
      </p:pic>
    </p:spTree>
    <p:extLst>
      <p:ext uri="{BB962C8B-B14F-4D97-AF65-F5344CB8AC3E}">
        <p14:creationId xmlns:p14="http://schemas.microsoft.com/office/powerpoint/2010/main" val="125323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7A7FC5-233A-493F-80DE-142C5BD104C9}"/>
              </a:ext>
            </a:extLst>
          </p:cNvPr>
          <p:cNvPicPr>
            <a:picLocks noChangeAspect="1"/>
          </p:cNvPicPr>
          <p:nvPr/>
        </p:nvPicPr>
        <p:blipFill>
          <a:blip r:embed="rId2"/>
          <a:stretch>
            <a:fillRect/>
          </a:stretch>
        </p:blipFill>
        <p:spPr>
          <a:xfrm>
            <a:off x="6235838" y="3487043"/>
            <a:ext cx="5400000" cy="3353862"/>
          </a:xfrm>
          <a:prstGeom prst="rect">
            <a:avLst/>
          </a:prstGeom>
        </p:spPr>
      </p:pic>
      <p:pic>
        <p:nvPicPr>
          <p:cNvPr id="2" name="Picture 1">
            <a:extLst>
              <a:ext uri="{FF2B5EF4-FFF2-40B4-BE49-F238E27FC236}">
                <a16:creationId xmlns:a16="http://schemas.microsoft.com/office/drawing/2014/main" id="{12AB6D0F-EFF4-4B33-B8DD-1DD8C933C6F2}"/>
              </a:ext>
            </a:extLst>
          </p:cNvPr>
          <p:cNvPicPr>
            <a:picLocks noChangeAspect="1"/>
          </p:cNvPicPr>
          <p:nvPr/>
        </p:nvPicPr>
        <p:blipFill>
          <a:blip r:embed="rId3"/>
          <a:stretch>
            <a:fillRect/>
          </a:stretch>
        </p:blipFill>
        <p:spPr>
          <a:xfrm>
            <a:off x="6235838" y="85556"/>
            <a:ext cx="5400000" cy="3353862"/>
          </a:xfrm>
          <a:prstGeom prst="rect">
            <a:avLst/>
          </a:prstGeom>
        </p:spPr>
      </p:pic>
      <p:pic>
        <p:nvPicPr>
          <p:cNvPr id="3" name="Picture 2">
            <a:extLst>
              <a:ext uri="{FF2B5EF4-FFF2-40B4-BE49-F238E27FC236}">
                <a16:creationId xmlns:a16="http://schemas.microsoft.com/office/drawing/2014/main" id="{D8B971CC-E3EA-4E4D-91B7-0E445796D75C}"/>
              </a:ext>
            </a:extLst>
          </p:cNvPr>
          <p:cNvPicPr>
            <a:picLocks noChangeAspect="1"/>
          </p:cNvPicPr>
          <p:nvPr/>
        </p:nvPicPr>
        <p:blipFill>
          <a:blip r:embed="rId4"/>
          <a:stretch>
            <a:fillRect/>
          </a:stretch>
        </p:blipFill>
        <p:spPr>
          <a:xfrm>
            <a:off x="696000" y="3487043"/>
            <a:ext cx="5400000" cy="3353862"/>
          </a:xfrm>
          <a:prstGeom prst="rect">
            <a:avLst/>
          </a:prstGeom>
        </p:spPr>
      </p:pic>
      <p:sp>
        <p:nvSpPr>
          <p:cNvPr id="8" name="Rectangle 7">
            <a:extLst>
              <a:ext uri="{FF2B5EF4-FFF2-40B4-BE49-F238E27FC236}">
                <a16:creationId xmlns:a16="http://schemas.microsoft.com/office/drawing/2014/main" id="{BF27F3A4-B030-4F25-AA22-0004D14FACAA}"/>
              </a:ext>
            </a:extLst>
          </p:cNvPr>
          <p:cNvSpPr/>
          <p:nvPr/>
        </p:nvSpPr>
        <p:spPr>
          <a:xfrm>
            <a:off x="696000" y="495300"/>
            <a:ext cx="5400000" cy="4143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rPr>
              <a:t>Heart failure shows a strong positive correlation </a:t>
            </a:r>
            <a:r>
              <a:rPr lang="en-GB" sz="1600" dirty="0">
                <a:solidFill>
                  <a:schemeClr val="tx1"/>
                </a:solidFill>
              </a:rPr>
              <a:t>between deprivation and NEL rates with Radford and Mary Potter showing particularly high rates.</a:t>
            </a:r>
          </a:p>
          <a:p>
            <a:endParaRPr lang="en-GB" sz="1600" dirty="0">
              <a:solidFill>
                <a:schemeClr val="tx1"/>
              </a:solidFill>
            </a:endParaRPr>
          </a:p>
          <a:p>
            <a:r>
              <a:rPr lang="en-GB" sz="1600" b="1" dirty="0">
                <a:solidFill>
                  <a:schemeClr val="tx1"/>
                </a:solidFill>
              </a:rPr>
              <a:t>Chest pain shows a moderate positive correlation </a:t>
            </a:r>
            <a:r>
              <a:rPr lang="en-GB" sz="1600" dirty="0">
                <a:solidFill>
                  <a:schemeClr val="tx1"/>
                </a:solidFill>
              </a:rPr>
              <a:t>between deprivation and NEL rates.  Again R&amp;MP is the highest.</a:t>
            </a:r>
          </a:p>
          <a:p>
            <a:endParaRPr lang="en-GB" sz="1600" dirty="0">
              <a:solidFill>
                <a:schemeClr val="tx1"/>
              </a:solidFill>
            </a:endParaRPr>
          </a:p>
          <a:p>
            <a:r>
              <a:rPr lang="en-GB" sz="1600" b="1" dirty="0">
                <a:solidFill>
                  <a:schemeClr val="tx1"/>
                </a:solidFill>
              </a:rPr>
              <a:t>Stroke shows a low positive correlation </a:t>
            </a:r>
            <a:r>
              <a:rPr lang="en-GB" sz="1600" dirty="0">
                <a:solidFill>
                  <a:schemeClr val="tx1"/>
                </a:solidFill>
              </a:rPr>
              <a:t>between deprivation and NEL rates, with Synergy and Eastwood, both of which are less deprived, showing similar rates of activity to Bulwell &amp; Top Valley, Bestwood and Sherwood and Radford &amp; Mary Potter.</a:t>
            </a:r>
          </a:p>
          <a:p>
            <a:endParaRPr lang="en-GB" sz="1600" dirty="0">
              <a:solidFill>
                <a:schemeClr val="tx1"/>
              </a:solidFill>
            </a:endParaRPr>
          </a:p>
          <a:p>
            <a:endParaRPr lang="en-GB" sz="1600" dirty="0">
              <a:solidFill>
                <a:schemeClr val="tx1"/>
              </a:solidFill>
            </a:endParaRPr>
          </a:p>
        </p:txBody>
      </p:sp>
      <p:sp>
        <p:nvSpPr>
          <p:cNvPr id="6" name="Rectangle 5">
            <a:extLst>
              <a:ext uri="{FF2B5EF4-FFF2-40B4-BE49-F238E27FC236}">
                <a16:creationId xmlns:a16="http://schemas.microsoft.com/office/drawing/2014/main" id="{5DE3E43A-9F1E-434C-B985-D4C0057C444E}"/>
              </a:ext>
            </a:extLst>
          </p:cNvPr>
          <p:cNvSpPr/>
          <p:nvPr/>
        </p:nvSpPr>
        <p:spPr>
          <a:xfrm>
            <a:off x="182572" y="-28575"/>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Circulatory - continued</a:t>
            </a:r>
          </a:p>
        </p:txBody>
      </p:sp>
    </p:spTree>
    <p:extLst>
      <p:ext uri="{BB962C8B-B14F-4D97-AF65-F5344CB8AC3E}">
        <p14:creationId xmlns:p14="http://schemas.microsoft.com/office/powerpoint/2010/main" val="45692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615FB-6566-4275-AEBF-1EE7E75647CF}"/>
              </a:ext>
            </a:extLst>
          </p:cNvPr>
          <p:cNvPicPr>
            <a:picLocks noChangeAspect="1"/>
          </p:cNvPicPr>
          <p:nvPr/>
        </p:nvPicPr>
        <p:blipFill>
          <a:blip r:embed="rId2"/>
          <a:stretch>
            <a:fillRect/>
          </a:stretch>
        </p:blipFill>
        <p:spPr>
          <a:xfrm>
            <a:off x="5986263" y="37038"/>
            <a:ext cx="5400000" cy="3353862"/>
          </a:xfrm>
          <a:prstGeom prst="rect">
            <a:avLst/>
          </a:prstGeom>
        </p:spPr>
      </p:pic>
      <p:pic>
        <p:nvPicPr>
          <p:cNvPr id="7" name="Picture 6">
            <a:extLst>
              <a:ext uri="{FF2B5EF4-FFF2-40B4-BE49-F238E27FC236}">
                <a16:creationId xmlns:a16="http://schemas.microsoft.com/office/drawing/2014/main" id="{893346F9-6289-45A9-B0D6-9349EA2C0A1A}"/>
              </a:ext>
            </a:extLst>
          </p:cNvPr>
          <p:cNvPicPr>
            <a:picLocks noChangeAspect="1"/>
          </p:cNvPicPr>
          <p:nvPr/>
        </p:nvPicPr>
        <p:blipFill>
          <a:blip r:embed="rId3"/>
          <a:stretch>
            <a:fillRect/>
          </a:stretch>
        </p:blipFill>
        <p:spPr>
          <a:xfrm>
            <a:off x="5986263" y="3467100"/>
            <a:ext cx="5400000" cy="3353862"/>
          </a:xfrm>
          <a:prstGeom prst="rect">
            <a:avLst/>
          </a:prstGeom>
        </p:spPr>
      </p:pic>
      <p:pic>
        <p:nvPicPr>
          <p:cNvPr id="8" name="Picture 7">
            <a:extLst>
              <a:ext uri="{FF2B5EF4-FFF2-40B4-BE49-F238E27FC236}">
                <a16:creationId xmlns:a16="http://schemas.microsoft.com/office/drawing/2014/main" id="{B1BE6418-F680-4D49-A440-FDF504DBB1CA}"/>
              </a:ext>
            </a:extLst>
          </p:cNvPr>
          <p:cNvPicPr>
            <a:picLocks noChangeAspect="1"/>
          </p:cNvPicPr>
          <p:nvPr/>
        </p:nvPicPr>
        <p:blipFill>
          <a:blip r:embed="rId4"/>
          <a:stretch>
            <a:fillRect/>
          </a:stretch>
        </p:blipFill>
        <p:spPr>
          <a:xfrm>
            <a:off x="443788" y="294745"/>
            <a:ext cx="5400000" cy="3353862"/>
          </a:xfrm>
          <a:prstGeom prst="rect">
            <a:avLst/>
          </a:prstGeom>
        </p:spPr>
      </p:pic>
      <p:sp>
        <p:nvSpPr>
          <p:cNvPr id="9" name="Rectangle 8">
            <a:extLst>
              <a:ext uri="{FF2B5EF4-FFF2-40B4-BE49-F238E27FC236}">
                <a16:creationId xmlns:a16="http://schemas.microsoft.com/office/drawing/2014/main" id="{4F2502FC-7350-4B88-BCC2-8D07093054BE}"/>
              </a:ext>
            </a:extLst>
          </p:cNvPr>
          <p:cNvSpPr/>
          <p:nvPr/>
        </p:nvSpPr>
        <p:spPr>
          <a:xfrm>
            <a:off x="443789" y="3715281"/>
            <a:ext cx="5280736" cy="307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Respiratory conditions also show positive correlation between deprivation and age-adjusted NEL rates.</a:t>
            </a:r>
          </a:p>
          <a:p>
            <a:endParaRPr lang="en-GB" sz="1400" dirty="0">
              <a:solidFill>
                <a:schemeClr val="tx1"/>
              </a:solidFill>
            </a:endParaRPr>
          </a:p>
          <a:p>
            <a:r>
              <a:rPr lang="en-GB" sz="1400" b="1" dirty="0">
                <a:solidFill>
                  <a:schemeClr val="tx1"/>
                </a:solidFill>
              </a:rPr>
              <a:t>COPD shows a strong positive correlation</a:t>
            </a:r>
            <a:r>
              <a:rPr lang="en-GB" sz="1400" dirty="0">
                <a:solidFill>
                  <a:schemeClr val="tx1"/>
                </a:solidFill>
              </a:rPr>
              <a:t> between deprivation and NEL rates with Clifton &amp; The Meadows showing the highest rates.</a:t>
            </a:r>
          </a:p>
          <a:p>
            <a:endParaRPr lang="en-GB" sz="1400" dirty="0">
              <a:solidFill>
                <a:schemeClr val="tx1"/>
              </a:solidFill>
            </a:endParaRPr>
          </a:p>
          <a:p>
            <a:r>
              <a:rPr lang="en-GB" sz="1400" b="1" dirty="0">
                <a:solidFill>
                  <a:schemeClr val="tx1"/>
                </a:solidFill>
              </a:rPr>
              <a:t>Pneumonia shows a strong positive correlation </a:t>
            </a:r>
            <a:r>
              <a:rPr lang="en-GB" sz="1400" dirty="0">
                <a:solidFill>
                  <a:schemeClr val="tx1"/>
                </a:solidFill>
              </a:rPr>
              <a:t>between deprivation and NEL rates, with the highest in BACHS, Radford &amp; Mary Potter and Bulwell &amp; Top Valley.</a:t>
            </a:r>
          </a:p>
          <a:p>
            <a:endParaRPr lang="en-GB" sz="1400" dirty="0">
              <a:solidFill>
                <a:schemeClr val="tx1"/>
              </a:solidFill>
            </a:endParaRPr>
          </a:p>
          <a:p>
            <a:r>
              <a:rPr lang="en-GB" sz="1400" b="1" dirty="0">
                <a:solidFill>
                  <a:schemeClr val="tx1"/>
                </a:solidFill>
              </a:rPr>
              <a:t>Acute lower respiratory tract infections show moderate positive correlation</a:t>
            </a:r>
            <a:r>
              <a:rPr lang="en-GB" sz="1400" dirty="0">
                <a:solidFill>
                  <a:schemeClr val="tx1"/>
                </a:solidFill>
              </a:rPr>
              <a:t>, with Bulwell &amp; Top Valley and BACHS having the highest rates, along with Ashfield South, which is a bit of an outlier as is it only moderately deprived.</a:t>
            </a:r>
          </a:p>
        </p:txBody>
      </p:sp>
      <p:sp>
        <p:nvSpPr>
          <p:cNvPr id="6" name="Rectangle 5">
            <a:extLst>
              <a:ext uri="{FF2B5EF4-FFF2-40B4-BE49-F238E27FC236}">
                <a16:creationId xmlns:a16="http://schemas.microsoft.com/office/drawing/2014/main" id="{DE55A9DE-5A93-477E-92D3-D5032CA27716}"/>
              </a:ext>
            </a:extLst>
          </p:cNvPr>
          <p:cNvSpPr/>
          <p:nvPr/>
        </p:nvSpPr>
        <p:spPr>
          <a:xfrm>
            <a:off x="0" y="-95250"/>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Respiratory</a:t>
            </a:r>
          </a:p>
        </p:txBody>
      </p:sp>
    </p:spTree>
    <p:extLst>
      <p:ext uri="{BB962C8B-B14F-4D97-AF65-F5344CB8AC3E}">
        <p14:creationId xmlns:p14="http://schemas.microsoft.com/office/powerpoint/2010/main" val="119908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DDDDA-5316-4B3C-9B15-E65E4E40D2D8}"/>
              </a:ext>
            </a:extLst>
          </p:cNvPr>
          <p:cNvPicPr>
            <a:picLocks noChangeAspect="1"/>
          </p:cNvPicPr>
          <p:nvPr/>
        </p:nvPicPr>
        <p:blipFill>
          <a:blip r:embed="rId2"/>
          <a:stretch>
            <a:fillRect/>
          </a:stretch>
        </p:blipFill>
        <p:spPr>
          <a:xfrm>
            <a:off x="325514" y="522015"/>
            <a:ext cx="5400000" cy="3353863"/>
          </a:xfrm>
          <a:prstGeom prst="rect">
            <a:avLst/>
          </a:prstGeom>
        </p:spPr>
      </p:pic>
      <p:sp>
        <p:nvSpPr>
          <p:cNvPr id="6" name="Rectangle 5">
            <a:extLst>
              <a:ext uri="{FF2B5EF4-FFF2-40B4-BE49-F238E27FC236}">
                <a16:creationId xmlns:a16="http://schemas.microsoft.com/office/drawing/2014/main" id="{3AB3D99D-C5A6-4E98-84B5-A720672A03C8}"/>
              </a:ext>
            </a:extLst>
          </p:cNvPr>
          <p:cNvSpPr/>
          <p:nvPr/>
        </p:nvSpPr>
        <p:spPr>
          <a:xfrm>
            <a:off x="443788" y="4000500"/>
            <a:ext cx="5652212"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a </a:t>
            </a:r>
            <a:r>
              <a:rPr lang="en-GB" sz="1500" b="1" dirty="0">
                <a:solidFill>
                  <a:schemeClr val="tx1"/>
                </a:solidFill>
              </a:rPr>
              <a:t>weak positive</a:t>
            </a:r>
            <a:r>
              <a:rPr lang="en-GB" sz="1500" dirty="0">
                <a:solidFill>
                  <a:schemeClr val="tx1"/>
                </a:solidFill>
              </a:rPr>
              <a:t> correlation between deprivation and emergency admissions for </a:t>
            </a:r>
            <a:r>
              <a:rPr lang="en-GB" sz="1500" b="1" dirty="0">
                <a:solidFill>
                  <a:schemeClr val="tx1"/>
                </a:solidFill>
              </a:rPr>
              <a:t>cancer</a:t>
            </a:r>
            <a:r>
              <a:rPr lang="en-GB" sz="1500" dirty="0">
                <a:solidFill>
                  <a:schemeClr val="tx1"/>
                </a:solidFill>
              </a:rPr>
              <a:t>.</a:t>
            </a:r>
          </a:p>
          <a:p>
            <a:endParaRPr lang="en-GB" sz="1500" dirty="0">
              <a:solidFill>
                <a:schemeClr val="tx1"/>
              </a:solidFill>
            </a:endParaRPr>
          </a:p>
          <a:p>
            <a:r>
              <a:rPr lang="en-GB" sz="1500" dirty="0">
                <a:solidFill>
                  <a:schemeClr val="tx1"/>
                </a:solidFill>
              </a:rPr>
              <a:t>This is similar to reported prevalence rates for cancer, which are also not higher locally in more deprived communities.</a:t>
            </a:r>
          </a:p>
          <a:p>
            <a:endParaRPr lang="en-GB" sz="1500" dirty="0">
              <a:solidFill>
                <a:schemeClr val="tx1"/>
              </a:solidFill>
            </a:endParaRPr>
          </a:p>
          <a:p>
            <a:r>
              <a:rPr lang="en-GB" sz="1500" dirty="0">
                <a:solidFill>
                  <a:schemeClr val="tx1"/>
                </a:solidFill>
              </a:rPr>
              <a:t>It would be interesting to understand if this is also seen in deaths from cancer, and/or to understand the variation for different types of cancer.</a:t>
            </a:r>
          </a:p>
          <a:p>
            <a:endParaRPr lang="en-GB" sz="1500" dirty="0">
              <a:solidFill>
                <a:schemeClr val="tx1"/>
              </a:solidFill>
            </a:endParaRPr>
          </a:p>
        </p:txBody>
      </p:sp>
      <p:pic>
        <p:nvPicPr>
          <p:cNvPr id="2" name="Picture 1">
            <a:extLst>
              <a:ext uri="{FF2B5EF4-FFF2-40B4-BE49-F238E27FC236}">
                <a16:creationId xmlns:a16="http://schemas.microsoft.com/office/drawing/2014/main" id="{891B394A-1C81-4808-8B9C-52776EBF8932}"/>
              </a:ext>
            </a:extLst>
          </p:cNvPr>
          <p:cNvPicPr>
            <a:picLocks noChangeAspect="1"/>
          </p:cNvPicPr>
          <p:nvPr/>
        </p:nvPicPr>
        <p:blipFill>
          <a:blip r:embed="rId3"/>
          <a:stretch>
            <a:fillRect/>
          </a:stretch>
        </p:blipFill>
        <p:spPr>
          <a:xfrm>
            <a:off x="6269114" y="522015"/>
            <a:ext cx="5400000" cy="3353862"/>
          </a:xfrm>
          <a:prstGeom prst="rect">
            <a:avLst/>
          </a:prstGeom>
        </p:spPr>
      </p:pic>
      <p:sp>
        <p:nvSpPr>
          <p:cNvPr id="8" name="Rectangle 7">
            <a:extLst>
              <a:ext uri="{FF2B5EF4-FFF2-40B4-BE49-F238E27FC236}">
                <a16:creationId xmlns:a16="http://schemas.microsoft.com/office/drawing/2014/main" id="{0E43AC2A-6D9F-459B-AF50-DD9F92E9C947}"/>
              </a:ext>
            </a:extLst>
          </p:cNvPr>
          <p:cNvSpPr/>
          <p:nvPr/>
        </p:nvSpPr>
        <p:spPr>
          <a:xfrm>
            <a:off x="6143008" y="4000500"/>
            <a:ext cx="5972792"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a </a:t>
            </a:r>
            <a:r>
              <a:rPr lang="en-GB" sz="1500" b="1" dirty="0">
                <a:solidFill>
                  <a:schemeClr val="tx1"/>
                </a:solidFill>
              </a:rPr>
              <a:t>moderate positive </a:t>
            </a:r>
            <a:r>
              <a:rPr lang="en-GB" sz="1500" dirty="0">
                <a:solidFill>
                  <a:schemeClr val="tx1"/>
                </a:solidFill>
              </a:rPr>
              <a:t>correlation between deprivation and emergency admissions for </a:t>
            </a:r>
            <a:r>
              <a:rPr lang="en-GB" sz="1500" b="1" dirty="0">
                <a:solidFill>
                  <a:schemeClr val="tx1"/>
                </a:solidFill>
              </a:rPr>
              <a:t>diabetes</a:t>
            </a:r>
            <a:r>
              <a:rPr lang="en-GB" sz="1500" dirty="0">
                <a:solidFill>
                  <a:schemeClr val="tx1"/>
                </a:solidFill>
              </a:rPr>
              <a:t> complications.</a:t>
            </a:r>
          </a:p>
          <a:p>
            <a:endParaRPr lang="en-GB" sz="1500" dirty="0">
              <a:solidFill>
                <a:schemeClr val="tx1"/>
              </a:solidFill>
            </a:endParaRPr>
          </a:p>
          <a:p>
            <a:r>
              <a:rPr lang="en-GB" sz="1500" dirty="0">
                <a:solidFill>
                  <a:schemeClr val="tx1"/>
                </a:solidFill>
              </a:rPr>
              <a:t>Rosewood is an outlier, with rates of admission 50% higher than the next highest neighbourhoods.  Excluding Rosewood increases the R-squared value to 0.55.</a:t>
            </a:r>
          </a:p>
          <a:p>
            <a:endParaRPr lang="en-GB" sz="1500" dirty="0">
              <a:solidFill>
                <a:schemeClr val="tx1"/>
              </a:solidFill>
            </a:endParaRPr>
          </a:p>
          <a:p>
            <a:r>
              <a:rPr lang="en-GB" sz="1500" dirty="0">
                <a:solidFill>
                  <a:schemeClr val="tx1"/>
                </a:solidFill>
              </a:rPr>
              <a:t>Radford and Mary Potter and Nottingham City East are lower than expected given their levels of deprivation. Excluding these two neighbourhoods increases the R-squared value to 0.77 (strong correlation).</a:t>
            </a:r>
          </a:p>
          <a:p>
            <a:endParaRPr lang="en-GB" sz="1500" dirty="0">
              <a:solidFill>
                <a:schemeClr val="tx1"/>
              </a:solidFill>
            </a:endParaRPr>
          </a:p>
          <a:p>
            <a:endParaRPr lang="en-GB" sz="1500" dirty="0">
              <a:solidFill>
                <a:schemeClr val="tx1"/>
              </a:solidFill>
            </a:endParaRPr>
          </a:p>
          <a:p>
            <a:endParaRPr lang="en-GB" sz="1500" dirty="0">
              <a:solidFill>
                <a:schemeClr val="tx1"/>
              </a:solidFill>
            </a:endParaRPr>
          </a:p>
        </p:txBody>
      </p:sp>
      <p:sp>
        <p:nvSpPr>
          <p:cNvPr id="9" name="Rectangle 8">
            <a:extLst>
              <a:ext uri="{FF2B5EF4-FFF2-40B4-BE49-F238E27FC236}">
                <a16:creationId xmlns:a16="http://schemas.microsoft.com/office/drawing/2014/main" id="{4600ED4E-8C65-492B-8788-6A1A2444891E}"/>
              </a:ext>
            </a:extLst>
          </p:cNvPr>
          <p:cNvSpPr/>
          <p:nvPr/>
        </p:nvSpPr>
        <p:spPr>
          <a:xfrm>
            <a:off x="0" y="-95250"/>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Cancer and Diabetes</a:t>
            </a:r>
          </a:p>
        </p:txBody>
      </p:sp>
    </p:spTree>
    <p:extLst>
      <p:ext uri="{BB962C8B-B14F-4D97-AF65-F5344CB8AC3E}">
        <p14:creationId xmlns:p14="http://schemas.microsoft.com/office/powerpoint/2010/main" val="373780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564686-F84B-4D99-B020-F17AF2CF97BC}"/>
              </a:ext>
            </a:extLst>
          </p:cNvPr>
          <p:cNvPicPr>
            <a:picLocks noChangeAspect="1"/>
          </p:cNvPicPr>
          <p:nvPr/>
        </p:nvPicPr>
        <p:blipFill>
          <a:blip r:embed="rId2"/>
          <a:stretch>
            <a:fillRect/>
          </a:stretch>
        </p:blipFill>
        <p:spPr>
          <a:xfrm>
            <a:off x="246829" y="655365"/>
            <a:ext cx="5400000" cy="3353862"/>
          </a:xfrm>
          <a:prstGeom prst="rect">
            <a:avLst/>
          </a:prstGeom>
        </p:spPr>
      </p:pic>
      <p:sp>
        <p:nvSpPr>
          <p:cNvPr id="3" name="Rectangle 2">
            <a:extLst>
              <a:ext uri="{FF2B5EF4-FFF2-40B4-BE49-F238E27FC236}">
                <a16:creationId xmlns:a16="http://schemas.microsoft.com/office/drawing/2014/main" id="{0801FBC1-B02B-48BD-8838-449AE8EDBEFE}"/>
              </a:ext>
            </a:extLst>
          </p:cNvPr>
          <p:cNvSpPr/>
          <p:nvPr/>
        </p:nvSpPr>
        <p:spPr>
          <a:xfrm>
            <a:off x="120723" y="4133850"/>
            <a:ext cx="5652212" cy="2857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a:t>
            </a:r>
            <a:r>
              <a:rPr lang="en-GB" sz="1500" b="1" dirty="0">
                <a:solidFill>
                  <a:schemeClr val="tx1"/>
                </a:solidFill>
              </a:rPr>
              <a:t>moderate positive correlation</a:t>
            </a:r>
            <a:r>
              <a:rPr lang="en-GB" sz="1500" dirty="0">
                <a:solidFill>
                  <a:schemeClr val="tx1"/>
                </a:solidFill>
              </a:rPr>
              <a:t> between deprivation and emergency admissions for </a:t>
            </a:r>
            <a:r>
              <a:rPr lang="en-GB" sz="1500" b="1" dirty="0">
                <a:solidFill>
                  <a:schemeClr val="tx1"/>
                </a:solidFill>
              </a:rPr>
              <a:t>digestive system conditions</a:t>
            </a:r>
            <a:r>
              <a:rPr lang="en-GB" sz="1500" dirty="0">
                <a:solidFill>
                  <a:schemeClr val="tx1"/>
                </a:solidFill>
              </a:rPr>
              <a:t>.</a:t>
            </a:r>
          </a:p>
          <a:p>
            <a:endParaRPr lang="en-GB" sz="1500" dirty="0">
              <a:solidFill>
                <a:schemeClr val="tx1"/>
              </a:solidFill>
            </a:endParaRPr>
          </a:p>
        </p:txBody>
      </p:sp>
      <p:sp>
        <p:nvSpPr>
          <p:cNvPr id="4" name="Rectangle 3">
            <a:extLst>
              <a:ext uri="{FF2B5EF4-FFF2-40B4-BE49-F238E27FC236}">
                <a16:creationId xmlns:a16="http://schemas.microsoft.com/office/drawing/2014/main" id="{9ACB55FA-098E-4E8C-B660-751A40AD591D}"/>
              </a:ext>
            </a:extLst>
          </p:cNvPr>
          <p:cNvSpPr/>
          <p:nvPr/>
        </p:nvSpPr>
        <p:spPr>
          <a:xfrm>
            <a:off x="0" y="-95250"/>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Digestive</a:t>
            </a:r>
          </a:p>
        </p:txBody>
      </p:sp>
    </p:spTree>
    <p:extLst>
      <p:ext uri="{BB962C8B-B14F-4D97-AF65-F5344CB8AC3E}">
        <p14:creationId xmlns:p14="http://schemas.microsoft.com/office/powerpoint/2010/main" val="142884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CCEA4-618C-4758-8312-B6AEDD8F8529}"/>
              </a:ext>
            </a:extLst>
          </p:cNvPr>
          <p:cNvPicPr>
            <a:picLocks noChangeAspect="1"/>
          </p:cNvPicPr>
          <p:nvPr/>
        </p:nvPicPr>
        <p:blipFill>
          <a:blip r:embed="rId2"/>
          <a:stretch>
            <a:fillRect/>
          </a:stretch>
        </p:blipFill>
        <p:spPr>
          <a:xfrm>
            <a:off x="295275" y="665686"/>
            <a:ext cx="5400000" cy="3353863"/>
          </a:xfrm>
          <a:prstGeom prst="rect">
            <a:avLst/>
          </a:prstGeom>
        </p:spPr>
      </p:pic>
      <p:pic>
        <p:nvPicPr>
          <p:cNvPr id="5" name="Picture 4">
            <a:extLst>
              <a:ext uri="{FF2B5EF4-FFF2-40B4-BE49-F238E27FC236}">
                <a16:creationId xmlns:a16="http://schemas.microsoft.com/office/drawing/2014/main" id="{2CC8C073-823C-4A61-B554-D927DBC6C5D0}"/>
              </a:ext>
            </a:extLst>
          </p:cNvPr>
          <p:cNvPicPr>
            <a:picLocks noChangeAspect="1"/>
          </p:cNvPicPr>
          <p:nvPr/>
        </p:nvPicPr>
        <p:blipFill>
          <a:blip r:embed="rId3"/>
          <a:stretch>
            <a:fillRect/>
          </a:stretch>
        </p:blipFill>
        <p:spPr>
          <a:xfrm>
            <a:off x="6096000" y="665686"/>
            <a:ext cx="5400000" cy="3353863"/>
          </a:xfrm>
          <a:prstGeom prst="rect">
            <a:avLst/>
          </a:prstGeom>
        </p:spPr>
      </p:pic>
      <p:sp>
        <p:nvSpPr>
          <p:cNvPr id="6" name="Rectangle 5">
            <a:extLst>
              <a:ext uri="{FF2B5EF4-FFF2-40B4-BE49-F238E27FC236}">
                <a16:creationId xmlns:a16="http://schemas.microsoft.com/office/drawing/2014/main" id="{E046BFEA-B0C0-41BC-AC32-911426FBD92A}"/>
              </a:ext>
            </a:extLst>
          </p:cNvPr>
          <p:cNvSpPr/>
          <p:nvPr/>
        </p:nvSpPr>
        <p:spPr>
          <a:xfrm>
            <a:off x="443788" y="4057651"/>
            <a:ext cx="5652212" cy="144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a:t>
            </a:r>
            <a:r>
              <a:rPr lang="en-GB" sz="1500" b="1" dirty="0">
                <a:solidFill>
                  <a:schemeClr val="tx1"/>
                </a:solidFill>
              </a:rPr>
              <a:t>moderate-to-strong positive correlation </a:t>
            </a:r>
            <a:r>
              <a:rPr lang="en-GB" sz="1500" dirty="0">
                <a:solidFill>
                  <a:schemeClr val="tx1"/>
                </a:solidFill>
              </a:rPr>
              <a:t>between deprivation and emergency admissions for </a:t>
            </a:r>
            <a:r>
              <a:rPr lang="en-GB" sz="1500" b="1" dirty="0">
                <a:solidFill>
                  <a:schemeClr val="tx1"/>
                </a:solidFill>
              </a:rPr>
              <a:t>injuries, mobility issues and musculoskeletal conditions</a:t>
            </a:r>
            <a:r>
              <a:rPr lang="en-GB" sz="1500" dirty="0">
                <a:solidFill>
                  <a:schemeClr val="tx1"/>
                </a:solidFill>
              </a:rPr>
              <a:t>.  This includes hip fractures and falls.</a:t>
            </a:r>
          </a:p>
          <a:p>
            <a:endParaRPr lang="en-GB" sz="1500" dirty="0">
              <a:solidFill>
                <a:schemeClr val="tx1"/>
              </a:solidFill>
            </a:endParaRPr>
          </a:p>
          <a:p>
            <a:endParaRPr lang="en-GB" sz="1500" dirty="0">
              <a:solidFill>
                <a:schemeClr val="tx1"/>
              </a:solidFill>
            </a:endParaRPr>
          </a:p>
        </p:txBody>
      </p:sp>
      <p:sp>
        <p:nvSpPr>
          <p:cNvPr id="7" name="Rectangle 6">
            <a:extLst>
              <a:ext uri="{FF2B5EF4-FFF2-40B4-BE49-F238E27FC236}">
                <a16:creationId xmlns:a16="http://schemas.microsoft.com/office/drawing/2014/main" id="{A40D5A75-2DB0-4344-8B8C-90DAB3EF4D54}"/>
              </a:ext>
            </a:extLst>
          </p:cNvPr>
          <p:cNvSpPr/>
          <p:nvPr/>
        </p:nvSpPr>
        <p:spPr>
          <a:xfrm>
            <a:off x="6096000" y="3981449"/>
            <a:ext cx="5652212" cy="144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very weak positive correlation between deprivation and emergency admissions for urinary tract infections, with the three Bassetlaw neighbourhoods showing higher rates than all the other ICS neighbourhoods.</a:t>
            </a:r>
          </a:p>
          <a:p>
            <a:endParaRPr lang="en-GB" sz="1500" dirty="0">
              <a:solidFill>
                <a:schemeClr val="tx1"/>
              </a:solidFill>
            </a:endParaRPr>
          </a:p>
          <a:p>
            <a:endParaRPr lang="en-GB" sz="1500" dirty="0">
              <a:solidFill>
                <a:schemeClr val="tx1"/>
              </a:solidFill>
            </a:endParaRPr>
          </a:p>
        </p:txBody>
      </p:sp>
      <p:sp>
        <p:nvSpPr>
          <p:cNvPr id="8" name="Rectangle 7">
            <a:extLst>
              <a:ext uri="{FF2B5EF4-FFF2-40B4-BE49-F238E27FC236}">
                <a16:creationId xmlns:a16="http://schemas.microsoft.com/office/drawing/2014/main" id="{7475371A-3BE2-4AB5-ADFF-8447FD19F814}"/>
              </a:ext>
            </a:extLst>
          </p:cNvPr>
          <p:cNvSpPr/>
          <p:nvPr/>
        </p:nvSpPr>
        <p:spPr>
          <a:xfrm>
            <a:off x="0" y="-95250"/>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Injuries, mobility &amp; MSK and Urinary tract infections</a:t>
            </a:r>
          </a:p>
        </p:txBody>
      </p:sp>
    </p:spTree>
    <p:extLst>
      <p:ext uri="{BB962C8B-B14F-4D97-AF65-F5344CB8AC3E}">
        <p14:creationId xmlns:p14="http://schemas.microsoft.com/office/powerpoint/2010/main" val="164538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65A3B-C467-4EC7-8AA8-14ACE723B082}"/>
              </a:ext>
            </a:extLst>
          </p:cNvPr>
          <p:cNvPicPr>
            <a:picLocks noChangeAspect="1"/>
          </p:cNvPicPr>
          <p:nvPr/>
        </p:nvPicPr>
        <p:blipFill>
          <a:blip r:embed="rId2"/>
          <a:stretch>
            <a:fillRect/>
          </a:stretch>
        </p:blipFill>
        <p:spPr>
          <a:xfrm>
            <a:off x="479294" y="694983"/>
            <a:ext cx="5400000" cy="3353862"/>
          </a:xfrm>
          <a:prstGeom prst="rect">
            <a:avLst/>
          </a:prstGeom>
        </p:spPr>
      </p:pic>
      <p:pic>
        <p:nvPicPr>
          <p:cNvPr id="6" name="Picture 5">
            <a:extLst>
              <a:ext uri="{FF2B5EF4-FFF2-40B4-BE49-F238E27FC236}">
                <a16:creationId xmlns:a16="http://schemas.microsoft.com/office/drawing/2014/main" id="{1C909C8F-F64C-4435-921F-6E4B99435743}"/>
              </a:ext>
            </a:extLst>
          </p:cNvPr>
          <p:cNvPicPr>
            <a:picLocks noChangeAspect="1"/>
          </p:cNvPicPr>
          <p:nvPr/>
        </p:nvPicPr>
        <p:blipFill>
          <a:blip r:embed="rId3"/>
          <a:stretch>
            <a:fillRect/>
          </a:stretch>
        </p:blipFill>
        <p:spPr>
          <a:xfrm>
            <a:off x="6011663" y="694983"/>
            <a:ext cx="5400000" cy="3353862"/>
          </a:xfrm>
          <a:prstGeom prst="rect">
            <a:avLst/>
          </a:prstGeom>
        </p:spPr>
      </p:pic>
      <p:sp>
        <p:nvSpPr>
          <p:cNvPr id="7" name="Rectangle 6">
            <a:extLst>
              <a:ext uri="{FF2B5EF4-FFF2-40B4-BE49-F238E27FC236}">
                <a16:creationId xmlns:a16="http://schemas.microsoft.com/office/drawing/2014/main" id="{C538CC4E-AD3C-4FDE-BB2A-CFC67D860D6C}"/>
              </a:ext>
            </a:extLst>
          </p:cNvPr>
          <p:cNvSpPr/>
          <p:nvPr/>
        </p:nvSpPr>
        <p:spPr>
          <a:xfrm>
            <a:off x="539038" y="4210049"/>
            <a:ext cx="5652212" cy="290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a:t>
            </a:r>
            <a:r>
              <a:rPr lang="en-GB" sz="1500" b="1" dirty="0">
                <a:solidFill>
                  <a:schemeClr val="tx1"/>
                </a:solidFill>
              </a:rPr>
              <a:t>moderate-to-strong positive correlation </a:t>
            </a:r>
            <a:r>
              <a:rPr lang="en-GB" sz="1500" dirty="0">
                <a:solidFill>
                  <a:schemeClr val="tx1"/>
                </a:solidFill>
              </a:rPr>
              <a:t>between deprivation and emergency admissions for </a:t>
            </a:r>
            <a:r>
              <a:rPr lang="en-GB" sz="1500" b="1" dirty="0">
                <a:solidFill>
                  <a:schemeClr val="tx1"/>
                </a:solidFill>
              </a:rPr>
              <a:t>sepsis</a:t>
            </a:r>
            <a:r>
              <a:rPr lang="en-GB" sz="1500" dirty="0">
                <a:solidFill>
                  <a:schemeClr val="tx1"/>
                </a:solidFill>
              </a:rPr>
              <a:t>.</a:t>
            </a:r>
          </a:p>
          <a:p>
            <a:endParaRPr lang="en-GB" sz="1500" dirty="0">
              <a:solidFill>
                <a:schemeClr val="tx1"/>
              </a:solidFill>
            </a:endParaRPr>
          </a:p>
          <a:p>
            <a:endParaRPr lang="en-GB" sz="1500" dirty="0">
              <a:solidFill>
                <a:schemeClr val="tx1"/>
              </a:solidFill>
            </a:endParaRPr>
          </a:p>
        </p:txBody>
      </p:sp>
      <p:sp>
        <p:nvSpPr>
          <p:cNvPr id="8" name="Rectangle 7">
            <a:extLst>
              <a:ext uri="{FF2B5EF4-FFF2-40B4-BE49-F238E27FC236}">
                <a16:creationId xmlns:a16="http://schemas.microsoft.com/office/drawing/2014/main" id="{34AF90BB-02CE-46DF-986F-D53C52F801B4}"/>
              </a:ext>
            </a:extLst>
          </p:cNvPr>
          <p:cNvSpPr/>
          <p:nvPr/>
        </p:nvSpPr>
        <p:spPr>
          <a:xfrm>
            <a:off x="6191250" y="4133847"/>
            <a:ext cx="5652212" cy="290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500" dirty="0">
                <a:solidFill>
                  <a:schemeClr val="tx1"/>
                </a:solidFill>
              </a:rPr>
              <a:t>There is weak positive correlation between deprivation and emergency admissions for post-procedural complications.</a:t>
            </a:r>
          </a:p>
          <a:p>
            <a:endParaRPr lang="en-GB" sz="1500" dirty="0">
              <a:solidFill>
                <a:schemeClr val="tx1"/>
              </a:solidFill>
            </a:endParaRPr>
          </a:p>
          <a:p>
            <a:endParaRPr lang="en-GB" sz="1500" dirty="0">
              <a:solidFill>
                <a:schemeClr val="tx1"/>
              </a:solidFill>
            </a:endParaRPr>
          </a:p>
        </p:txBody>
      </p:sp>
      <p:sp>
        <p:nvSpPr>
          <p:cNvPr id="9" name="Rectangle 8">
            <a:extLst>
              <a:ext uri="{FF2B5EF4-FFF2-40B4-BE49-F238E27FC236}">
                <a16:creationId xmlns:a16="http://schemas.microsoft.com/office/drawing/2014/main" id="{5EAE9557-4D18-4A3F-9FDE-11440BAD2720}"/>
              </a:ext>
            </a:extLst>
          </p:cNvPr>
          <p:cNvSpPr/>
          <p:nvPr/>
        </p:nvSpPr>
        <p:spPr>
          <a:xfrm>
            <a:off x="0" y="-95250"/>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Sepsis and post-procedural complications</a:t>
            </a:r>
          </a:p>
        </p:txBody>
      </p:sp>
    </p:spTree>
    <p:extLst>
      <p:ext uri="{BB962C8B-B14F-4D97-AF65-F5344CB8AC3E}">
        <p14:creationId xmlns:p14="http://schemas.microsoft.com/office/powerpoint/2010/main" val="190923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8E7C5-C38E-4F89-B1BB-75B65DD4B8A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492924B-FDCC-43CE-9D99-74BF86550DBE}"/>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E3981449-B1B8-4491-A12C-7BA8AE5DD600}"/>
              </a:ext>
            </a:extLst>
          </p:cNvPr>
          <p:cNvSpPr/>
          <p:nvPr/>
        </p:nvSpPr>
        <p:spPr>
          <a:xfrm>
            <a:off x="-1" y="375662"/>
            <a:ext cx="12192000" cy="6207125"/>
          </a:xfrm>
          <a:prstGeom prst="rect">
            <a:avLst/>
          </a:prstGeom>
          <a:solidFill>
            <a:srgbClr val="01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sz="1800" b="1" dirty="0">
              <a:solidFill>
                <a:schemeClr val="bg1"/>
              </a:solidFill>
              <a:latin typeface="+mj-lt"/>
            </a:endParaRPr>
          </a:p>
        </p:txBody>
      </p:sp>
      <p:sp>
        <p:nvSpPr>
          <p:cNvPr id="6" name="TextBox 5">
            <a:extLst>
              <a:ext uri="{FF2B5EF4-FFF2-40B4-BE49-F238E27FC236}">
                <a16:creationId xmlns:a16="http://schemas.microsoft.com/office/drawing/2014/main" id="{373A3D25-C9C5-4140-A389-7A776AA98253}"/>
              </a:ext>
            </a:extLst>
          </p:cNvPr>
          <p:cNvSpPr txBox="1"/>
          <p:nvPr/>
        </p:nvSpPr>
        <p:spPr>
          <a:xfrm>
            <a:off x="2609850" y="2633087"/>
            <a:ext cx="6619875" cy="1077218"/>
          </a:xfrm>
          <a:prstGeom prst="rect">
            <a:avLst/>
          </a:prstGeom>
          <a:noFill/>
        </p:spPr>
        <p:txBody>
          <a:bodyPr wrap="square" rtlCol="0">
            <a:spAutoFit/>
          </a:bodyPr>
          <a:lstStyle/>
          <a:p>
            <a:r>
              <a:rPr lang="en-GB" sz="3200" b="1" dirty="0">
                <a:solidFill>
                  <a:schemeClr val="bg1"/>
                </a:solidFill>
                <a:latin typeface="+mj-lt"/>
              </a:rPr>
              <a:t>Variation in emergency admission rates</a:t>
            </a:r>
          </a:p>
          <a:p>
            <a:endParaRPr lang="en-GB" sz="3200" dirty="0"/>
          </a:p>
        </p:txBody>
      </p:sp>
    </p:spTree>
    <p:extLst>
      <p:ext uri="{BB962C8B-B14F-4D97-AF65-F5344CB8AC3E}">
        <p14:creationId xmlns:p14="http://schemas.microsoft.com/office/powerpoint/2010/main" val="322839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0F7FFF-6D2A-4E52-B537-4E1DF3D71EFF}"/>
              </a:ext>
            </a:extLst>
          </p:cNvPr>
          <p:cNvPicPr>
            <a:picLocks noChangeAspect="1"/>
          </p:cNvPicPr>
          <p:nvPr/>
        </p:nvPicPr>
        <p:blipFill>
          <a:blip r:embed="rId2"/>
          <a:stretch>
            <a:fillRect/>
          </a:stretch>
        </p:blipFill>
        <p:spPr>
          <a:xfrm>
            <a:off x="303150" y="634113"/>
            <a:ext cx="7200001" cy="4471817"/>
          </a:xfrm>
          <a:prstGeom prst="rect">
            <a:avLst/>
          </a:prstGeom>
        </p:spPr>
      </p:pic>
      <p:sp>
        <p:nvSpPr>
          <p:cNvPr id="5" name="Rectangle 4">
            <a:extLst>
              <a:ext uri="{FF2B5EF4-FFF2-40B4-BE49-F238E27FC236}">
                <a16:creationId xmlns:a16="http://schemas.microsoft.com/office/drawing/2014/main" id="{5365F65A-9947-412F-8E33-9AC876EE66BC}"/>
              </a:ext>
            </a:extLst>
          </p:cNvPr>
          <p:cNvSpPr/>
          <p:nvPr/>
        </p:nvSpPr>
        <p:spPr>
          <a:xfrm>
            <a:off x="7781925" y="634114"/>
            <a:ext cx="3857625" cy="447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 might hypothesise that deprivation is a strong factor in driving higher emergency admission rates.</a:t>
            </a:r>
          </a:p>
          <a:p>
            <a:endParaRPr lang="en-GB" dirty="0">
              <a:solidFill>
                <a:schemeClr val="tx1"/>
              </a:solidFill>
            </a:endParaRPr>
          </a:p>
          <a:p>
            <a:r>
              <a:rPr lang="en-GB" dirty="0">
                <a:solidFill>
                  <a:schemeClr val="tx1"/>
                </a:solidFill>
              </a:rPr>
              <a:t>However, we can only see only a </a:t>
            </a:r>
            <a:r>
              <a:rPr lang="en-GB" b="1" dirty="0">
                <a:solidFill>
                  <a:schemeClr val="tx1"/>
                </a:solidFill>
              </a:rPr>
              <a:t>weak positive correlation (R</a:t>
            </a:r>
            <a:r>
              <a:rPr lang="en-GB" b="1" baseline="30000" dirty="0">
                <a:solidFill>
                  <a:schemeClr val="tx1"/>
                </a:solidFill>
              </a:rPr>
              <a:t>2</a:t>
            </a:r>
            <a:r>
              <a:rPr lang="en-GB" b="1" dirty="0">
                <a:solidFill>
                  <a:schemeClr val="tx1"/>
                </a:solidFill>
              </a:rPr>
              <a:t>=0.16) between crude rates of emergency admissions and deprivation</a:t>
            </a:r>
            <a:r>
              <a:rPr lang="en-GB" dirty="0">
                <a:solidFill>
                  <a:schemeClr val="tx1"/>
                </a:solidFill>
              </a:rPr>
              <a:t> (IMD) when we analyse emergency admissions in 2019 (i.e. before the COVID-19 pandemic) for patients registered with a Nottingham and Nottinghamshire GP.</a:t>
            </a:r>
          </a:p>
        </p:txBody>
      </p:sp>
    </p:spTree>
    <p:extLst>
      <p:ext uri="{BB962C8B-B14F-4D97-AF65-F5344CB8AC3E}">
        <p14:creationId xmlns:p14="http://schemas.microsoft.com/office/powerpoint/2010/main" val="132173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FCF270-8B2F-4EF4-AB18-B944B2B44661}"/>
              </a:ext>
            </a:extLst>
          </p:cNvPr>
          <p:cNvPicPr>
            <a:picLocks noChangeAspect="1"/>
          </p:cNvPicPr>
          <p:nvPr/>
        </p:nvPicPr>
        <p:blipFill>
          <a:blip r:embed="rId2"/>
          <a:stretch>
            <a:fillRect/>
          </a:stretch>
        </p:blipFill>
        <p:spPr>
          <a:xfrm>
            <a:off x="290958" y="634113"/>
            <a:ext cx="7212193" cy="4480948"/>
          </a:xfrm>
          <a:prstGeom prst="rect">
            <a:avLst/>
          </a:prstGeom>
        </p:spPr>
      </p:pic>
      <p:sp>
        <p:nvSpPr>
          <p:cNvPr id="5" name="Rectangle 4">
            <a:extLst>
              <a:ext uri="{FF2B5EF4-FFF2-40B4-BE49-F238E27FC236}">
                <a16:creationId xmlns:a16="http://schemas.microsoft.com/office/drawing/2014/main" id="{5365F65A-9947-412F-8E33-9AC876EE66BC}"/>
              </a:ext>
            </a:extLst>
          </p:cNvPr>
          <p:cNvSpPr/>
          <p:nvPr/>
        </p:nvSpPr>
        <p:spPr>
          <a:xfrm>
            <a:off x="7781925" y="634114"/>
            <a:ext cx="3962400" cy="447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 can see </a:t>
            </a:r>
            <a:r>
              <a:rPr lang="en-GB" b="1" dirty="0">
                <a:solidFill>
                  <a:schemeClr val="tx1"/>
                </a:solidFill>
              </a:rPr>
              <a:t>age is also a very important factor </a:t>
            </a:r>
            <a:r>
              <a:rPr lang="en-GB" dirty="0">
                <a:solidFill>
                  <a:schemeClr val="tx1"/>
                </a:solidFill>
              </a:rPr>
              <a:t>to consider in understanding variation in emergency admissions: </a:t>
            </a:r>
          </a:p>
          <a:p>
            <a:pPr marL="285750" indent="-285750">
              <a:buFont typeface="Arial" panose="020B0604020202020204" pitchFamily="34" charset="0"/>
              <a:buChar char="•"/>
            </a:pPr>
            <a:r>
              <a:rPr lang="en-GB" dirty="0">
                <a:solidFill>
                  <a:schemeClr val="tx1"/>
                </a:solidFill>
              </a:rPr>
              <a:t>admission rates for people aged 75-79 are 3.65 times higher than for the working age population; </a:t>
            </a:r>
          </a:p>
          <a:p>
            <a:pPr marL="285750" indent="-285750">
              <a:buFont typeface="Arial" panose="020B0604020202020204" pitchFamily="34" charset="0"/>
              <a:buChar char="•"/>
            </a:pPr>
            <a:r>
              <a:rPr lang="en-GB" dirty="0">
                <a:solidFill>
                  <a:schemeClr val="tx1"/>
                </a:solidFill>
              </a:rPr>
              <a:t>this increases to 5.4x for people aged 80-84;</a:t>
            </a:r>
          </a:p>
          <a:p>
            <a:pPr marL="285750" indent="-285750">
              <a:buFont typeface="Arial" panose="020B0604020202020204" pitchFamily="34" charset="0"/>
              <a:buChar char="•"/>
            </a:pPr>
            <a:r>
              <a:rPr lang="en-GB" dirty="0">
                <a:solidFill>
                  <a:schemeClr val="tx1"/>
                </a:solidFill>
              </a:rPr>
              <a:t>and 7.9x for people aged 85-89.</a:t>
            </a:r>
          </a:p>
          <a:p>
            <a:pPr marL="285750" indent="-285750">
              <a:buFont typeface="Arial" panose="020B0604020202020204" pitchFamily="34" charset="0"/>
              <a:buChar char="•"/>
            </a:pPr>
            <a:endParaRPr lang="en-GB" dirty="0">
              <a:solidFill>
                <a:schemeClr val="tx1"/>
              </a:solidFill>
            </a:endParaRPr>
          </a:p>
          <a:p>
            <a:r>
              <a:rPr lang="en-GB" dirty="0">
                <a:solidFill>
                  <a:schemeClr val="tx1"/>
                </a:solidFill>
              </a:rPr>
              <a:t>This suggests that we should adjust (or ‘standardise’) for age when we analyse variation.</a:t>
            </a:r>
          </a:p>
        </p:txBody>
      </p:sp>
    </p:spTree>
    <p:extLst>
      <p:ext uri="{BB962C8B-B14F-4D97-AF65-F5344CB8AC3E}">
        <p14:creationId xmlns:p14="http://schemas.microsoft.com/office/powerpoint/2010/main" val="344746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9B515A-85FF-4E24-A7DD-901CAE8F62FE}"/>
              </a:ext>
            </a:extLst>
          </p:cNvPr>
          <p:cNvPicPr>
            <a:picLocks noChangeAspect="1"/>
          </p:cNvPicPr>
          <p:nvPr/>
        </p:nvPicPr>
        <p:blipFill>
          <a:blip r:embed="rId2"/>
          <a:stretch>
            <a:fillRect/>
          </a:stretch>
        </p:blipFill>
        <p:spPr>
          <a:xfrm>
            <a:off x="290958" y="510288"/>
            <a:ext cx="7212193" cy="4492375"/>
          </a:xfrm>
          <a:prstGeom prst="rect">
            <a:avLst/>
          </a:prstGeom>
        </p:spPr>
      </p:pic>
      <p:sp>
        <p:nvSpPr>
          <p:cNvPr id="5" name="Rectangle 4">
            <a:extLst>
              <a:ext uri="{FF2B5EF4-FFF2-40B4-BE49-F238E27FC236}">
                <a16:creationId xmlns:a16="http://schemas.microsoft.com/office/drawing/2014/main" id="{5365F65A-9947-412F-8E33-9AC876EE66BC}"/>
              </a:ext>
            </a:extLst>
          </p:cNvPr>
          <p:cNvSpPr/>
          <p:nvPr/>
        </p:nvSpPr>
        <p:spPr>
          <a:xfrm>
            <a:off x="7781925" y="510289"/>
            <a:ext cx="3857625" cy="447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 can also see there is an inverse relationship between age and deprivation in Nottingham and Nottinghamshire ICS – </a:t>
            </a:r>
            <a:r>
              <a:rPr lang="en-GB" b="1" dirty="0">
                <a:solidFill>
                  <a:schemeClr val="tx1"/>
                </a:solidFill>
              </a:rPr>
              <a:t>generally the PCN neighbourhoods with the higher levels of deprivation have lower proportions of people aged over 75</a:t>
            </a:r>
            <a:r>
              <a:rPr lang="en-GB" dirty="0">
                <a:solidFill>
                  <a:schemeClr val="tx1"/>
                </a:solidFill>
              </a:rPr>
              <a:t>.</a:t>
            </a:r>
          </a:p>
          <a:p>
            <a:endParaRPr lang="en-GB" dirty="0">
              <a:solidFill>
                <a:schemeClr val="tx1"/>
              </a:solidFill>
            </a:endParaRPr>
          </a:p>
          <a:p>
            <a:r>
              <a:rPr lang="en-GB" dirty="0">
                <a:solidFill>
                  <a:schemeClr val="tx1"/>
                </a:solidFill>
              </a:rPr>
              <a:t>This means that more deprived neighbourhoods may have lower rates of emergency admissions because they have younger populations.  We cannot change people’s age, but if we can standardise for age in the analysis, then the variation that remains may be modifiable in some way if we can identify interventions that reduce the need for emergency admissions, either by keeping people healthier so they do not develop the conditions associated with emergency admissions, or helping them manage their conditions better.</a:t>
            </a:r>
          </a:p>
        </p:txBody>
      </p:sp>
    </p:spTree>
    <p:extLst>
      <p:ext uri="{BB962C8B-B14F-4D97-AF65-F5344CB8AC3E}">
        <p14:creationId xmlns:p14="http://schemas.microsoft.com/office/powerpoint/2010/main" val="297822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546306-5CFD-409F-8642-DC4D17E2CC57}"/>
              </a:ext>
            </a:extLst>
          </p:cNvPr>
          <p:cNvPicPr>
            <a:picLocks noChangeAspect="1"/>
          </p:cNvPicPr>
          <p:nvPr/>
        </p:nvPicPr>
        <p:blipFill>
          <a:blip r:embed="rId2"/>
          <a:stretch>
            <a:fillRect/>
          </a:stretch>
        </p:blipFill>
        <p:spPr>
          <a:xfrm>
            <a:off x="303149" y="634112"/>
            <a:ext cx="7200001" cy="4471817"/>
          </a:xfrm>
          <a:prstGeom prst="rect">
            <a:avLst/>
          </a:prstGeom>
        </p:spPr>
      </p:pic>
      <p:sp>
        <p:nvSpPr>
          <p:cNvPr id="8" name="Rectangle 7">
            <a:extLst>
              <a:ext uri="{FF2B5EF4-FFF2-40B4-BE49-F238E27FC236}">
                <a16:creationId xmlns:a16="http://schemas.microsoft.com/office/drawing/2014/main" id="{46026F40-9C41-4AFB-AA5F-225496B80DE7}"/>
              </a:ext>
            </a:extLst>
          </p:cNvPr>
          <p:cNvSpPr/>
          <p:nvPr/>
        </p:nvSpPr>
        <p:spPr>
          <a:xfrm>
            <a:off x="7781925" y="634114"/>
            <a:ext cx="3857625" cy="447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If we adjust for age and use age-standardised rates of emergency admissions, then we can see a </a:t>
            </a:r>
            <a:r>
              <a:rPr lang="en-GB" b="1" dirty="0">
                <a:solidFill>
                  <a:schemeClr val="tx1"/>
                </a:solidFill>
              </a:rPr>
              <a:t>strong</a:t>
            </a:r>
            <a:r>
              <a:rPr lang="en-GB" sz="1800" b="1" dirty="0">
                <a:solidFill>
                  <a:schemeClr val="tx1"/>
                </a:solidFill>
              </a:rPr>
              <a:t> positive</a:t>
            </a:r>
            <a:r>
              <a:rPr lang="en-GB" b="1" dirty="0">
                <a:solidFill>
                  <a:schemeClr val="tx1"/>
                </a:solidFill>
              </a:rPr>
              <a:t> correlation</a:t>
            </a:r>
            <a:r>
              <a:rPr lang="en-GB" dirty="0">
                <a:solidFill>
                  <a:schemeClr val="tx1"/>
                </a:solidFill>
              </a:rPr>
              <a:t> (R</a:t>
            </a:r>
            <a:r>
              <a:rPr lang="en-GB" baseline="30000" dirty="0">
                <a:solidFill>
                  <a:schemeClr val="tx1"/>
                </a:solidFill>
              </a:rPr>
              <a:t>2</a:t>
            </a:r>
            <a:r>
              <a:rPr lang="en-GB" dirty="0">
                <a:solidFill>
                  <a:schemeClr val="tx1"/>
                </a:solidFill>
              </a:rPr>
              <a:t>=0.77) </a:t>
            </a:r>
            <a:r>
              <a:rPr lang="en-GB" b="1" dirty="0">
                <a:solidFill>
                  <a:schemeClr val="tx1"/>
                </a:solidFill>
              </a:rPr>
              <a:t>between higher deprivation levels and higher age-standardised emergency admission rates.</a:t>
            </a:r>
          </a:p>
          <a:p>
            <a:endParaRPr lang="en-GB" dirty="0">
              <a:solidFill>
                <a:schemeClr val="tx1"/>
              </a:solidFill>
            </a:endParaRPr>
          </a:p>
          <a:p>
            <a:r>
              <a:rPr lang="en-GB" dirty="0">
                <a:solidFill>
                  <a:schemeClr val="tx1"/>
                </a:solidFill>
              </a:rPr>
              <a:t>To take the two extremes, emergency admission rates for Bulwell &amp; Top Valley and BACHS patients are 60-70% higher than those for patients in Rushcliffe South. </a:t>
            </a:r>
          </a:p>
        </p:txBody>
      </p:sp>
    </p:spTree>
    <p:extLst>
      <p:ext uri="{BB962C8B-B14F-4D97-AF65-F5344CB8AC3E}">
        <p14:creationId xmlns:p14="http://schemas.microsoft.com/office/powerpoint/2010/main" val="91859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0A51C7-B034-426C-8ED8-FBCF15090C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 y="1389856"/>
            <a:ext cx="12095163" cy="407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EADD8-AB12-4321-85AD-DD8E31BD7180}"/>
              </a:ext>
            </a:extLst>
          </p:cNvPr>
          <p:cNvPicPr>
            <a:picLocks noChangeAspect="1"/>
          </p:cNvPicPr>
          <p:nvPr/>
        </p:nvPicPr>
        <p:blipFill>
          <a:blip r:embed="rId2"/>
          <a:stretch>
            <a:fillRect/>
          </a:stretch>
        </p:blipFill>
        <p:spPr>
          <a:xfrm>
            <a:off x="285750" y="619125"/>
            <a:ext cx="7200000" cy="4471816"/>
          </a:xfrm>
          <a:prstGeom prst="rect">
            <a:avLst/>
          </a:prstGeom>
        </p:spPr>
      </p:pic>
      <p:sp>
        <p:nvSpPr>
          <p:cNvPr id="5" name="Rectangle 4">
            <a:extLst>
              <a:ext uri="{FF2B5EF4-FFF2-40B4-BE49-F238E27FC236}">
                <a16:creationId xmlns:a16="http://schemas.microsoft.com/office/drawing/2014/main" id="{E9D719C9-3E7B-47B0-BC44-4FF1B77019A6}"/>
              </a:ext>
            </a:extLst>
          </p:cNvPr>
          <p:cNvSpPr/>
          <p:nvPr/>
        </p:nvSpPr>
        <p:spPr>
          <a:xfrm>
            <a:off x="7781925" y="634114"/>
            <a:ext cx="3857625" cy="447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The correlation is even stronger if we exclude zero length of stay (SDEC) emergency activity; so the higher rates of activity we see in more deprived neighbourhoods are not driven by the less acute types of admission which do not require an overnight stay.</a:t>
            </a:r>
          </a:p>
        </p:txBody>
      </p:sp>
    </p:spTree>
    <p:extLst>
      <p:ext uri="{BB962C8B-B14F-4D97-AF65-F5344CB8AC3E}">
        <p14:creationId xmlns:p14="http://schemas.microsoft.com/office/powerpoint/2010/main" val="371132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DE1BE5-E1C0-4FAE-8752-0F1CD1339BF0}"/>
              </a:ext>
            </a:extLst>
          </p:cNvPr>
          <p:cNvPicPr>
            <a:picLocks noChangeAspect="1"/>
          </p:cNvPicPr>
          <p:nvPr/>
        </p:nvPicPr>
        <p:blipFill>
          <a:blip r:embed="rId2"/>
          <a:stretch>
            <a:fillRect/>
          </a:stretch>
        </p:blipFill>
        <p:spPr>
          <a:xfrm>
            <a:off x="285750" y="1057275"/>
            <a:ext cx="7200000" cy="4471816"/>
          </a:xfrm>
          <a:prstGeom prst="rect">
            <a:avLst/>
          </a:prstGeom>
        </p:spPr>
      </p:pic>
      <p:sp>
        <p:nvSpPr>
          <p:cNvPr id="9" name="Rectangle 8">
            <a:extLst>
              <a:ext uri="{FF2B5EF4-FFF2-40B4-BE49-F238E27FC236}">
                <a16:creationId xmlns:a16="http://schemas.microsoft.com/office/drawing/2014/main" id="{5560695C-9CB7-402B-93D5-1165914C9791}"/>
              </a:ext>
            </a:extLst>
          </p:cNvPr>
          <p:cNvSpPr/>
          <p:nvPr/>
        </p:nvSpPr>
        <p:spPr>
          <a:xfrm>
            <a:off x="7781925" y="1009650"/>
            <a:ext cx="3857625" cy="4471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We see a </a:t>
            </a:r>
            <a:r>
              <a:rPr lang="en-GB" b="1" dirty="0">
                <a:solidFill>
                  <a:schemeClr val="tx1"/>
                </a:solidFill>
              </a:rPr>
              <a:t>moderate-to-strong </a:t>
            </a:r>
            <a:r>
              <a:rPr lang="en-GB" sz="1800" b="1" dirty="0">
                <a:solidFill>
                  <a:schemeClr val="tx1"/>
                </a:solidFill>
              </a:rPr>
              <a:t>positive </a:t>
            </a:r>
            <a:r>
              <a:rPr lang="en-GB" b="1" dirty="0">
                <a:solidFill>
                  <a:schemeClr val="tx1"/>
                </a:solidFill>
              </a:rPr>
              <a:t>correlation </a:t>
            </a:r>
            <a:r>
              <a:rPr lang="en-GB" dirty="0">
                <a:solidFill>
                  <a:schemeClr val="tx1"/>
                </a:solidFill>
              </a:rPr>
              <a:t>between deprivation and age-standardised emergency admission rates for </a:t>
            </a:r>
            <a:r>
              <a:rPr lang="en-GB" b="1" dirty="0">
                <a:solidFill>
                  <a:schemeClr val="tx1"/>
                </a:solidFill>
              </a:rPr>
              <a:t>circulatory</a:t>
            </a:r>
            <a:r>
              <a:rPr lang="en-GB" dirty="0">
                <a:solidFill>
                  <a:schemeClr val="tx1"/>
                </a:solidFill>
              </a:rPr>
              <a:t> conditions.</a:t>
            </a:r>
          </a:p>
        </p:txBody>
      </p:sp>
      <p:sp>
        <p:nvSpPr>
          <p:cNvPr id="5" name="Rectangle 4">
            <a:extLst>
              <a:ext uri="{FF2B5EF4-FFF2-40B4-BE49-F238E27FC236}">
                <a16:creationId xmlns:a16="http://schemas.microsoft.com/office/drawing/2014/main" id="{9D78FDE0-BC14-4751-980A-8424111B1BDF}"/>
              </a:ext>
            </a:extLst>
          </p:cNvPr>
          <p:cNvSpPr/>
          <p:nvPr/>
        </p:nvSpPr>
        <p:spPr>
          <a:xfrm>
            <a:off x="182572" y="533400"/>
            <a:ext cx="513237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Circulatory</a:t>
            </a:r>
          </a:p>
        </p:txBody>
      </p:sp>
    </p:spTree>
    <p:extLst>
      <p:ext uri="{BB962C8B-B14F-4D97-AF65-F5344CB8AC3E}">
        <p14:creationId xmlns:p14="http://schemas.microsoft.com/office/powerpoint/2010/main" val="4243804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13" ma:contentTypeDescription="Create a new document." ma:contentTypeScope="" ma:versionID="a92fe9e3180f268f8bc49304f3b51af4">
  <xsd:schema xmlns:xsd="http://www.w3.org/2001/XMLSchema" xmlns:xs="http://www.w3.org/2001/XMLSchema" xmlns:p="http://schemas.microsoft.com/office/2006/metadata/properties" xmlns:ns3="5789755c-de38-4fe3-9623-40afa3bba1e2" xmlns:ns4="32678723-8c06-45e1-8bd0-318b9868a43d" targetNamespace="http://schemas.microsoft.com/office/2006/metadata/properties" ma:root="true" ma:fieldsID="005b9e9d3980b5d9b02afe7095bc053c" ns3:_="" ns4:_="">
    <xsd:import namespace="5789755c-de38-4fe3-9623-40afa3bba1e2"/>
    <xsd:import namespace="32678723-8c06-45e1-8bd0-318b9868a4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B107F-C21C-45F5-98AB-FC34B183B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9755c-de38-4fe3-9623-40afa3bba1e2"/>
    <ds:schemaRef ds:uri="32678723-8c06-45e1-8bd0-318b9868a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4D3B31-FDAB-4167-81AD-73F1666E431C}">
  <ds:schemaRefs>
    <ds:schemaRef ds:uri="http://schemas.microsoft.com/sharepoint/v3/contenttype/forms"/>
  </ds:schemaRefs>
</ds:datastoreItem>
</file>

<file path=customXml/itemProps3.xml><?xml version="1.0" encoding="utf-8"?>
<ds:datastoreItem xmlns:ds="http://schemas.openxmlformats.org/officeDocument/2006/customXml" ds:itemID="{BC2662A2-8537-4DF3-B914-2879327FDA99}">
  <ds:schemaRefs>
    <ds:schemaRef ds:uri="http://schemas.microsoft.com/office/2006/metadata/properties"/>
    <ds:schemaRef ds:uri="32678723-8c06-45e1-8bd0-318b9868a43d"/>
    <ds:schemaRef ds:uri="http://purl.org/dc/dcmitype/"/>
    <ds:schemaRef ds:uri="http://schemas.microsoft.com/office/2006/documentManagement/types"/>
    <ds:schemaRef ds:uri="5789755c-de38-4fe3-9623-40afa3bba1e2"/>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27256</TotalTime>
  <Words>856</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PRINCIPE, Maria (NHS NOTTINGHAM AND NOTTINGHAMSHIRE ICB - 52R)</dc:creator>
  <cp:lastModifiedBy>GASCOIGNE, Sian (NHS NOTTINGHAM AND NOTTINGHAMSHIRE ICB - 52R)</cp:lastModifiedBy>
  <cp:revision>186</cp:revision>
  <dcterms:created xsi:type="dcterms:W3CDTF">2022-08-02T09:11:50Z</dcterms:created>
  <dcterms:modified xsi:type="dcterms:W3CDTF">2023-04-05T15:03:53Z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