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26" r:id="rId2"/>
    <p:sldId id="425" r:id="rId3"/>
    <p:sldId id="406" r:id="rId4"/>
    <p:sldId id="416" r:id="rId5"/>
    <p:sldId id="415" r:id="rId6"/>
    <p:sldId id="407" r:id="rId7"/>
    <p:sldId id="418" r:id="rId8"/>
    <p:sldId id="417" r:id="rId9"/>
    <p:sldId id="412" r:id="rId10"/>
    <p:sldId id="420" r:id="rId11"/>
    <p:sldId id="419" r:id="rId12"/>
    <p:sldId id="413" r:id="rId13"/>
    <p:sldId id="422" r:id="rId14"/>
    <p:sldId id="421" r:id="rId15"/>
    <p:sldId id="414" r:id="rId16"/>
    <p:sldId id="423" r:id="rId17"/>
    <p:sldId id="4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8040A-87D8-4BAA-A252-D46AD4515D0F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005C7-0183-4151-877A-F764DACB1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40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11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4E907-D368-431F-8F77-A4C7F8FB0D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110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649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11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4E907-D368-431F-8F77-A4C7F8FB0D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110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3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88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33" y="260649"/>
            <a:ext cx="7886667" cy="652935"/>
          </a:xfrm>
          <a:prstGeom prst="rect">
            <a:avLst/>
          </a:prstGeom>
        </p:spPr>
        <p:txBody>
          <a:bodyPr/>
          <a:lstStyle>
            <a:lvl1pPr>
              <a:defRPr sz="3200" b="1" baseline="0"/>
            </a:lvl1pPr>
          </a:lstStyle>
          <a:p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</a:rPr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 sz="2133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1867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9A9111F-964E-4A07-9095-4736AC945ED2}" type="datetime1">
              <a:rPr lang="en-GB">
                <a:solidFill>
                  <a:prstClr val="black"/>
                </a:solidFill>
              </a:rPr>
              <a:pPr/>
              <a:t>22/04/2022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4B6C40-D7E5-4EFD-9364-D76E692ABA1F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7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723" y="274637"/>
            <a:ext cx="7982677" cy="778099"/>
          </a:xfrm>
          <a:prstGeom prst="rect">
            <a:avLst/>
          </a:prstGeom>
        </p:spPr>
        <p:txBody>
          <a:bodyPr/>
          <a:lstStyle>
            <a:lvl1pPr>
              <a:defRPr sz="5867"/>
            </a:lvl1pPr>
          </a:lstStyle>
          <a:p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</a:rPr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196753"/>
            <a:ext cx="5386917" cy="9781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 sz="2133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1867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9" y="1196753"/>
            <a:ext cx="5389033" cy="9781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 sz="2133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1867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074566-233B-4383-8E57-8A9106B4AE91}" type="datetime1">
              <a:rPr lang="en-GB">
                <a:solidFill>
                  <a:prstClr val="black"/>
                </a:solidFill>
              </a:rPr>
              <a:pPr/>
              <a:t>22/04/2022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4B6C40-D7E5-4EFD-9364-D76E692ABA1F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3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 sz="3733"/>
            </a:lvl1pPr>
          </a:lstStyle>
          <a:p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</a:rPr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F097DF-16AE-4942-BB51-BB00AB60F50A}" type="datetime1">
              <a:rPr lang="en-GB">
                <a:solidFill>
                  <a:prstClr val="black"/>
                </a:solidFill>
              </a:rPr>
              <a:pPr/>
              <a:t>22/04/2022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4B6C40-D7E5-4EFD-9364-D76E692ABA1F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7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			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AEB689-C3CA-4C4D-B657-DE0BE6E02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999" y="6466391"/>
            <a:ext cx="369775" cy="22650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GB" sz="1067" kern="12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37B4438D-29B8-4FC7-9D64-F44FE400D0A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921738D-1A85-4111-9692-F694341F4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279" y="6427468"/>
            <a:ext cx="5723164" cy="365125"/>
          </a:xfrm>
          <a:prstGeom prst="rect">
            <a:avLst/>
          </a:prstGeom>
        </p:spPr>
        <p:txBody>
          <a:bodyPr/>
          <a:lstStyle>
            <a:lvl1pPr>
              <a:defRPr sz="10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NHSE</a:t>
            </a:r>
            <a:r>
              <a:rPr lang="en-US">
                <a:solidFill>
                  <a:srgbClr val="768692">
                    <a:lumMod val="60000"/>
                    <a:lumOff val="40000"/>
                  </a:srgbClr>
                </a:solidFill>
              </a:rPr>
              <a:t> Elective Recovery</a:t>
            </a:r>
          </a:p>
        </p:txBody>
      </p:sp>
    </p:spTree>
    <p:extLst>
      <p:ext uri="{BB962C8B-B14F-4D97-AF65-F5344CB8AC3E}">
        <p14:creationId xmlns:p14="http://schemas.microsoft.com/office/powerpoint/2010/main" val="3778155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74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12636F-B38E-DC4D-ADD2-7F0C58D20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" y="1"/>
            <a:ext cx="16509639" cy="696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4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10" Type="http://schemas.openxmlformats.org/officeDocument/2006/relationships/image" Target="../media/image16.png"/><Relationship Id="rId4" Type="http://schemas.openxmlformats.org/officeDocument/2006/relationships/tags" Target="../tags/tag32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10" Type="http://schemas.openxmlformats.org/officeDocument/2006/relationships/image" Target="../media/image20.png"/><Relationship Id="rId4" Type="http://schemas.openxmlformats.org/officeDocument/2006/relationships/tags" Target="../tags/tag41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8.png"/><Relationship Id="rId5" Type="http://schemas.openxmlformats.org/officeDocument/2006/relationships/tags" Target="../tags/tag16.xml"/><Relationship Id="rId10" Type="http://schemas.openxmlformats.org/officeDocument/2006/relationships/image" Target="../media/image7.png"/><Relationship Id="rId4" Type="http://schemas.openxmlformats.org/officeDocument/2006/relationships/tags" Target="../tags/tag15.xml"/><Relationship Id="rId9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10" Type="http://schemas.openxmlformats.org/officeDocument/2006/relationships/image" Target="../media/image12.png"/><Relationship Id="rId4" Type="http://schemas.openxmlformats.org/officeDocument/2006/relationships/tags" Target="../tags/tag24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E147B1-A108-4CC9-B078-A648963BDC07}"/>
              </a:ext>
            </a:extLst>
          </p:cNvPr>
          <p:cNvSpPr/>
          <p:nvPr/>
        </p:nvSpPr>
        <p:spPr>
          <a:xfrm>
            <a:off x="1878932" y="1526703"/>
            <a:ext cx="8434136" cy="412683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2973" y="2348882"/>
            <a:ext cx="6899389" cy="1241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Elective Care Restoration – </a:t>
            </a:r>
            <a:br>
              <a:rPr kumimoji="0" lang="en-GB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Exploring Waiting List Inequalities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9814" y="3734054"/>
            <a:ext cx="5672371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srgbClr val="118AB2"/>
                </a:solidFill>
                <a:effectLst/>
                <a:uLnTx/>
                <a:uFillTx/>
                <a:latin typeface="Calibri" panose="020F0502020204030204"/>
                <a:ea typeface="Cambria" panose="02040503050406030204" pitchFamily="18" charset="0"/>
                <a:cs typeface="+mn-cs"/>
              </a:rPr>
              <a:t>Combined Grant Thornton and SAIU analysis</a:t>
            </a:r>
          </a:p>
        </p:txBody>
      </p:sp>
    </p:spTree>
    <p:extLst>
      <p:ext uri="{BB962C8B-B14F-4D97-AF65-F5344CB8AC3E}">
        <p14:creationId xmlns:p14="http://schemas.microsoft.com/office/powerpoint/2010/main" val="422031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1CA78-8B0B-4760-AD13-D9B9391A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4B6C40-D7E5-4EFD-9364-D76E692ABA1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C1D3FA-86ED-4D32-B0F3-9B846213973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95700" y="260350"/>
            <a:ext cx="7886700" cy="652463"/>
          </a:xfrm>
        </p:spPr>
        <p:txBody>
          <a:bodyPr/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</a:rPr>
              <a:t>ENT patients waiting over 18 and 52 weeks – local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F5513-4D75-4209-9A6F-605FCEC43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006" y="1268760"/>
            <a:ext cx="7760087" cy="485740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CDD20D-C1CE-49C2-9D7C-7AD1F4FBF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3"/>
            <a:ext cx="3086100" cy="4857750"/>
          </a:xfrm>
        </p:spPr>
        <p:txBody>
          <a:bodyPr/>
          <a:lstStyle/>
          <a:p>
            <a:r>
              <a:rPr lang="en-GB" sz="1600" dirty="0"/>
              <a:t>Across deprivation quintiles there is a greater proportion of monitory ethnic patients waiting over 18 weeks compared to white patients. </a:t>
            </a:r>
          </a:p>
          <a:p>
            <a:r>
              <a:rPr lang="en-GB" sz="1600" dirty="0"/>
              <a:t>In the Asian or Asian British population there is a greater proportion of patients waiting longer in more deprived areas than in less deprived areas.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3D375C-28E2-447C-88DC-C194BCB44448}"/>
              </a:ext>
            </a:extLst>
          </p:cNvPr>
          <p:cNvSpPr txBox="1"/>
          <p:nvPr/>
        </p:nvSpPr>
        <p:spPr>
          <a:xfrm>
            <a:off x="6579623" y="6201646"/>
            <a:ext cx="56123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source: </a:t>
            </a: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NHIS ‘National Waiting Lists Open Pathways’ dataset, week ending February 27 2022.</a:t>
            </a:r>
          </a:p>
        </p:txBody>
      </p:sp>
    </p:spTree>
    <p:extLst>
      <p:ext uri="{BB962C8B-B14F-4D97-AF65-F5344CB8AC3E}">
        <p14:creationId xmlns:p14="http://schemas.microsoft.com/office/powerpoint/2010/main" val="3223323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1CA78-8B0B-4760-AD13-D9B9391A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4B6C40-D7E5-4EFD-9364-D76E692ABA1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C1D3FA-86ED-4D32-B0F3-9B846213973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95700" y="260350"/>
            <a:ext cx="7886700" cy="652463"/>
          </a:xfrm>
        </p:spPr>
        <p:txBody>
          <a:bodyPr/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</a:rPr>
              <a:t>ENT patients waiting over 18 and 52 weeks – local data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045255-B27B-4B79-B124-E5BAF85CB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3"/>
            <a:ext cx="3086100" cy="4857750"/>
          </a:xfrm>
        </p:spPr>
        <p:txBody>
          <a:bodyPr/>
          <a:lstStyle/>
          <a:p>
            <a:r>
              <a:rPr lang="en-GB" sz="1600" dirty="0"/>
              <a:t>Across all ethnic groups there appears to be a trend of greater number of people in more deprived areas (IMD 1) waiting longer compared to those in less deprived areas. </a:t>
            </a:r>
          </a:p>
          <a:p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7D49E-F1B2-4913-8CA8-7350437278BA}"/>
              </a:ext>
            </a:extLst>
          </p:cNvPr>
          <p:cNvSpPr txBox="1"/>
          <p:nvPr/>
        </p:nvSpPr>
        <p:spPr>
          <a:xfrm>
            <a:off x="6579623" y="6201646"/>
            <a:ext cx="56123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source: </a:t>
            </a: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NHIS ‘National Waiting Lists Open Pathways’ dataset, week ending February 27 2022.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2173E0-4AE5-47AA-8E4C-25B13315A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936" y="1311856"/>
            <a:ext cx="7589900" cy="488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51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DAD1-4A2D-4568-B16A-283FC3A70E9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noFill/>
        </p:spPr>
        <p:txBody>
          <a:bodyPr wrap="square" rtlCol="0">
            <a:spAutoFit/>
          </a:bodyPr>
          <a:lstStyle/>
          <a:p>
            <a:pPr defTabSz="914400"/>
            <a:endParaRPr lang="en-GB" sz="3200" b="1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E326E8-6571-47A2-8C70-B90F3BAC4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4438D-29B8-4FC7-9D64-F44FE400D0A9}" type="slidenum"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14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067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058031-E9AF-4089-8E4E-62444819D70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113000" y="1462078"/>
            <a:ext cx="2455000" cy="944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These graphs display all urology patients waiting over 18 and 52 weeks split by: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67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deprivation deciles 1-5 (1 being the most deprived);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67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ethnicity (displayed by colour). </a:t>
            </a:r>
          </a:p>
          <a:p>
            <a:pPr marL="0" marR="0" lvl="0" indent="0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T Walsheim Pro Light"/>
              <a:ea typeface="+mn-ea"/>
              <a:cs typeface="+mn-cs"/>
            </a:endParaRPr>
          </a:p>
        </p:txBody>
      </p:sp>
      <p:pic>
        <p:nvPicPr>
          <p:cNvPr id="3074" name="Picture 18">
            <a:extLst>
              <a:ext uri="{FF2B5EF4-FFF2-40B4-BE49-F238E27FC236}">
                <a16:creationId xmlns:a16="http://schemas.microsoft.com/office/drawing/2014/main" id="{AD6B6E96-9E30-4ECB-9AAB-5211D3B8B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2" y="1374011"/>
            <a:ext cx="8075881" cy="187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6F11E6-C400-4F8F-BCFF-CB61755A167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23999" y="1156908"/>
            <a:ext cx="9319647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0" normalizeH="0" baseline="0" noProof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Patients waiting over 18 weeks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53BA42-6ACD-43C2-84DA-5B709867BB4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3998" y="3225450"/>
            <a:ext cx="9319647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Patients waiting over 52 weeks</a:t>
            </a:r>
          </a:p>
        </p:txBody>
      </p:sp>
      <p:pic>
        <p:nvPicPr>
          <p:cNvPr id="3075" name="Picture 19">
            <a:extLst>
              <a:ext uri="{FF2B5EF4-FFF2-40B4-BE49-F238E27FC236}">
                <a16:creationId xmlns:a16="http://schemas.microsoft.com/office/drawing/2014/main" id="{3985B026-1E4C-40B6-B00C-265C261E6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8" y="3361905"/>
            <a:ext cx="7932175" cy="184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6F651F-CF59-4BBE-BF4A-45A007609BE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14931" y="5131405"/>
            <a:ext cx="398306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The Foundry, Health Inequalities Workspace</a:t>
            </a:r>
          </a:p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Date: February 2022</a:t>
            </a:r>
          </a:p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5B5082-0827-4B75-8063-AE16C4A8B79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14931" y="5544820"/>
            <a:ext cx="10766156" cy="13131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Key Message: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.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White patients comprise the majority of those waiting 18+ and 52+ weeks for urology treatment. This applies to all deprivation levels.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Within IMD quintile 3, there is a significant spike in Asian patients who have been waiting 18+ weeks (43%) and 52+ (29%) weeks. There are no Asian patients across any other IMD quintiles. 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There are no Black patients or those of a mixed ethnicity observed. </a:t>
            </a:r>
          </a:p>
          <a:p>
            <a:pPr marL="228594" marR="0" lvl="0" indent="-228594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DC308-CB4D-448D-95E5-816252D954D2}"/>
              </a:ext>
            </a:extLst>
          </p:cNvPr>
          <p:cNvSpPr txBox="1"/>
          <p:nvPr/>
        </p:nvSpPr>
        <p:spPr>
          <a:xfrm>
            <a:off x="3562349" y="112846"/>
            <a:ext cx="8172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Urology patients waiting over 18 and 52 weeks – national data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6175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1CA78-8B0B-4760-AD13-D9B9391A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4B6C40-D7E5-4EFD-9364-D76E692ABA1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C1D3FA-86ED-4D32-B0F3-9B846213973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95700" y="260350"/>
            <a:ext cx="7886700" cy="652463"/>
          </a:xfrm>
        </p:spPr>
        <p:txBody>
          <a:bodyPr/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</a:rPr>
              <a:t>Urology patients waiting over 18 and 52 weeks – local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88EDA-26F4-4275-A989-146ABF503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690" y="1268759"/>
            <a:ext cx="7692720" cy="485740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F7BE25-7619-40A2-843A-6EADEB528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3"/>
            <a:ext cx="3086100" cy="4857750"/>
          </a:xfrm>
        </p:spPr>
        <p:txBody>
          <a:bodyPr/>
          <a:lstStyle/>
          <a:p>
            <a:r>
              <a:rPr lang="en-GB" sz="1600" dirty="0"/>
              <a:t>In the White population the proportion of patients waiting over 18 or 52 weeks appears the same across deprivation quintiles. </a:t>
            </a:r>
          </a:p>
          <a:p>
            <a:r>
              <a:rPr lang="en-GB" sz="1600" dirty="0"/>
              <a:t>There is some variation across minority ethnic groups but they proportion waiting over 18 weeks is similar to the White population in IMD 1,2,4 and 5. 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4F43C-7A47-4C16-A4F9-4A54034570D7}"/>
              </a:ext>
            </a:extLst>
          </p:cNvPr>
          <p:cNvSpPr txBox="1"/>
          <p:nvPr/>
        </p:nvSpPr>
        <p:spPr>
          <a:xfrm>
            <a:off x="6579623" y="6201646"/>
            <a:ext cx="56123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source: </a:t>
            </a: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NHIS ‘National Waiting Lists Open Pathways’ dataset, week ending February 27 2022.</a:t>
            </a:r>
          </a:p>
        </p:txBody>
      </p:sp>
    </p:spTree>
    <p:extLst>
      <p:ext uri="{BB962C8B-B14F-4D97-AF65-F5344CB8AC3E}">
        <p14:creationId xmlns:p14="http://schemas.microsoft.com/office/powerpoint/2010/main" val="627675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1CA78-8B0B-4760-AD13-D9B9391A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4B6C40-D7E5-4EFD-9364-D76E692ABA1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C1D3FA-86ED-4D32-B0F3-9B846213973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95700" y="260350"/>
            <a:ext cx="7886700" cy="652463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Calibri"/>
              </a:rPr>
              <a:t>Urology </a:t>
            </a:r>
            <a:r>
              <a:rPr lang="en-GB" sz="3200" b="1" dirty="0">
                <a:solidFill>
                  <a:schemeClr val="tx2"/>
                </a:solidFill>
                <a:latin typeface="Calibri"/>
              </a:rPr>
              <a:t>patients waiting over 18 and 52 weeks – local data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5EE530-90AE-48CA-99FB-6AA8970E8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3"/>
            <a:ext cx="3086100" cy="4857750"/>
          </a:xfrm>
        </p:spPr>
        <p:txBody>
          <a:bodyPr/>
          <a:lstStyle/>
          <a:p>
            <a:r>
              <a:rPr lang="en-GB" sz="1600" dirty="0"/>
              <a:t>The number of ethnic minority individuals waiting over 18 weeks on the urology waiting list is very small.</a:t>
            </a:r>
          </a:p>
          <a:p>
            <a:r>
              <a:rPr lang="en-GB" sz="1600" dirty="0"/>
              <a:t>In the White population there doesn’t appear to be a great difference in across deprivation quintiles.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15F97E-D93B-4C43-A2A6-19E24417D3B3}"/>
              </a:ext>
            </a:extLst>
          </p:cNvPr>
          <p:cNvSpPr txBox="1"/>
          <p:nvPr/>
        </p:nvSpPr>
        <p:spPr>
          <a:xfrm>
            <a:off x="6579623" y="6201646"/>
            <a:ext cx="56123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source: </a:t>
            </a: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NHIS ‘National Waiting Lists Open Pathways’ dataset, week ending February 27 2022.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4D6630-9C8D-4FD5-8FBA-E95FAB488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846" y="1266544"/>
            <a:ext cx="7470631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70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CCCF-24B8-42C9-91DB-BF7C6A3A889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noFill/>
        </p:spPr>
        <p:txBody>
          <a:bodyPr wrap="square" rtlCol="0">
            <a:spAutoFit/>
          </a:bodyPr>
          <a:lstStyle/>
          <a:p>
            <a:pPr defTabSz="914400"/>
            <a:endParaRPr lang="en-GB" sz="3200" b="1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030A62-1941-4149-9657-C22636C41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4438D-29B8-4FC7-9D64-F44FE400D0A9}" type="slidenum"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14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067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71BA3-1EB0-4E4B-A276-BFDDCC106D3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022069" y="1399719"/>
            <a:ext cx="2455000" cy="1108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These graphs display all ophthalmology patients waiting over 18 and 52 weeks split by: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67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deprivation deciles 1-5 (1 being the most deprived);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67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ethnicity (displayed by colour). </a:t>
            </a:r>
          </a:p>
          <a:p>
            <a:pPr marL="0" marR="0" lvl="0" indent="0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T Walsheim Pro Light"/>
              <a:ea typeface="+mn-ea"/>
              <a:cs typeface="+mn-cs"/>
            </a:endParaRPr>
          </a:p>
        </p:txBody>
      </p:sp>
      <p:pic>
        <p:nvPicPr>
          <p:cNvPr id="1026" name="Picture 17">
            <a:extLst>
              <a:ext uri="{FF2B5EF4-FFF2-40B4-BE49-F238E27FC236}">
                <a16:creationId xmlns:a16="http://schemas.microsoft.com/office/drawing/2014/main" id="{FA28E419-F044-404B-B54A-7A84D2C55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5" y="1301808"/>
            <a:ext cx="7920629" cy="18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AABD81-53D6-4CE6-A893-514FD0E6D07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23999" y="1156908"/>
            <a:ext cx="9319647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Patients waiting over 18 weeks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93392-209E-4B1F-9892-B7E91340271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3999" y="3222111"/>
            <a:ext cx="9319647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Patients waiting over 52 weeks</a:t>
            </a:r>
          </a:p>
        </p:txBody>
      </p:sp>
      <p:pic>
        <p:nvPicPr>
          <p:cNvPr id="1027" name="Picture 16">
            <a:extLst>
              <a:ext uri="{FF2B5EF4-FFF2-40B4-BE49-F238E27FC236}">
                <a16:creationId xmlns:a16="http://schemas.microsoft.com/office/drawing/2014/main" id="{1CBEB30E-ED4F-43C0-91B1-F85297B1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5" y="3386260"/>
            <a:ext cx="7920629" cy="182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2118F5-7787-4C6D-9EAB-11D14FBFD74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10913" y="5102605"/>
            <a:ext cx="398306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The Foundry, Health Inequalities Workspace</a:t>
            </a:r>
          </a:p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Date: February 2022</a:t>
            </a:r>
          </a:p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F2A50F-CD74-4E0A-A66F-53ED8DF653A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10914" y="5536945"/>
            <a:ext cx="10766156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Key Message: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.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There are patients of all ethnicities, across all deprivation levels, who have been waiting 18+ weeks for ophthalmology treatment.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Within the most deprived of society (IMD quintile of 1), those of a mixed ethnicity have the highest percentage of individuals waiting 18+ weeks (44%). Within the lease deprived (IMD quintile of 5), those of an other ethnicity have the highest percentage (56%). 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The percentage of White patients waiting 18+ and 52+ weeks remains consistent across all levels of deprivation. This is the only ethnicity to do so.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There is a greater proportion of patients of a mixed ethnicity who have been waiting 52+ weeks, within IMD quintiles 4-5, than any other ethnicity.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115CB-68B5-47FA-81EE-42A9F06F680D}"/>
              </a:ext>
            </a:extLst>
          </p:cNvPr>
          <p:cNvSpPr txBox="1"/>
          <p:nvPr/>
        </p:nvSpPr>
        <p:spPr>
          <a:xfrm>
            <a:off x="3543299" y="91861"/>
            <a:ext cx="8143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Ophthalmology patients waiting over 18 and 52 weeks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7344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1CA78-8B0B-4760-AD13-D9B9391A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4B6C40-D7E5-4EFD-9364-D76E692ABA1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C1D3FA-86ED-4D32-B0F3-9B846213973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95700" y="260350"/>
            <a:ext cx="7886700" cy="652463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Calibri"/>
              </a:rPr>
              <a:t>Ophthalmology</a:t>
            </a:r>
            <a:r>
              <a:rPr lang="en-GB" sz="3200" b="1" dirty="0">
                <a:solidFill>
                  <a:schemeClr val="tx2"/>
                </a:solidFill>
                <a:latin typeface="Calibri"/>
              </a:rPr>
              <a:t> patients waiting over 18 and 52 weeks – local data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F7BE25-7619-40A2-843A-6EADEB528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3"/>
            <a:ext cx="3086100" cy="4857750"/>
          </a:xfrm>
        </p:spPr>
        <p:txBody>
          <a:bodyPr/>
          <a:lstStyle/>
          <a:p>
            <a:r>
              <a:rPr lang="en-GB" sz="1600" dirty="0"/>
              <a:t>The proportion of patients waiting over 18 weeks for ophthalmology is very similar across all ethnicity groups and deprivation quintiles. </a:t>
            </a:r>
          </a:p>
          <a:p>
            <a:r>
              <a:rPr lang="en-GB" sz="1600" dirty="0"/>
              <a:t>Black or Black British patients in IMD 4 the exception, with 78% of patients waiting over 18 weeks (7 out of 9). 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4F43C-7A47-4C16-A4F9-4A54034570D7}"/>
              </a:ext>
            </a:extLst>
          </p:cNvPr>
          <p:cNvSpPr txBox="1"/>
          <p:nvPr/>
        </p:nvSpPr>
        <p:spPr>
          <a:xfrm>
            <a:off x="6579623" y="6201646"/>
            <a:ext cx="56123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source: </a:t>
            </a: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NHIS ‘National Waiting Lists Open Pathways’ dataset, week ending February 27 2022.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B20CA9-7DE8-4A28-ABFC-A88CE00CF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12" y="1268413"/>
            <a:ext cx="7718572" cy="488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27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1CA78-8B0B-4760-AD13-D9B9391A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4B6C40-D7E5-4EFD-9364-D76E692ABA1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C1D3FA-86ED-4D32-B0F3-9B846213973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95700" y="260350"/>
            <a:ext cx="7886700" cy="652463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Calibri"/>
              </a:rPr>
              <a:t>Ophthalmology </a:t>
            </a:r>
            <a:r>
              <a:rPr lang="en-GB" sz="3200" b="1" dirty="0">
                <a:solidFill>
                  <a:schemeClr val="tx2"/>
                </a:solidFill>
                <a:latin typeface="Calibri"/>
              </a:rPr>
              <a:t>patients waiting over 18 and 52 weeks – local data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5EE530-90AE-48CA-99FB-6AA8970E8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3"/>
            <a:ext cx="3086100" cy="4857750"/>
          </a:xfrm>
        </p:spPr>
        <p:txBody>
          <a:bodyPr/>
          <a:lstStyle/>
          <a:p>
            <a:r>
              <a:rPr lang="en-GB" sz="1600" dirty="0"/>
              <a:t>The number of ethnic minority individuals waiting over 18 weeks on the urology waiting list is very small.</a:t>
            </a:r>
          </a:p>
          <a:p>
            <a:r>
              <a:rPr lang="en-GB" sz="1600" dirty="0"/>
              <a:t>In the White population there doesn’t appear to be a great difference in across deprivation quintiles.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15F97E-D93B-4C43-A2A6-19E24417D3B3}"/>
              </a:ext>
            </a:extLst>
          </p:cNvPr>
          <p:cNvSpPr txBox="1"/>
          <p:nvPr/>
        </p:nvSpPr>
        <p:spPr>
          <a:xfrm>
            <a:off x="6579623" y="6201646"/>
            <a:ext cx="56123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source: </a:t>
            </a: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NHIS ‘National Waiting Lists Open Pathways’ dataset, week ending February 27 2022.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B22EF4-BFCC-4D4A-B454-EEE57689D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366" y="1268414"/>
            <a:ext cx="7558359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7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88615-C4DB-45DF-BFA1-78717B20E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4B6C40-D7E5-4EFD-9364-D76E692ABA1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C908C7-1164-4DF9-B32B-E41BDB6F1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743" y="1141412"/>
            <a:ext cx="7729331" cy="498475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35F14A-C138-4453-8321-CBBFD2C2BF8A}"/>
              </a:ext>
            </a:extLst>
          </p:cNvPr>
          <p:cNvSpPr txBox="1">
            <a:spLocks/>
          </p:cNvSpPr>
          <p:nvPr/>
        </p:nvSpPr>
        <p:spPr>
          <a:xfrm>
            <a:off x="609600" y="1323975"/>
            <a:ext cx="3086100" cy="472776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GP data showing patient distribution across ethnic groups and deprivation quintiles. 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There is a greater proportion of ethnic minorities in deprivation quintiles 1-3. 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 White population is similarly distributed across all deprivation quintiles.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75F252-D4AE-4390-8257-45F61A9A98E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417902" y="74966"/>
            <a:ext cx="8451543" cy="10560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Calibri"/>
              </a:rPr>
              <a:t>Ethnicity and deprivation breakdown of local population</a:t>
            </a:r>
            <a:endParaRPr lang="en-GB" sz="3200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5A7AC4-FE9F-4402-984E-6AEAA8D75C8F}"/>
              </a:ext>
            </a:extLst>
          </p:cNvPr>
          <p:cNvSpPr txBox="1"/>
          <p:nvPr/>
        </p:nvSpPr>
        <p:spPr>
          <a:xfrm>
            <a:off x="6733136" y="6208738"/>
            <a:ext cx="56123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source: </a:t>
            </a: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GPRCC population.</a:t>
            </a:r>
          </a:p>
        </p:txBody>
      </p:sp>
    </p:spTree>
    <p:extLst>
      <p:ext uri="{BB962C8B-B14F-4D97-AF65-F5344CB8AC3E}">
        <p14:creationId xmlns:p14="http://schemas.microsoft.com/office/powerpoint/2010/main" val="155676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03B0B-2E1E-4087-88EE-8A4853C7C0A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17902" y="74966"/>
            <a:ext cx="8451543" cy="1056000"/>
          </a:xfrm>
        </p:spPr>
        <p:txBody>
          <a:bodyPr/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</a:rPr>
              <a:t>Trauma and orthopaedics patients waiting over 18 and 52 weeks – national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E75E2B-AB57-4DA9-A579-8ED6830C0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4438D-29B8-4FC7-9D64-F44FE400D0A9}" type="slidenum"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14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67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32F85A-6C70-40F9-BCA5-A5D49FC7C75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41760" y="4719408"/>
            <a:ext cx="39830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The Foundry, Health Inequalities Workspace</a:t>
            </a:r>
          </a:p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Date: February 2022</a:t>
            </a:r>
          </a:p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92C43A50-F7D5-4FCD-BF99-D3B01F7696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0" y="1265688"/>
            <a:ext cx="8201657" cy="175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9687E-0951-4A25-9346-22A0C25DDD6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71503" y="1044098"/>
            <a:ext cx="9319647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Patients waiting over 18 weeks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26EB4-4A00-434F-8685-4524B3AD975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71503" y="2993310"/>
            <a:ext cx="9319647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414700">
              <a:defRPr sz="1067"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Patients waiting over 52 weeks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C51B0ABC-EA50-43BE-8DDD-9DF13ECB3E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0" y="3174411"/>
            <a:ext cx="8121113" cy="1734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64780D-88B7-4C29-98DF-FF803CF63B1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08886" y="5089845"/>
            <a:ext cx="10766156" cy="149778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Key Message: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Within the most deprived of society (IMD quintile of 1), there are patients of White, Black, Mixed and Other ethnicity waiting 18+ weeks for trauma and orthopaedics treatment. There are no patients of an Asian ethnicity. Within the least deprived group (IMD quintile of 5), however, 67% of Asian’s have been waiting 18+ weeks. This indicates a clear difference in the waiting list composition based on deprivation of the Asian community. 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The percentage of White patients waiting 18+ and 52+ weeks remains consistent across all levels of deprivation. This is the only ethnicity to do so.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For Black/Black British, only the most deprived of this population are on the waiting list for trauma and orthopaedic surgery. This applies to the 18+ and 52+ week waiting list.</a:t>
            </a:r>
          </a:p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2E86F8-0AE9-42B0-B128-6DDCAAD13EC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133572" y="1386419"/>
            <a:ext cx="2455000" cy="944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These graphs display all T&amp;O patients waiting over 18 and 52 weeks split by: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deprivation deciles 1-5 (1 being the most deprived);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ethnicity (displayed by colour). </a:t>
            </a:r>
          </a:p>
          <a:p>
            <a:pPr marL="0" marR="0" lvl="0" indent="0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T Walsheim Pro Ligh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215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1CA78-8B0B-4760-AD13-D9B9391A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4B6C40-D7E5-4EFD-9364-D76E692ABA1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C1D3FA-86ED-4D32-B0F3-9B846213973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95700" y="260350"/>
            <a:ext cx="7886700" cy="652463"/>
          </a:xfrm>
        </p:spPr>
        <p:txBody>
          <a:bodyPr/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</a:rPr>
              <a:t>Trauma and orthopaedics patients waiting over 18 and 52 weeks – local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C5D15-268E-499B-9D9C-CFD8EEEA3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693" y="1268760"/>
            <a:ext cx="7656707" cy="485740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C36EE6-4F37-4B1A-BB54-2F1005613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3985"/>
            <a:ext cx="3086100" cy="4857750"/>
          </a:xfrm>
        </p:spPr>
        <p:txBody>
          <a:bodyPr/>
          <a:lstStyle/>
          <a:p>
            <a:r>
              <a:rPr lang="en-GB" sz="1600" dirty="0"/>
              <a:t>Local waiting list data tells a different story to the national data – a greater percent of patients are waiting over 18 weeks than shown in the national data. </a:t>
            </a:r>
          </a:p>
          <a:p>
            <a:r>
              <a:rPr lang="en-GB" sz="1600" dirty="0"/>
              <a:t>Local data shows that Asian or Asian British, Black or Black British and Other groups tend to have a greater proportion of patients waiting over 18 weeks compared to the White population across all deprivation quintiles. </a:t>
            </a:r>
          </a:p>
          <a:p>
            <a:r>
              <a:rPr lang="en-GB" sz="1600" dirty="0"/>
              <a:t>In the White population those in low deprivation quintile (IMD 5) have a greater proportion of patients waiting longer (59% IMD 5 compared to 49% IMD 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C2EDA6-3344-4CD9-B291-4EE79346B056}"/>
              </a:ext>
            </a:extLst>
          </p:cNvPr>
          <p:cNvSpPr txBox="1"/>
          <p:nvPr/>
        </p:nvSpPr>
        <p:spPr>
          <a:xfrm>
            <a:off x="6733136" y="6208738"/>
            <a:ext cx="56123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source: </a:t>
            </a: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NHIS ‘National Waiting Lists Open Pathways’ dataset, week ending February 27 2022.</a:t>
            </a:r>
          </a:p>
        </p:txBody>
      </p:sp>
    </p:spTree>
    <p:extLst>
      <p:ext uri="{BB962C8B-B14F-4D97-AF65-F5344CB8AC3E}">
        <p14:creationId xmlns:p14="http://schemas.microsoft.com/office/powerpoint/2010/main" val="123236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89BEF-39F7-45BC-807A-A979D8BE1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60"/>
            <a:ext cx="3366977" cy="4857403"/>
          </a:xfrm>
        </p:spPr>
        <p:txBody>
          <a:bodyPr/>
          <a:lstStyle/>
          <a:p>
            <a:r>
              <a:rPr lang="en-GB" sz="1600" dirty="0"/>
              <a:t>Local waiting list data can be used to determine the patient denominators within each ethnic group and deprivation quintile. </a:t>
            </a:r>
          </a:p>
          <a:p>
            <a:r>
              <a:rPr lang="en-GB" sz="1600" dirty="0"/>
              <a:t>The number of individuals waiting over 18 or 52 weeks in minority ethnic groups is much smaller than the White population.</a:t>
            </a:r>
          </a:p>
          <a:p>
            <a:r>
              <a:rPr lang="en-GB" sz="1600" dirty="0"/>
              <a:t>This explains why some percentages appear very large for these groups (i.e. 100% of Black or Black British patients in deprivation quintile 3 waiting over 18 weeks is 2 individuals).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1CA78-8B0B-4760-AD13-D9B9391A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4B6C40-D7E5-4EFD-9364-D76E692ABA1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C1D3FA-86ED-4D32-B0F3-9B846213973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95700" y="260350"/>
            <a:ext cx="7886700" cy="652463"/>
          </a:xfrm>
        </p:spPr>
        <p:txBody>
          <a:bodyPr/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</a:rPr>
              <a:t>Trauma and orthopaedics patients waiting over 18 and 52 weeks – local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CAC1F-8F02-4A7A-935B-5C369C84CBD3}"/>
              </a:ext>
            </a:extLst>
          </p:cNvPr>
          <p:cNvSpPr txBox="1"/>
          <p:nvPr/>
        </p:nvSpPr>
        <p:spPr>
          <a:xfrm>
            <a:off x="6711871" y="6229393"/>
            <a:ext cx="56123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source: </a:t>
            </a: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NHIS ‘National Waiting Lists Open Pathways’ dataset, week ending February 27 2022.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EA0681-0D85-4840-A34B-014030037554}"/>
              </a:ext>
            </a:extLst>
          </p:cNvPr>
          <p:cNvSpPr txBox="1"/>
          <p:nvPr/>
        </p:nvSpPr>
        <p:spPr>
          <a:xfrm>
            <a:off x="522768" y="5664498"/>
            <a:ext cx="308167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numbers below 5 have been suppressed for information governance purposes.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2030E2-AB52-4E37-A69A-BB273017F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053" y="1222723"/>
            <a:ext cx="7602035" cy="490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4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B2215-DAB5-46FB-B1F7-1416F57DA70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</a:rPr>
              <a:t>			</a:t>
            </a:r>
            <a:br>
              <a:rPr lang="en-GB" sz="3200" b="1" dirty="0">
                <a:solidFill>
                  <a:schemeClr val="tx2"/>
                </a:solidFill>
                <a:latin typeface="Calibri"/>
              </a:rPr>
            </a:br>
            <a:endParaRPr lang="en-GB" sz="3200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3BBE27-3000-40AC-B288-962C71ED1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4438D-29B8-4FC7-9D64-F44FE400D0A9}" type="slidenum"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14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67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1435FF-B6CB-46D1-BD3C-2BE7F19C233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08885" y="4834331"/>
            <a:ext cx="39830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The Foundry, Health Inequalities Workspace</a:t>
            </a:r>
          </a:p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Date: February 2022</a:t>
            </a:r>
          </a:p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0001DE-8538-4390-8E38-6CB8FEF5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16" y="1240837"/>
            <a:ext cx="8270477" cy="1766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1B8CA3-D748-4CFF-8A49-816B2BE54E1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96325" y="1016055"/>
            <a:ext cx="9319647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Patients waiting over 18 weeks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7D4BAF1-3B2C-4692-A2E3-B32072A87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5" y="3162703"/>
            <a:ext cx="8106713" cy="1731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703AB3-D08A-41CB-9144-9980F677B87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96325" y="2983839"/>
            <a:ext cx="9319647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414700">
              <a:defRPr sz="1067"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Patients waiting over 52 weeks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678A5B-934B-4786-A668-72E6113BBAF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08886" y="5233313"/>
            <a:ext cx="10766156" cy="16824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Key Message: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.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Within the most deprived of society (IMD quintile of 1), there are patients of White, Black, Mixed and Other ethnicity waiting 18+ weeks for trauma and orthopaedics treatment. There are no patients of an Asian ethnicity. Within the least deprived group (IMD quintile of 5), however, 100% of Asian’s have been waiting 18+ weeks. Consistent with the T&amp;O waiting list, this indicates a clear difference in the waiting list composition based on deprivation of the Asian community. 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The percentage of White patients waiting 18+ and 52+ weeks remains consistent across all levels of deprivation. This is the only ethnicity to do so.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For Black/Black British, 100% of the population within the mid-quintile (IMD 3) have been waiting 18+ and 52+ weeks. </a:t>
            </a:r>
          </a:p>
          <a:p>
            <a:pPr marL="228594" marR="0" lvl="0" indent="-228594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B10C5-A969-441A-85FB-034D1578240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075737" y="1321056"/>
            <a:ext cx="2455000" cy="1108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These graphs display all general surgery patients waiting over 18 and 52 weeks split by: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67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deprivation deciles 1-5 (1 being the most deprived);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67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ethnicity (displayed by colour). </a:t>
            </a:r>
          </a:p>
          <a:p>
            <a:pPr marL="0" marR="0" lvl="0" indent="0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T Walsheim Pro Ligh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7D176-A918-4BB1-AC16-1F9A7E5EE8B7}"/>
              </a:ext>
            </a:extLst>
          </p:cNvPr>
          <p:cNvSpPr txBox="1"/>
          <p:nvPr/>
        </p:nvSpPr>
        <p:spPr>
          <a:xfrm>
            <a:off x="3714749" y="20943"/>
            <a:ext cx="8086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surgery patients waiting over 18 and 52 weeks – national data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37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1CA78-8B0B-4760-AD13-D9B9391A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4B6C40-D7E5-4EFD-9364-D76E692ABA1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C1D3FA-86ED-4D32-B0F3-9B846213973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95700" y="260350"/>
            <a:ext cx="7886700" cy="652463"/>
          </a:xfrm>
        </p:spPr>
        <p:txBody>
          <a:bodyPr/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</a:rPr>
              <a:t>General surgery patients waiting over 18 and 52 weeks – local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4E8C7C-0976-4258-8A94-A0F8A0E6C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618" y="1268760"/>
            <a:ext cx="7886701" cy="493104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0478CA-1495-49BF-8044-99C233827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63" y="1268413"/>
            <a:ext cx="3249573" cy="4857750"/>
          </a:xfrm>
        </p:spPr>
        <p:txBody>
          <a:bodyPr/>
          <a:lstStyle/>
          <a:p>
            <a:r>
              <a:rPr lang="en-GB" sz="1600" dirty="0"/>
              <a:t>The general surgery waiting list shows a similar trend to T&amp;O where Asian or Asian British, Black and Black British and Mixed patients have greater proportion of patients waiting over 18 weeks compared to White patients. </a:t>
            </a:r>
          </a:p>
          <a:p>
            <a:r>
              <a:rPr lang="en-GB" sz="1600" dirty="0"/>
              <a:t>Within the White group there are few differences in the proportion of patients waiting for General Surgery over 18 weeks by deprivation quintile, but there is a difference in the number waiting over 52 weeks by deprivation quintile. </a:t>
            </a:r>
          </a:p>
          <a:p>
            <a:r>
              <a:rPr lang="en-GB" sz="1600" dirty="0"/>
              <a:t>6-8% of White patients in IMD 1-4 wait over 52 weeks, only 3% of White patients in IMD 5 wait over 52 weeks.</a:t>
            </a:r>
          </a:p>
          <a:p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8D0A4-10C3-4FFE-AE38-2C9C72815D72}"/>
              </a:ext>
            </a:extLst>
          </p:cNvPr>
          <p:cNvSpPr txBox="1"/>
          <p:nvPr/>
        </p:nvSpPr>
        <p:spPr>
          <a:xfrm>
            <a:off x="6579623" y="6199805"/>
            <a:ext cx="56123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source: </a:t>
            </a: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NHIS ‘National Waiting Lists Open Pathways’ dataset, week ending February 27 2022.</a:t>
            </a:r>
          </a:p>
        </p:txBody>
      </p:sp>
    </p:spTree>
    <p:extLst>
      <p:ext uri="{BB962C8B-B14F-4D97-AF65-F5344CB8AC3E}">
        <p14:creationId xmlns:p14="http://schemas.microsoft.com/office/powerpoint/2010/main" val="152371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1CA78-8B0B-4760-AD13-D9B9391A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4B6C40-D7E5-4EFD-9364-D76E692ABA1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C1D3FA-86ED-4D32-B0F3-9B846213973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95700" y="260350"/>
            <a:ext cx="7886700" cy="652463"/>
          </a:xfrm>
        </p:spPr>
        <p:txBody>
          <a:bodyPr/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</a:rPr>
              <a:t>General surgery patients waiting over 18 and 52 weeks – local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D54BE2-D5A6-4FFD-BCA3-AA414AE31C45}"/>
              </a:ext>
            </a:extLst>
          </p:cNvPr>
          <p:cNvSpPr txBox="1"/>
          <p:nvPr/>
        </p:nvSpPr>
        <p:spPr>
          <a:xfrm>
            <a:off x="6579623" y="6201646"/>
            <a:ext cx="56123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source: </a:t>
            </a: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NHIS ‘National Waiting Lists Open Pathways’ dataset, week ending February 27 2022.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30808F-4C57-4160-B1CD-F3B17EA3E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3"/>
            <a:ext cx="3086100" cy="4857750"/>
          </a:xfrm>
        </p:spPr>
        <p:txBody>
          <a:bodyPr/>
          <a:lstStyle/>
          <a:p>
            <a:r>
              <a:rPr lang="en-GB" sz="1600" dirty="0"/>
              <a:t>However the total number of patients waiting in the Minority Ethnic groups is much lower than the White group. </a:t>
            </a:r>
          </a:p>
          <a:p>
            <a:r>
              <a:rPr lang="en-GB" sz="1600" dirty="0"/>
              <a:t>In the White population, there are twice as many people in IMD 1 waiting over 18 weeks for General Surgery compared to IMD 5, and four times as many people waiting over 52 weeks in IMD 1-3 compared to IMD 5. </a:t>
            </a:r>
          </a:p>
          <a:p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endParaRPr lang="en-GB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74A4E6-9F66-47FD-9835-A85CCE490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472" y="1268412"/>
            <a:ext cx="7507224" cy="48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20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2F0D2F8-2FB6-4A90-A4AC-F894BCD61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2FBF00-E604-4F12-BDD0-659F39CC2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999" y="6466391"/>
            <a:ext cx="369775" cy="22650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4438D-29B8-4FC7-9D64-F44FE400D0A9}" type="slidenum"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067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BD6CE4-2817-49C5-A068-DB3A35DBAD7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092372" y="1439540"/>
            <a:ext cx="2455000" cy="944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These graphs display all ENT patients waiting over 18 and 52 weeks split by: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67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deprivation deciles 1-5 (1 being the most deprived);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67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ethnicity (displayed by colour). </a:t>
            </a:r>
          </a:p>
          <a:p>
            <a:pPr marL="0" marR="0" lvl="0" indent="0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T Walsheim Pro Light"/>
              <a:ea typeface="+mn-ea"/>
              <a:cs typeface="+mn-cs"/>
            </a:endParaRPr>
          </a:p>
        </p:txBody>
      </p:sp>
      <p:pic>
        <p:nvPicPr>
          <p:cNvPr id="2050" name="Picture 14">
            <a:extLst>
              <a:ext uri="{FF2B5EF4-FFF2-40B4-BE49-F238E27FC236}">
                <a16:creationId xmlns:a16="http://schemas.microsoft.com/office/drawing/2014/main" id="{B49704B1-8A3B-42D3-8518-7A1B28367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8" y="1389160"/>
            <a:ext cx="7969053" cy="184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DD8294-9CD9-4A27-BE13-B8C1FBB6802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23999" y="1156908"/>
            <a:ext cx="9319647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0" normalizeH="0" baseline="0" noProof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Patients waiting over 18 weeks</a:t>
            </a:r>
          </a:p>
        </p:txBody>
      </p:sp>
      <p:pic>
        <p:nvPicPr>
          <p:cNvPr id="2051" name="Picture 15">
            <a:extLst>
              <a:ext uri="{FF2B5EF4-FFF2-40B4-BE49-F238E27FC236}">
                <a16:creationId xmlns:a16="http://schemas.microsoft.com/office/drawing/2014/main" id="{296D963D-F84C-4DAE-8C90-0C7BC2E82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7" y="3326305"/>
            <a:ext cx="7778347" cy="184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B5A63F-4291-4E4B-AFA8-3656DDC70A5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23999" y="3234163"/>
            <a:ext cx="9319647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Patients waiting over 52 weeks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4198C9-B7CB-4780-A363-418C2335EEE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10913" y="4997092"/>
            <a:ext cx="39830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The Foundry, Health Inequalities Workspace</a:t>
            </a:r>
          </a:p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Date: February 2022</a:t>
            </a:r>
          </a:p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5C71ED-8E55-49E0-9CA7-33BA718E547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10914" y="5388982"/>
            <a:ext cx="10766156" cy="147732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Key Message: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.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There are patients of all ethnicities, across all deprivation levels, who have been waiting 18+ weeks for ENT treatment. 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Within the most deprived of society (IMD quintile of 1), those of a Black ethnicity have the highest percentage of individuals waiting 18+ weeks (40%). Within the lease deprived (IMD quintile of 5), those of a mixed ethnicity have the highest percentage (40%). 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The percentage of White patients waiting 18+ and 52+ weeks remains consistent across all levels of deprivation. This is the only ethnicity to do so.</a:t>
            </a:r>
          </a:p>
          <a:p>
            <a:pPr marL="228594" marR="0" lvl="0" indent="-228594" algn="just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There are patients of all ethnicities, within an IMD quintile of 1, who have been waiting 52+ weeks. Within IMD quintiles 2-5, there is less representation across ethnic groups. </a:t>
            </a:r>
          </a:p>
          <a:p>
            <a:pPr marL="228594" marR="0" lvl="0" indent="-228594" algn="l" defTabSz="41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FD86B0-C2FE-4F7F-A494-B8612BCB843D}"/>
              </a:ext>
            </a:extLst>
          </p:cNvPr>
          <p:cNvSpPr txBox="1"/>
          <p:nvPr/>
        </p:nvSpPr>
        <p:spPr>
          <a:xfrm>
            <a:off x="3495675" y="45670"/>
            <a:ext cx="7705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 patients waiting over 18 and 52 weeks – national data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28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3917.51129629630627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3917.51129629630627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3917.51129629630627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UNIQUEID" val="Slide44634.4175694444005623"/>
  <p:tag name="SLIDELAYOUTNAME" val="Title + footer"/>
  <p:tag name="SLIDEAUTOMATIONTYPE" val="Standard"/>
  <p:tag name="AUTOMATIONTAG" val="Title + footer"/>
  <p:tag name="SLIDETOCOUTLINELEVEL" val="2"/>
  <p:tag name="SLIDEPROJECTVERSION" val="6.5.18"/>
  <p:tag name="SLIDEISINMEDIASTERLINGPROJEC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3917.51129629630627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3917.51129629630627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3917.511296296306276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3917.51129629630627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UNIQUEID" val="Slide44634.7011574074099941"/>
  <p:tag name="SLIDELAYOUTNAME" val="Title + footer"/>
  <p:tag name="SLIDEAUTOMATIONTYPE" val="Standard"/>
  <p:tag name="AUTOMATIONTAG" val="Title + footer"/>
  <p:tag name="SLIDETOCOUTLINELEVEL" val="2"/>
  <p:tag name="SLIDEPROJECTVERSION" val="6.5.18"/>
  <p:tag name="SLIDEISINMEDIASTERLINGPROJECT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3917.511296296306276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3917.511296296306276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UNIQUEID" val="Slide44634.7013425926067617"/>
  <p:tag name="SLIDELAYOUTNAME" val="Title + footer"/>
  <p:tag name="SLIDEAUTOMATIONTYPE" val="Standard"/>
  <p:tag name="AUTOMATIONTAG" val="Title + footer"/>
  <p:tag name="SLIDETOCOUTLINELEVEL" val="2"/>
  <p:tag name="SLIDEPROJECTVERSION" val="6.5.18"/>
  <p:tag name="SLIDEISINMEDIASTERLINGPROJEC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UNIQUEID" val="Slide44634.4173148148087144"/>
  <p:tag name="SLIDELAYOUTNAME" val="Title + footer"/>
  <p:tag name="SLIDEAUTOMATIONTYPE" val="Standard"/>
  <p:tag name="AUTOMATIONTAG" val="Title + footer"/>
  <p:tag name="SLIDETOCOUTLINELEVEL" val="2"/>
  <p:tag name="SLIDEPROJECTVERSION" val="6.5.18"/>
  <p:tag name="SLIDEISINMEDIASTERLINGPROJECT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3917.511296296306276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3917.511296296306276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3917.511296296306276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UNIQUEID" val="Slide44634.7015972222001570"/>
  <p:tag name="SLIDELAYOUTNAME" val="Title + footer"/>
  <p:tag name="SLIDEAUTOMATIONTYPE" val="Standard"/>
  <p:tag name="AUTOMATIONTAG" val="Title + footer"/>
  <p:tag name="SLIDETOCOUTLINELEVEL" val="2"/>
  <p:tag name="SLIDEPROJECTVERSION" val="6.5.18"/>
  <p:tag name="SLIDEISINMEDIASTERLINGPROJECT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3917.51129629630627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3917.511296296306276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3917.511296296306276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3917.51129629630627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ISTEXTBOXPLACEHOLDER" val="True"/>
</p:tagLst>
</file>

<file path=ppt/theme/theme1.xml><?xml version="1.0" encoding="utf-8"?>
<a:theme xmlns:a="http://schemas.openxmlformats.org/drawingml/2006/main" name="1_TITLE PAG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2004</Words>
  <Application>Microsoft Office PowerPoint</Application>
  <PresentationFormat>Widescreen</PresentationFormat>
  <Paragraphs>134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GT Walsheim Pro Light</vt:lpstr>
      <vt:lpstr>1_TITLE PAGE</vt:lpstr>
      <vt:lpstr>PowerPoint Presentation</vt:lpstr>
      <vt:lpstr>Ethnicity and deprivation breakdown of local population</vt:lpstr>
      <vt:lpstr>Trauma and orthopaedics patients waiting over 18 and 52 weeks – national data</vt:lpstr>
      <vt:lpstr>Trauma and orthopaedics patients waiting over 18 and 52 weeks – local data</vt:lpstr>
      <vt:lpstr>Trauma and orthopaedics patients waiting over 18 and 52 weeks – local data</vt:lpstr>
      <vt:lpstr>    </vt:lpstr>
      <vt:lpstr>General surgery patients waiting over 18 and 52 weeks – local data</vt:lpstr>
      <vt:lpstr>General surgery patients waiting over 18 and 52 weeks – local data</vt:lpstr>
      <vt:lpstr>PowerPoint Presentation</vt:lpstr>
      <vt:lpstr>ENT patients waiting over 18 and 52 weeks – local data</vt:lpstr>
      <vt:lpstr>ENT patients waiting over 18 and 52 weeks – local data</vt:lpstr>
      <vt:lpstr>PowerPoint Presentation</vt:lpstr>
      <vt:lpstr>Urology patients waiting over 18 and 52 weeks – local data</vt:lpstr>
      <vt:lpstr>Urology patients waiting over 18 and 52 weeks – local data</vt:lpstr>
      <vt:lpstr>PowerPoint Presentation</vt:lpstr>
      <vt:lpstr>Ophthalmology patients waiting over 18 and 52 weeks – local data</vt:lpstr>
      <vt:lpstr>Ophthalmology patients waiting over 18 and 52 weeks – local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EBYARIMPA, Irene (NHS NOTTINGHAM AND NOTTINGHAMSHIRE CCG)</dc:creator>
  <cp:lastModifiedBy>EBYARIMPA, Irene (NHS NOTTINGHAM AND NOTTINGHAMSHIRE CCG)</cp:lastModifiedBy>
  <cp:revision>1</cp:revision>
  <dcterms:created xsi:type="dcterms:W3CDTF">2022-04-22T16:48:36Z</dcterms:created>
  <dcterms:modified xsi:type="dcterms:W3CDTF">2022-04-22T16:49:30Z</dcterms:modified>
</cp:coreProperties>
</file>