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 id="2147483672" r:id="rId2"/>
    <p:sldMasterId id="2147483682" r:id="rId3"/>
    <p:sldMasterId id="2147483704" r:id="rId4"/>
  </p:sldMasterIdLst>
  <p:notesMasterIdLst>
    <p:notesMasterId r:id="rId32"/>
  </p:notesMasterIdLst>
  <p:sldIdLst>
    <p:sldId id="256" r:id="rId5"/>
    <p:sldId id="294" r:id="rId6"/>
    <p:sldId id="296" r:id="rId7"/>
    <p:sldId id="295" r:id="rId8"/>
    <p:sldId id="257" r:id="rId9"/>
    <p:sldId id="281" r:id="rId10"/>
    <p:sldId id="259" r:id="rId11"/>
    <p:sldId id="260" r:id="rId12"/>
    <p:sldId id="315" r:id="rId13"/>
    <p:sldId id="316" r:id="rId14"/>
    <p:sldId id="280" r:id="rId15"/>
    <p:sldId id="283" r:id="rId16"/>
    <p:sldId id="279" r:id="rId17"/>
    <p:sldId id="278" r:id="rId18"/>
    <p:sldId id="264" r:id="rId19"/>
    <p:sldId id="314" r:id="rId20"/>
    <p:sldId id="285" r:id="rId21"/>
    <p:sldId id="284" r:id="rId22"/>
    <p:sldId id="266" r:id="rId23"/>
    <p:sldId id="287" r:id="rId24"/>
    <p:sldId id="269" r:id="rId25"/>
    <p:sldId id="286" r:id="rId26"/>
    <p:sldId id="300" r:id="rId27"/>
    <p:sldId id="299" r:id="rId28"/>
    <p:sldId id="272" r:id="rId29"/>
    <p:sldId id="290" r:id="rId30"/>
    <p:sldId id="29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1E2161-7171-3B4B-8C10-47C3D2331C21}">
          <p14:sldIdLst>
            <p14:sldId id="256"/>
            <p14:sldId id="294"/>
            <p14:sldId id="296"/>
            <p14:sldId id="295"/>
            <p14:sldId id="257"/>
            <p14:sldId id="281"/>
            <p14:sldId id="259"/>
            <p14:sldId id="260"/>
            <p14:sldId id="315"/>
            <p14:sldId id="316"/>
            <p14:sldId id="280"/>
            <p14:sldId id="283"/>
            <p14:sldId id="279"/>
            <p14:sldId id="278"/>
            <p14:sldId id="264"/>
            <p14:sldId id="314"/>
            <p14:sldId id="285"/>
            <p14:sldId id="284"/>
            <p14:sldId id="266"/>
            <p14:sldId id="287"/>
            <p14:sldId id="269"/>
            <p14:sldId id="286"/>
            <p14:sldId id="300"/>
            <p14:sldId id="299"/>
            <p14:sldId id="272"/>
            <p14:sldId id="290"/>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apdeb" initials="d" lastIdx="2" clrIdx="0"/>
  <p:cmAuthor id="1" name="Berry, Jonathan" initials="BJ"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2D"/>
    <a:srgbClr val="FFB547"/>
    <a:srgbClr val="DE8400"/>
    <a:srgbClr val="FF9D0D"/>
    <a:srgbClr val="C59EE2"/>
    <a:srgbClr val="000000"/>
    <a:srgbClr val="893BC3"/>
    <a:srgbClr val="A365D1"/>
    <a:srgbClr val="FFCC66"/>
    <a:srgbClr val="36A9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F693C-BBA7-E6FB-8F7C-B8AA8E22F3AD}" v="6" dt="2020-07-22T07:55:21.364"/>
    <p1510:client id="{9D077DBB-C615-C367-B479-E9CBF791DFCE}" v="9" dt="2020-07-24T12:29:30.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80" d="100"/>
          <a:sy n="80" d="100"/>
        </p:scale>
        <p:origin x="880" y="4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726CD-770C-4E27-83C3-1C0E66CC582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A700CA2C-CD53-4129-A950-62F53B470AD7}">
      <dgm:prSet phldrT="[Text]"/>
      <dgm:spPr>
        <a:solidFill>
          <a:srgbClr val="7030A0"/>
        </a:solidFill>
      </dgm:spPr>
      <dgm:t>
        <a:bodyPr/>
        <a:lstStyle/>
        <a:p>
          <a:r>
            <a:rPr lang="en-GB" dirty="0"/>
            <a:t>Introduction</a:t>
          </a:r>
        </a:p>
      </dgm:t>
    </dgm:pt>
    <dgm:pt modelId="{9306CC63-E25F-4456-914E-8E0BF2E6E624}" type="parTrans" cxnId="{FFE5BA93-C8AF-4AB0-8EDF-B04DFDBEF2B8}">
      <dgm:prSet/>
      <dgm:spPr/>
      <dgm:t>
        <a:bodyPr/>
        <a:lstStyle/>
        <a:p>
          <a:endParaRPr lang="en-GB"/>
        </a:p>
      </dgm:t>
    </dgm:pt>
    <dgm:pt modelId="{7F36C70A-4F70-4869-9AF1-77C8FD4C1026}" type="sibTrans" cxnId="{FFE5BA93-C8AF-4AB0-8EDF-B04DFDBEF2B8}">
      <dgm:prSet/>
      <dgm:spPr/>
      <dgm:t>
        <a:bodyPr/>
        <a:lstStyle/>
        <a:p>
          <a:endParaRPr lang="en-GB"/>
        </a:p>
      </dgm:t>
    </dgm:pt>
    <dgm:pt modelId="{B5EF015B-22E0-4B5D-AFBF-4007440368A9}">
      <dgm:prSet phldrT="[Text]"/>
      <dgm:spPr>
        <a:solidFill>
          <a:srgbClr val="7030A0"/>
        </a:solidFill>
      </dgm:spPr>
      <dgm:t>
        <a:bodyPr/>
        <a:lstStyle/>
        <a:p>
          <a:r>
            <a:rPr lang="en-GB" dirty="0"/>
            <a:t>Who is it for?</a:t>
          </a:r>
        </a:p>
      </dgm:t>
    </dgm:pt>
    <dgm:pt modelId="{61F8844D-415F-40AA-90CD-436C82AF54FA}" type="parTrans" cxnId="{4CA5E3FC-D45A-4F5C-969A-E15561826A73}">
      <dgm:prSet/>
      <dgm:spPr/>
      <dgm:t>
        <a:bodyPr/>
        <a:lstStyle/>
        <a:p>
          <a:endParaRPr lang="en-GB"/>
        </a:p>
      </dgm:t>
    </dgm:pt>
    <dgm:pt modelId="{731111FF-C91E-4F81-9BA9-1A55661431DA}" type="sibTrans" cxnId="{4CA5E3FC-D45A-4F5C-969A-E15561826A73}">
      <dgm:prSet/>
      <dgm:spPr/>
      <dgm:t>
        <a:bodyPr/>
        <a:lstStyle/>
        <a:p>
          <a:endParaRPr lang="en-GB"/>
        </a:p>
      </dgm:t>
    </dgm:pt>
    <dgm:pt modelId="{57095999-A86E-40AB-B347-CA6F51C2EF8B}">
      <dgm:prSet phldrT="[Text]"/>
      <dgm:spPr>
        <a:solidFill>
          <a:srgbClr val="7030A0"/>
        </a:solidFill>
      </dgm:spPr>
      <dgm:t>
        <a:bodyPr/>
        <a:lstStyle/>
        <a:p>
          <a:r>
            <a:rPr lang="en-GB" dirty="0"/>
            <a:t>Why are we doing it?</a:t>
          </a:r>
        </a:p>
      </dgm:t>
    </dgm:pt>
    <dgm:pt modelId="{86E9F905-FAB5-43FB-8CCF-3CF1919C4227}" type="parTrans" cxnId="{6C299332-A463-489A-8018-5BCEB86A6B60}">
      <dgm:prSet/>
      <dgm:spPr/>
      <dgm:t>
        <a:bodyPr/>
        <a:lstStyle/>
        <a:p>
          <a:endParaRPr lang="en-GB"/>
        </a:p>
      </dgm:t>
    </dgm:pt>
    <dgm:pt modelId="{E38EA9EC-F2BB-4CE5-8A61-6B343719C510}" type="sibTrans" cxnId="{6C299332-A463-489A-8018-5BCEB86A6B60}">
      <dgm:prSet/>
      <dgm:spPr/>
      <dgm:t>
        <a:bodyPr/>
        <a:lstStyle/>
        <a:p>
          <a:endParaRPr lang="en-GB"/>
        </a:p>
      </dgm:t>
    </dgm:pt>
    <dgm:pt modelId="{B6227535-4369-4223-BE03-98CCE6856CD5}">
      <dgm:prSet phldrT="[Text]"/>
      <dgm:spPr>
        <a:solidFill>
          <a:srgbClr val="7030A0"/>
        </a:solidFill>
      </dgm:spPr>
      <dgm:t>
        <a:bodyPr/>
        <a:lstStyle/>
        <a:p>
          <a:r>
            <a:rPr lang="en-GB" dirty="0"/>
            <a:t>What is shared decision making?</a:t>
          </a:r>
        </a:p>
      </dgm:t>
    </dgm:pt>
    <dgm:pt modelId="{DDD2BE7F-326F-4EB5-B383-9EC07D46919C}" type="parTrans" cxnId="{C731523D-4D59-4339-96E4-4E262B86A1B1}">
      <dgm:prSet/>
      <dgm:spPr/>
      <dgm:t>
        <a:bodyPr/>
        <a:lstStyle/>
        <a:p>
          <a:endParaRPr lang="en-GB"/>
        </a:p>
      </dgm:t>
    </dgm:pt>
    <dgm:pt modelId="{36E7DD0B-B6BF-40A4-A3FB-4DAECB332D7E}" type="sibTrans" cxnId="{C731523D-4D59-4339-96E4-4E262B86A1B1}">
      <dgm:prSet/>
      <dgm:spPr/>
      <dgm:t>
        <a:bodyPr/>
        <a:lstStyle/>
        <a:p>
          <a:endParaRPr lang="en-GB"/>
        </a:p>
      </dgm:t>
    </dgm:pt>
    <dgm:pt modelId="{B160E93E-E861-4ABF-9D86-A9B23908060F}">
      <dgm:prSet phldrT="[Text]"/>
      <dgm:spPr>
        <a:solidFill>
          <a:srgbClr val="7030A0"/>
        </a:solidFill>
      </dgm:spPr>
      <dgm:t>
        <a:bodyPr/>
        <a:lstStyle/>
        <a:p>
          <a:r>
            <a:rPr lang="en-GB" dirty="0"/>
            <a:t>Commissioned services </a:t>
          </a:r>
        </a:p>
      </dgm:t>
    </dgm:pt>
    <dgm:pt modelId="{2A8FDE14-3DC6-4D95-8996-928C326520CD}" type="parTrans" cxnId="{48334800-9CC9-4740-8AB5-3BD13E436246}">
      <dgm:prSet/>
      <dgm:spPr/>
      <dgm:t>
        <a:bodyPr/>
        <a:lstStyle/>
        <a:p>
          <a:endParaRPr lang="en-GB"/>
        </a:p>
      </dgm:t>
    </dgm:pt>
    <dgm:pt modelId="{31ABE3A7-0280-402D-872B-6807B80C74FD}" type="sibTrans" cxnId="{48334800-9CC9-4740-8AB5-3BD13E436246}">
      <dgm:prSet/>
      <dgm:spPr/>
      <dgm:t>
        <a:bodyPr/>
        <a:lstStyle/>
        <a:p>
          <a:endParaRPr lang="en-GB"/>
        </a:p>
      </dgm:t>
    </dgm:pt>
    <dgm:pt modelId="{5204E70F-B983-4898-AC22-90BF0442AE81}">
      <dgm:prSet phldrT="[Text]"/>
      <dgm:spPr>
        <a:solidFill>
          <a:srgbClr val="7030A0"/>
        </a:solidFill>
      </dgm:spPr>
      <dgm:t>
        <a:bodyPr/>
        <a:lstStyle/>
        <a:p>
          <a:r>
            <a:rPr lang="en-GB" dirty="0"/>
            <a:t>What good looks like?</a:t>
          </a:r>
        </a:p>
      </dgm:t>
    </dgm:pt>
    <dgm:pt modelId="{CB428455-B771-4925-B6F6-0396784E72E4}" type="parTrans" cxnId="{9E6569EB-8868-45A2-91C0-5294F30930C4}">
      <dgm:prSet/>
      <dgm:spPr/>
      <dgm:t>
        <a:bodyPr/>
        <a:lstStyle/>
        <a:p>
          <a:endParaRPr lang="en-GB"/>
        </a:p>
      </dgm:t>
    </dgm:pt>
    <dgm:pt modelId="{40CE9D44-2F86-4BF4-9DDA-7F90629408B5}" type="sibTrans" cxnId="{9E6569EB-8868-45A2-91C0-5294F30930C4}">
      <dgm:prSet/>
      <dgm:spPr/>
      <dgm:t>
        <a:bodyPr/>
        <a:lstStyle/>
        <a:p>
          <a:endParaRPr lang="en-GB"/>
        </a:p>
      </dgm:t>
    </dgm:pt>
    <dgm:pt modelId="{D5848812-D862-4750-95C5-B617820950E8}">
      <dgm:prSet phldrT="[Text]"/>
      <dgm:spPr>
        <a:solidFill>
          <a:srgbClr val="7030A0"/>
        </a:solidFill>
      </dgm:spPr>
      <dgm:t>
        <a:bodyPr/>
        <a:lstStyle/>
        <a:p>
          <a:r>
            <a:rPr lang="en-GB" dirty="0"/>
            <a:t>Supportive systems and processes</a:t>
          </a:r>
        </a:p>
      </dgm:t>
    </dgm:pt>
    <dgm:pt modelId="{3691621B-C64E-45AB-8E26-E165515941E5}" type="parTrans" cxnId="{B189FB7C-FAB4-40D6-B5F5-2BD3CED5E87E}">
      <dgm:prSet/>
      <dgm:spPr/>
      <dgm:t>
        <a:bodyPr/>
        <a:lstStyle/>
        <a:p>
          <a:endParaRPr lang="en-GB"/>
        </a:p>
      </dgm:t>
    </dgm:pt>
    <dgm:pt modelId="{7AB2BBD4-B16D-4B94-A06B-376AE5EEE74C}" type="sibTrans" cxnId="{B189FB7C-FAB4-40D6-B5F5-2BD3CED5E87E}">
      <dgm:prSet/>
      <dgm:spPr/>
      <dgm:t>
        <a:bodyPr/>
        <a:lstStyle/>
        <a:p>
          <a:endParaRPr lang="en-GB"/>
        </a:p>
      </dgm:t>
    </dgm:pt>
    <dgm:pt modelId="{F4205425-D98D-4B20-BD05-38D25ED39F79}">
      <dgm:prSet phldrT="[Text]"/>
      <dgm:spPr>
        <a:solidFill>
          <a:srgbClr val="7030A0"/>
        </a:solidFill>
      </dgm:spPr>
      <dgm:t>
        <a:bodyPr/>
        <a:lstStyle/>
        <a:p>
          <a:r>
            <a:rPr lang="en-GB" dirty="0"/>
            <a:t>Prepared public</a:t>
          </a:r>
        </a:p>
      </dgm:t>
    </dgm:pt>
    <dgm:pt modelId="{D4CB4E0F-753E-4768-9FEC-F56E706116F5}" type="parTrans" cxnId="{53EAAAD9-F047-491C-A0FD-D05012DE395B}">
      <dgm:prSet/>
      <dgm:spPr/>
      <dgm:t>
        <a:bodyPr/>
        <a:lstStyle/>
        <a:p>
          <a:endParaRPr lang="en-GB"/>
        </a:p>
      </dgm:t>
    </dgm:pt>
    <dgm:pt modelId="{B6361B3D-B75A-4055-9DC2-09B714EE0868}" type="sibTrans" cxnId="{53EAAAD9-F047-491C-A0FD-D05012DE395B}">
      <dgm:prSet/>
      <dgm:spPr/>
      <dgm:t>
        <a:bodyPr/>
        <a:lstStyle/>
        <a:p>
          <a:endParaRPr lang="en-GB"/>
        </a:p>
      </dgm:t>
    </dgm:pt>
    <dgm:pt modelId="{50E227CB-2206-43FE-ABAE-1B50506558C4}">
      <dgm:prSet phldrT="[Text]"/>
      <dgm:spPr>
        <a:solidFill>
          <a:srgbClr val="7030A0"/>
        </a:solidFill>
      </dgm:spPr>
      <dgm:t>
        <a:bodyPr/>
        <a:lstStyle/>
        <a:p>
          <a:r>
            <a:rPr lang="en-GB" dirty="0"/>
            <a:t>Trained teams</a:t>
          </a:r>
        </a:p>
      </dgm:t>
    </dgm:pt>
    <dgm:pt modelId="{3D376B47-613D-4622-97CF-00E795A3E0AA}" type="parTrans" cxnId="{2AF07ADA-9AD7-4DDA-83ED-6AFD3E628927}">
      <dgm:prSet/>
      <dgm:spPr/>
      <dgm:t>
        <a:bodyPr/>
        <a:lstStyle/>
        <a:p>
          <a:endParaRPr lang="en-GB"/>
        </a:p>
      </dgm:t>
    </dgm:pt>
    <dgm:pt modelId="{F367BB4E-0AE6-43A2-BA2F-70CB0AE09CCC}" type="sibTrans" cxnId="{2AF07ADA-9AD7-4DDA-83ED-6AFD3E628927}">
      <dgm:prSet/>
      <dgm:spPr/>
      <dgm:t>
        <a:bodyPr/>
        <a:lstStyle/>
        <a:p>
          <a:endParaRPr lang="en-GB"/>
        </a:p>
      </dgm:t>
    </dgm:pt>
    <dgm:pt modelId="{68CD9F08-B690-433C-BD17-0C77D6E73EF1}">
      <dgm:prSet phldrT="[Text]"/>
      <dgm:spPr>
        <a:solidFill>
          <a:srgbClr val="7030A0"/>
        </a:solidFill>
      </dgm:spPr>
      <dgm:t>
        <a:bodyPr/>
        <a:lstStyle/>
        <a:p>
          <a:r>
            <a:rPr lang="en-GB" dirty="0"/>
            <a:t>Summary</a:t>
          </a:r>
        </a:p>
      </dgm:t>
    </dgm:pt>
    <dgm:pt modelId="{60872B06-208F-4142-8B8A-217902F05F21}" type="parTrans" cxnId="{D4AB8E24-D540-4D1C-BEF8-69003F0DE12C}">
      <dgm:prSet/>
      <dgm:spPr/>
      <dgm:t>
        <a:bodyPr/>
        <a:lstStyle/>
        <a:p>
          <a:endParaRPr lang="en-GB"/>
        </a:p>
      </dgm:t>
    </dgm:pt>
    <dgm:pt modelId="{25BD9419-AB8C-4BB9-9B53-7CA5F19FF9FA}" type="sibTrans" cxnId="{D4AB8E24-D540-4D1C-BEF8-69003F0DE12C}">
      <dgm:prSet/>
      <dgm:spPr/>
      <dgm:t>
        <a:bodyPr/>
        <a:lstStyle/>
        <a:p>
          <a:endParaRPr lang="en-GB"/>
        </a:p>
      </dgm:t>
    </dgm:pt>
    <dgm:pt modelId="{7D2F51FE-0659-4ABC-AE8C-106B3A3742D2}">
      <dgm:prSet phldrT="[Text]"/>
      <dgm:spPr>
        <a:solidFill>
          <a:srgbClr val="7030A0"/>
        </a:solidFill>
      </dgm:spPr>
      <dgm:t>
        <a:bodyPr/>
        <a:lstStyle/>
        <a:p>
          <a:r>
            <a:rPr lang="en-GB" dirty="0"/>
            <a:t>Useful resources</a:t>
          </a:r>
        </a:p>
      </dgm:t>
    </dgm:pt>
    <dgm:pt modelId="{806E4D26-9C72-45E0-B803-1E29A06854C6}" type="parTrans" cxnId="{68D661F6-733F-4037-A2DD-7D840B23299F}">
      <dgm:prSet/>
      <dgm:spPr/>
      <dgm:t>
        <a:bodyPr/>
        <a:lstStyle/>
        <a:p>
          <a:endParaRPr lang="en-GB"/>
        </a:p>
      </dgm:t>
    </dgm:pt>
    <dgm:pt modelId="{14BBD45D-D2EE-4140-A479-33EED24CE3A7}" type="sibTrans" cxnId="{68D661F6-733F-4037-A2DD-7D840B23299F}">
      <dgm:prSet/>
      <dgm:spPr/>
      <dgm:t>
        <a:bodyPr/>
        <a:lstStyle/>
        <a:p>
          <a:endParaRPr lang="en-GB"/>
        </a:p>
      </dgm:t>
    </dgm:pt>
    <dgm:pt modelId="{93A74E18-FE9F-4652-B02F-06DA74EF8BE3}" type="pres">
      <dgm:prSet presAssocID="{F15726CD-770C-4E27-83C3-1C0E66CC5820}" presName="linear" presStyleCnt="0">
        <dgm:presLayoutVars>
          <dgm:dir/>
          <dgm:resizeHandles val="exact"/>
        </dgm:presLayoutVars>
      </dgm:prSet>
      <dgm:spPr/>
    </dgm:pt>
    <dgm:pt modelId="{585B96D0-B50C-4518-AAE2-FA0458429632}" type="pres">
      <dgm:prSet presAssocID="{A700CA2C-CD53-4129-A950-62F53B470AD7}" presName="comp" presStyleCnt="0"/>
      <dgm:spPr/>
    </dgm:pt>
    <dgm:pt modelId="{6608F0DA-7E0A-425B-8D53-A4F36B5383D5}" type="pres">
      <dgm:prSet presAssocID="{A700CA2C-CD53-4129-A950-62F53B470AD7}" presName="box" presStyleLbl="node1" presStyleIdx="0" presStyleCnt="11"/>
      <dgm:spPr/>
    </dgm:pt>
    <dgm:pt modelId="{C031D6CF-9469-4642-984C-1C8B6FC38911}" type="pres">
      <dgm:prSet presAssocID="{A700CA2C-CD53-4129-A950-62F53B470AD7}" presName="img" presStyleLbl="fgImgPlace1" presStyleIdx="0" presStyleCnt="11" custLinFactY="527562" custLinFactNeighborX="-2775" custLinFactNeighborY="600000"/>
      <dgm:spPr>
        <a:blipFill rotWithShape="1">
          <a:blip xmlns:r="http://schemas.openxmlformats.org/officeDocument/2006/relationships" r:embed="rId1"/>
          <a:stretch>
            <a:fillRect/>
          </a:stretch>
        </a:blipFill>
      </dgm:spPr>
    </dgm:pt>
    <dgm:pt modelId="{4D713B80-80F5-4F38-AE0C-9AC3F6D4DDB2}" type="pres">
      <dgm:prSet presAssocID="{A700CA2C-CD53-4129-A950-62F53B470AD7}" presName="text" presStyleLbl="node1" presStyleIdx="0" presStyleCnt="11">
        <dgm:presLayoutVars>
          <dgm:bulletEnabled val="1"/>
        </dgm:presLayoutVars>
      </dgm:prSet>
      <dgm:spPr/>
    </dgm:pt>
    <dgm:pt modelId="{0B0B6503-811D-4899-A732-ED890706D38E}" type="pres">
      <dgm:prSet presAssocID="{7F36C70A-4F70-4869-9AF1-77C8FD4C1026}" presName="spacer" presStyleCnt="0"/>
      <dgm:spPr/>
    </dgm:pt>
    <dgm:pt modelId="{359BDAC1-CF26-432C-AD96-27D518500954}" type="pres">
      <dgm:prSet presAssocID="{B5EF015B-22E0-4B5D-AFBF-4007440368A9}" presName="comp" presStyleCnt="0"/>
      <dgm:spPr/>
    </dgm:pt>
    <dgm:pt modelId="{633C8EE7-7FFC-43B0-AF47-2587D2310EDA}" type="pres">
      <dgm:prSet presAssocID="{B5EF015B-22E0-4B5D-AFBF-4007440368A9}" presName="box" presStyleLbl="node1" presStyleIdx="1" presStyleCnt="11" custLinFactNeighborY="7438"/>
      <dgm:spPr/>
    </dgm:pt>
    <dgm:pt modelId="{B047BF5C-7392-4569-BEA3-7CF7E2FDCDEE}" type="pres">
      <dgm:prSet presAssocID="{B5EF015B-22E0-4B5D-AFBF-4007440368A9}" presName="img" presStyleLbl="fgImgPlace1" presStyleIdx="1" presStyleCnt="11" custScaleX="29528"/>
      <dgm:spPr>
        <a:blipFill rotWithShape="1">
          <a:blip xmlns:r="http://schemas.openxmlformats.org/officeDocument/2006/relationships" r:embed="rId1"/>
          <a:stretch>
            <a:fillRect/>
          </a:stretch>
        </a:blipFill>
      </dgm:spPr>
    </dgm:pt>
    <dgm:pt modelId="{ADF6B7B4-B82E-418D-9878-F2B798FF1D31}" type="pres">
      <dgm:prSet presAssocID="{B5EF015B-22E0-4B5D-AFBF-4007440368A9}" presName="text" presStyleLbl="node1" presStyleIdx="1" presStyleCnt="11">
        <dgm:presLayoutVars>
          <dgm:bulletEnabled val="1"/>
        </dgm:presLayoutVars>
      </dgm:prSet>
      <dgm:spPr/>
    </dgm:pt>
    <dgm:pt modelId="{3D92ABC9-3B3F-402C-A9CD-2C21A663DE1D}" type="pres">
      <dgm:prSet presAssocID="{731111FF-C91E-4F81-9BA9-1A55661431DA}" presName="spacer" presStyleCnt="0"/>
      <dgm:spPr/>
    </dgm:pt>
    <dgm:pt modelId="{DB321B29-4481-4BF1-92CB-57C50798D15B}" type="pres">
      <dgm:prSet presAssocID="{57095999-A86E-40AB-B347-CA6F51C2EF8B}" presName="comp" presStyleCnt="0"/>
      <dgm:spPr/>
    </dgm:pt>
    <dgm:pt modelId="{6B648215-0DE4-4E48-A6AA-95C8AFE08C76}" type="pres">
      <dgm:prSet presAssocID="{57095999-A86E-40AB-B347-CA6F51C2EF8B}" presName="box" presStyleLbl="node1" presStyleIdx="2" presStyleCnt="11"/>
      <dgm:spPr/>
    </dgm:pt>
    <dgm:pt modelId="{B2E2B9D2-B60B-4C41-B43E-6D990C048BA5}" type="pres">
      <dgm:prSet presAssocID="{57095999-A86E-40AB-B347-CA6F51C2EF8B}" presName="img" presStyleLbl="fgImgPlace1" presStyleIdx="2" presStyleCnt="11" custScaleX="29528"/>
      <dgm:spPr>
        <a:blipFill rotWithShape="1">
          <a:blip xmlns:r="http://schemas.openxmlformats.org/officeDocument/2006/relationships" r:embed="rId2"/>
          <a:stretch>
            <a:fillRect/>
          </a:stretch>
        </a:blipFill>
      </dgm:spPr>
    </dgm:pt>
    <dgm:pt modelId="{7CBE2631-982D-4316-A73D-300071711CF3}" type="pres">
      <dgm:prSet presAssocID="{57095999-A86E-40AB-B347-CA6F51C2EF8B}" presName="text" presStyleLbl="node1" presStyleIdx="2" presStyleCnt="11">
        <dgm:presLayoutVars>
          <dgm:bulletEnabled val="1"/>
        </dgm:presLayoutVars>
      </dgm:prSet>
      <dgm:spPr/>
    </dgm:pt>
    <dgm:pt modelId="{1ADA8F78-0579-4CE1-BC13-CE7353A5C1C9}" type="pres">
      <dgm:prSet presAssocID="{E38EA9EC-F2BB-4CE5-8A61-6B343719C510}" presName="spacer" presStyleCnt="0"/>
      <dgm:spPr/>
    </dgm:pt>
    <dgm:pt modelId="{9EFFB921-6542-4440-BFD6-A1C004737095}" type="pres">
      <dgm:prSet presAssocID="{B6227535-4369-4223-BE03-98CCE6856CD5}" presName="comp" presStyleCnt="0"/>
      <dgm:spPr/>
    </dgm:pt>
    <dgm:pt modelId="{4CEA4D83-D63E-4B9D-80AC-D3FC48F49F1F}" type="pres">
      <dgm:prSet presAssocID="{B6227535-4369-4223-BE03-98CCE6856CD5}" presName="box" presStyleLbl="node1" presStyleIdx="3" presStyleCnt="11"/>
      <dgm:spPr/>
    </dgm:pt>
    <dgm:pt modelId="{7DBEB8F6-D558-47B9-8025-98BB68C7C76C}" type="pres">
      <dgm:prSet presAssocID="{B6227535-4369-4223-BE03-98CCE6856CD5}" presName="img" presStyleLbl="fgImgPlace1" presStyleIdx="3" presStyleCnt="11" custScaleX="29528"/>
      <dgm:spPr>
        <a:blipFill rotWithShape="1">
          <a:blip xmlns:r="http://schemas.openxmlformats.org/officeDocument/2006/relationships" r:embed="rId2"/>
          <a:stretch>
            <a:fillRect/>
          </a:stretch>
        </a:blipFill>
      </dgm:spPr>
    </dgm:pt>
    <dgm:pt modelId="{0893964D-C559-4104-8DCF-CA5D341D6D7E}" type="pres">
      <dgm:prSet presAssocID="{B6227535-4369-4223-BE03-98CCE6856CD5}" presName="text" presStyleLbl="node1" presStyleIdx="3" presStyleCnt="11">
        <dgm:presLayoutVars>
          <dgm:bulletEnabled val="1"/>
        </dgm:presLayoutVars>
      </dgm:prSet>
      <dgm:spPr/>
    </dgm:pt>
    <dgm:pt modelId="{A26EF313-12EB-431E-B54C-216C9CE49B80}" type="pres">
      <dgm:prSet presAssocID="{36E7DD0B-B6BF-40A4-A3FB-4DAECB332D7E}" presName="spacer" presStyleCnt="0"/>
      <dgm:spPr/>
    </dgm:pt>
    <dgm:pt modelId="{BA787314-C073-4AAC-9EA7-3335BB366C04}" type="pres">
      <dgm:prSet presAssocID="{5204E70F-B983-4898-AC22-90BF0442AE81}" presName="comp" presStyleCnt="0"/>
      <dgm:spPr/>
    </dgm:pt>
    <dgm:pt modelId="{4672D349-6293-41AB-A65C-AF769BDCECFD}" type="pres">
      <dgm:prSet presAssocID="{5204E70F-B983-4898-AC22-90BF0442AE81}" presName="box" presStyleLbl="node1" presStyleIdx="4" presStyleCnt="11"/>
      <dgm:spPr/>
    </dgm:pt>
    <dgm:pt modelId="{B388501C-6F31-483A-8D76-CDAAB2F7C949}" type="pres">
      <dgm:prSet presAssocID="{5204E70F-B983-4898-AC22-90BF0442AE81}" presName="img" presStyleLbl="fgImgPlace1" presStyleIdx="4" presStyleCnt="11" custScaleX="29528"/>
      <dgm:spPr>
        <a:blipFill rotWithShape="1">
          <a:blip xmlns:r="http://schemas.openxmlformats.org/officeDocument/2006/relationships" r:embed="rId2"/>
          <a:stretch>
            <a:fillRect/>
          </a:stretch>
        </a:blipFill>
      </dgm:spPr>
    </dgm:pt>
    <dgm:pt modelId="{7B59B385-4F04-4B52-9B0D-0D8DCF714387}" type="pres">
      <dgm:prSet presAssocID="{5204E70F-B983-4898-AC22-90BF0442AE81}" presName="text" presStyleLbl="node1" presStyleIdx="4" presStyleCnt="11">
        <dgm:presLayoutVars>
          <dgm:bulletEnabled val="1"/>
        </dgm:presLayoutVars>
      </dgm:prSet>
      <dgm:spPr/>
    </dgm:pt>
    <dgm:pt modelId="{89D584C7-FBFD-4A83-B80B-0958239A75A5}" type="pres">
      <dgm:prSet presAssocID="{40CE9D44-2F86-4BF4-9DDA-7F90629408B5}" presName="spacer" presStyleCnt="0"/>
      <dgm:spPr/>
    </dgm:pt>
    <dgm:pt modelId="{3320FF0B-9B46-484D-AAC9-4589F4456CFB}" type="pres">
      <dgm:prSet presAssocID="{D5848812-D862-4750-95C5-B617820950E8}" presName="comp" presStyleCnt="0"/>
      <dgm:spPr/>
    </dgm:pt>
    <dgm:pt modelId="{5B3DF729-F28B-4BFA-A9B2-D9924006DBAE}" type="pres">
      <dgm:prSet presAssocID="{D5848812-D862-4750-95C5-B617820950E8}" presName="box" presStyleLbl="node1" presStyleIdx="5" presStyleCnt="11"/>
      <dgm:spPr/>
    </dgm:pt>
    <dgm:pt modelId="{CC70048C-FCAA-423D-A2EC-13F60008F25B}" type="pres">
      <dgm:prSet presAssocID="{D5848812-D862-4750-95C5-B617820950E8}" presName="img" presStyleLbl="fgImgPlace1" presStyleIdx="5" presStyleCnt="11" custScaleX="29528"/>
      <dgm:spPr>
        <a:blipFill rotWithShape="1">
          <a:blip xmlns:r="http://schemas.openxmlformats.org/officeDocument/2006/relationships" r:embed="rId2"/>
          <a:stretch>
            <a:fillRect/>
          </a:stretch>
        </a:blipFill>
      </dgm:spPr>
    </dgm:pt>
    <dgm:pt modelId="{E52D4831-129F-4F32-81DE-01ADDA60C84E}" type="pres">
      <dgm:prSet presAssocID="{D5848812-D862-4750-95C5-B617820950E8}" presName="text" presStyleLbl="node1" presStyleIdx="5" presStyleCnt="11">
        <dgm:presLayoutVars>
          <dgm:bulletEnabled val="1"/>
        </dgm:presLayoutVars>
      </dgm:prSet>
      <dgm:spPr/>
    </dgm:pt>
    <dgm:pt modelId="{5F7702F6-1FB4-4B71-BB72-AC88A00765B3}" type="pres">
      <dgm:prSet presAssocID="{7AB2BBD4-B16D-4B94-A06B-376AE5EEE74C}" presName="spacer" presStyleCnt="0"/>
      <dgm:spPr/>
    </dgm:pt>
    <dgm:pt modelId="{3802ADDC-44A1-4AC6-A89C-87E3CC7BE5BB}" type="pres">
      <dgm:prSet presAssocID="{F4205425-D98D-4B20-BD05-38D25ED39F79}" presName="comp" presStyleCnt="0"/>
      <dgm:spPr/>
    </dgm:pt>
    <dgm:pt modelId="{2400A612-F8FD-43C6-9C48-9923978321B2}" type="pres">
      <dgm:prSet presAssocID="{F4205425-D98D-4B20-BD05-38D25ED39F79}" presName="box" presStyleLbl="node1" presStyleIdx="6" presStyleCnt="11"/>
      <dgm:spPr/>
    </dgm:pt>
    <dgm:pt modelId="{276B4707-5FDC-456C-9844-AFD5F51014D4}" type="pres">
      <dgm:prSet presAssocID="{F4205425-D98D-4B20-BD05-38D25ED39F79}" presName="img" presStyleLbl="fgImgPlace1" presStyleIdx="6" presStyleCnt="11" custScaleX="29528"/>
      <dgm:spPr>
        <a:blipFill rotWithShape="1">
          <a:blip xmlns:r="http://schemas.openxmlformats.org/officeDocument/2006/relationships" r:embed="rId2"/>
          <a:stretch>
            <a:fillRect/>
          </a:stretch>
        </a:blipFill>
      </dgm:spPr>
    </dgm:pt>
    <dgm:pt modelId="{22EC10E0-6AE9-4949-82B4-D62BA78CC455}" type="pres">
      <dgm:prSet presAssocID="{F4205425-D98D-4B20-BD05-38D25ED39F79}" presName="text" presStyleLbl="node1" presStyleIdx="6" presStyleCnt="11">
        <dgm:presLayoutVars>
          <dgm:bulletEnabled val="1"/>
        </dgm:presLayoutVars>
      </dgm:prSet>
      <dgm:spPr/>
    </dgm:pt>
    <dgm:pt modelId="{B45CC42E-E91E-4AD8-ABA4-F10D929AA9FF}" type="pres">
      <dgm:prSet presAssocID="{B6361B3D-B75A-4055-9DC2-09B714EE0868}" presName="spacer" presStyleCnt="0"/>
      <dgm:spPr/>
    </dgm:pt>
    <dgm:pt modelId="{3C0D4786-61DD-46CA-9C27-10F13B38BCC3}" type="pres">
      <dgm:prSet presAssocID="{50E227CB-2206-43FE-ABAE-1B50506558C4}" presName="comp" presStyleCnt="0"/>
      <dgm:spPr/>
    </dgm:pt>
    <dgm:pt modelId="{17794047-494B-4BDF-8352-7CBE6C7032A8}" type="pres">
      <dgm:prSet presAssocID="{50E227CB-2206-43FE-ABAE-1B50506558C4}" presName="box" presStyleLbl="node1" presStyleIdx="7" presStyleCnt="11"/>
      <dgm:spPr/>
    </dgm:pt>
    <dgm:pt modelId="{B717DD98-274E-4E9D-975A-284246DB0706}" type="pres">
      <dgm:prSet presAssocID="{50E227CB-2206-43FE-ABAE-1B50506558C4}" presName="img" presStyleLbl="fgImgPlace1" presStyleIdx="7" presStyleCnt="11" custScaleX="29528"/>
      <dgm:spPr>
        <a:blipFill rotWithShape="1">
          <a:blip xmlns:r="http://schemas.openxmlformats.org/officeDocument/2006/relationships" r:embed="rId2"/>
          <a:stretch>
            <a:fillRect/>
          </a:stretch>
        </a:blipFill>
      </dgm:spPr>
    </dgm:pt>
    <dgm:pt modelId="{DDD6C328-15A0-492E-8AC4-60DCE814AC3C}" type="pres">
      <dgm:prSet presAssocID="{50E227CB-2206-43FE-ABAE-1B50506558C4}" presName="text" presStyleLbl="node1" presStyleIdx="7" presStyleCnt="11">
        <dgm:presLayoutVars>
          <dgm:bulletEnabled val="1"/>
        </dgm:presLayoutVars>
      </dgm:prSet>
      <dgm:spPr/>
    </dgm:pt>
    <dgm:pt modelId="{F3175DA1-3BC3-4641-8D47-066EB1EA3566}" type="pres">
      <dgm:prSet presAssocID="{F367BB4E-0AE6-43A2-BA2F-70CB0AE09CCC}" presName="spacer" presStyleCnt="0"/>
      <dgm:spPr/>
    </dgm:pt>
    <dgm:pt modelId="{0352521C-AD8C-4716-90F6-CDF15CF233E5}" type="pres">
      <dgm:prSet presAssocID="{B160E93E-E861-4ABF-9D86-A9B23908060F}" presName="comp" presStyleCnt="0"/>
      <dgm:spPr/>
    </dgm:pt>
    <dgm:pt modelId="{CD47D909-4A62-4D2B-8169-A60F2D641EBC}" type="pres">
      <dgm:prSet presAssocID="{B160E93E-E861-4ABF-9D86-A9B23908060F}" presName="box" presStyleLbl="node1" presStyleIdx="8" presStyleCnt="11"/>
      <dgm:spPr/>
    </dgm:pt>
    <dgm:pt modelId="{6D26A404-E886-40B9-942F-760CE06104B0}" type="pres">
      <dgm:prSet presAssocID="{B160E93E-E861-4ABF-9D86-A9B23908060F}" presName="img" presStyleLbl="fgImgPlace1" presStyleIdx="8" presStyleCnt="11" custScaleX="29528"/>
      <dgm:spPr>
        <a:blipFill rotWithShape="1">
          <a:blip xmlns:r="http://schemas.openxmlformats.org/officeDocument/2006/relationships" r:embed="rId2"/>
          <a:stretch>
            <a:fillRect/>
          </a:stretch>
        </a:blipFill>
      </dgm:spPr>
    </dgm:pt>
    <dgm:pt modelId="{F4C05DFC-7C2E-4142-90EA-D18947B30327}" type="pres">
      <dgm:prSet presAssocID="{B160E93E-E861-4ABF-9D86-A9B23908060F}" presName="text" presStyleLbl="node1" presStyleIdx="8" presStyleCnt="11">
        <dgm:presLayoutVars>
          <dgm:bulletEnabled val="1"/>
        </dgm:presLayoutVars>
      </dgm:prSet>
      <dgm:spPr/>
    </dgm:pt>
    <dgm:pt modelId="{2B9165B2-F69E-420F-806B-BA1B767F57A9}" type="pres">
      <dgm:prSet presAssocID="{31ABE3A7-0280-402D-872B-6807B80C74FD}" presName="spacer" presStyleCnt="0"/>
      <dgm:spPr/>
    </dgm:pt>
    <dgm:pt modelId="{B53617E2-689B-42FE-98F6-B8F83501A6A0}" type="pres">
      <dgm:prSet presAssocID="{68CD9F08-B690-433C-BD17-0C77D6E73EF1}" presName="comp" presStyleCnt="0"/>
      <dgm:spPr/>
    </dgm:pt>
    <dgm:pt modelId="{A86D6D74-804F-496E-8AF4-62E9F401326D}" type="pres">
      <dgm:prSet presAssocID="{68CD9F08-B690-433C-BD17-0C77D6E73EF1}" presName="box" presStyleLbl="node1" presStyleIdx="9" presStyleCnt="11"/>
      <dgm:spPr/>
    </dgm:pt>
    <dgm:pt modelId="{E6BE54A6-1A1E-4C52-986B-C1F51CEF7E8C}" type="pres">
      <dgm:prSet presAssocID="{68CD9F08-B690-433C-BD17-0C77D6E73EF1}" presName="img" presStyleLbl="fgImgPlace1" presStyleIdx="9" presStyleCnt="11" custScaleX="29528"/>
      <dgm:spPr>
        <a:blipFill rotWithShape="1">
          <a:blip xmlns:r="http://schemas.openxmlformats.org/officeDocument/2006/relationships" r:embed="rId2"/>
          <a:stretch>
            <a:fillRect/>
          </a:stretch>
        </a:blipFill>
      </dgm:spPr>
    </dgm:pt>
    <dgm:pt modelId="{2BD8986B-4085-40C2-A2D2-983811C7C744}" type="pres">
      <dgm:prSet presAssocID="{68CD9F08-B690-433C-BD17-0C77D6E73EF1}" presName="text" presStyleLbl="node1" presStyleIdx="9" presStyleCnt="11">
        <dgm:presLayoutVars>
          <dgm:bulletEnabled val="1"/>
        </dgm:presLayoutVars>
      </dgm:prSet>
      <dgm:spPr/>
    </dgm:pt>
    <dgm:pt modelId="{F6DD8D34-05EE-41E0-B6AE-A9E44EE9C77B}" type="pres">
      <dgm:prSet presAssocID="{25BD9419-AB8C-4BB9-9B53-7CA5F19FF9FA}" presName="spacer" presStyleCnt="0"/>
      <dgm:spPr/>
    </dgm:pt>
    <dgm:pt modelId="{203BDC9D-3B70-40FD-BD35-E6E765F395C0}" type="pres">
      <dgm:prSet presAssocID="{7D2F51FE-0659-4ABC-AE8C-106B3A3742D2}" presName="comp" presStyleCnt="0"/>
      <dgm:spPr/>
    </dgm:pt>
    <dgm:pt modelId="{F4C498F5-AF60-4130-8DED-C05E2EB769CB}" type="pres">
      <dgm:prSet presAssocID="{7D2F51FE-0659-4ABC-AE8C-106B3A3742D2}" presName="box" presStyleLbl="node1" presStyleIdx="10" presStyleCnt="11" custLinFactNeighborX="-2826" custLinFactNeighborY="-29754"/>
      <dgm:spPr/>
    </dgm:pt>
    <dgm:pt modelId="{650CA0AB-A372-46BA-95CE-69F30D261E85}" type="pres">
      <dgm:prSet presAssocID="{7D2F51FE-0659-4ABC-AE8C-106B3A3742D2}" presName="img" presStyleLbl="fgImgPlace1" presStyleIdx="10" presStyleCnt="11" custScaleX="29528" custLinFactNeighborX="-688" custLinFactNeighborY="-30994"/>
      <dgm:spPr>
        <a:blipFill rotWithShape="1">
          <a:blip xmlns:r="http://schemas.openxmlformats.org/officeDocument/2006/relationships" r:embed="rId3"/>
          <a:stretch>
            <a:fillRect/>
          </a:stretch>
        </a:blipFill>
      </dgm:spPr>
    </dgm:pt>
    <dgm:pt modelId="{CF36C973-90A3-4CE2-B3AE-4494444B5E4C}" type="pres">
      <dgm:prSet presAssocID="{7D2F51FE-0659-4ABC-AE8C-106B3A3742D2}" presName="text" presStyleLbl="node1" presStyleIdx="10" presStyleCnt="11">
        <dgm:presLayoutVars>
          <dgm:bulletEnabled val="1"/>
        </dgm:presLayoutVars>
      </dgm:prSet>
      <dgm:spPr/>
    </dgm:pt>
  </dgm:ptLst>
  <dgm:cxnLst>
    <dgm:cxn modelId="{48334800-9CC9-4740-8AB5-3BD13E436246}" srcId="{F15726CD-770C-4E27-83C3-1C0E66CC5820}" destId="{B160E93E-E861-4ABF-9D86-A9B23908060F}" srcOrd="8" destOrd="0" parTransId="{2A8FDE14-3DC6-4D95-8996-928C326520CD}" sibTransId="{31ABE3A7-0280-402D-872B-6807B80C74FD}"/>
    <dgm:cxn modelId="{8B9CB002-DAE6-4C58-8BF7-6526A67E3149}" type="presOf" srcId="{D5848812-D862-4750-95C5-B617820950E8}" destId="{E52D4831-129F-4F32-81DE-01ADDA60C84E}" srcOrd="1" destOrd="0" presId="urn:microsoft.com/office/officeart/2005/8/layout/vList4"/>
    <dgm:cxn modelId="{295AE709-4E9A-4495-BE8D-C64FF206924B}" type="presOf" srcId="{F4205425-D98D-4B20-BD05-38D25ED39F79}" destId="{2400A612-F8FD-43C6-9C48-9923978321B2}" srcOrd="0" destOrd="0" presId="urn:microsoft.com/office/officeart/2005/8/layout/vList4"/>
    <dgm:cxn modelId="{4C781710-BCA8-423B-A810-7D89D57C46A8}" type="presOf" srcId="{57095999-A86E-40AB-B347-CA6F51C2EF8B}" destId="{7CBE2631-982D-4316-A73D-300071711CF3}" srcOrd="1" destOrd="0" presId="urn:microsoft.com/office/officeart/2005/8/layout/vList4"/>
    <dgm:cxn modelId="{D4AB8E24-D540-4D1C-BEF8-69003F0DE12C}" srcId="{F15726CD-770C-4E27-83C3-1C0E66CC5820}" destId="{68CD9F08-B690-433C-BD17-0C77D6E73EF1}" srcOrd="9" destOrd="0" parTransId="{60872B06-208F-4142-8B8A-217902F05F21}" sibTransId="{25BD9419-AB8C-4BB9-9B53-7CA5F19FF9FA}"/>
    <dgm:cxn modelId="{CC7F0D29-5067-457C-BB9D-8ADE2A91AFBB}" type="presOf" srcId="{50E227CB-2206-43FE-ABAE-1B50506558C4}" destId="{17794047-494B-4BDF-8352-7CBE6C7032A8}" srcOrd="0" destOrd="0" presId="urn:microsoft.com/office/officeart/2005/8/layout/vList4"/>
    <dgm:cxn modelId="{FE84772A-3E17-4095-869F-6EDD0A873918}" type="presOf" srcId="{F15726CD-770C-4E27-83C3-1C0E66CC5820}" destId="{93A74E18-FE9F-4652-B02F-06DA74EF8BE3}" srcOrd="0" destOrd="0" presId="urn:microsoft.com/office/officeart/2005/8/layout/vList4"/>
    <dgm:cxn modelId="{6C299332-A463-489A-8018-5BCEB86A6B60}" srcId="{F15726CD-770C-4E27-83C3-1C0E66CC5820}" destId="{57095999-A86E-40AB-B347-CA6F51C2EF8B}" srcOrd="2" destOrd="0" parTransId="{86E9F905-FAB5-43FB-8CCF-3CF1919C4227}" sibTransId="{E38EA9EC-F2BB-4CE5-8A61-6B343719C510}"/>
    <dgm:cxn modelId="{C731523D-4D59-4339-96E4-4E262B86A1B1}" srcId="{F15726CD-770C-4E27-83C3-1C0E66CC5820}" destId="{B6227535-4369-4223-BE03-98CCE6856CD5}" srcOrd="3" destOrd="0" parTransId="{DDD2BE7F-326F-4EB5-B383-9EC07D46919C}" sibTransId="{36E7DD0B-B6BF-40A4-A3FB-4DAECB332D7E}"/>
    <dgm:cxn modelId="{77865760-25FB-4ED8-BC78-12EFCC4122E4}" type="presOf" srcId="{7D2F51FE-0659-4ABC-AE8C-106B3A3742D2}" destId="{CF36C973-90A3-4CE2-B3AE-4494444B5E4C}" srcOrd="1" destOrd="0" presId="urn:microsoft.com/office/officeart/2005/8/layout/vList4"/>
    <dgm:cxn modelId="{C6D69741-C2D4-443B-B606-AB18520498A8}" type="presOf" srcId="{68CD9F08-B690-433C-BD17-0C77D6E73EF1}" destId="{A86D6D74-804F-496E-8AF4-62E9F401326D}" srcOrd="0" destOrd="0" presId="urn:microsoft.com/office/officeart/2005/8/layout/vList4"/>
    <dgm:cxn modelId="{1ED8C263-F44E-4781-B15D-5116226BC047}" type="presOf" srcId="{F4205425-D98D-4B20-BD05-38D25ED39F79}" destId="{22EC10E0-6AE9-4949-82B4-D62BA78CC455}" srcOrd="1" destOrd="0" presId="urn:microsoft.com/office/officeart/2005/8/layout/vList4"/>
    <dgm:cxn modelId="{16543E64-BF12-4B5E-A372-87215F19AE19}" type="presOf" srcId="{5204E70F-B983-4898-AC22-90BF0442AE81}" destId="{7B59B385-4F04-4B52-9B0D-0D8DCF714387}" srcOrd="1" destOrd="0" presId="urn:microsoft.com/office/officeart/2005/8/layout/vList4"/>
    <dgm:cxn modelId="{FA906947-AB3A-4106-A262-6C124D55D697}" type="presOf" srcId="{B6227535-4369-4223-BE03-98CCE6856CD5}" destId="{0893964D-C559-4104-8DCF-CA5D341D6D7E}" srcOrd="1" destOrd="0" presId="urn:microsoft.com/office/officeart/2005/8/layout/vList4"/>
    <dgm:cxn modelId="{9B1B2D4E-5846-4014-B094-ED0726DEA3D2}" type="presOf" srcId="{B5EF015B-22E0-4B5D-AFBF-4007440368A9}" destId="{ADF6B7B4-B82E-418D-9878-F2B798FF1D31}" srcOrd="1" destOrd="0" presId="urn:microsoft.com/office/officeart/2005/8/layout/vList4"/>
    <dgm:cxn modelId="{133E8C6F-92A5-400E-BBD6-B571A93B5424}" type="presOf" srcId="{B160E93E-E861-4ABF-9D86-A9B23908060F}" destId="{F4C05DFC-7C2E-4142-90EA-D18947B30327}" srcOrd="1" destOrd="0" presId="urn:microsoft.com/office/officeart/2005/8/layout/vList4"/>
    <dgm:cxn modelId="{5C27A57A-3B28-435F-BCF1-B8BA74474E90}" type="presOf" srcId="{5204E70F-B983-4898-AC22-90BF0442AE81}" destId="{4672D349-6293-41AB-A65C-AF769BDCECFD}" srcOrd="0" destOrd="0" presId="urn:microsoft.com/office/officeart/2005/8/layout/vList4"/>
    <dgm:cxn modelId="{510E747C-8A22-4C74-A219-EBE8C6073414}" type="presOf" srcId="{B160E93E-E861-4ABF-9D86-A9B23908060F}" destId="{CD47D909-4A62-4D2B-8169-A60F2D641EBC}" srcOrd="0" destOrd="0" presId="urn:microsoft.com/office/officeart/2005/8/layout/vList4"/>
    <dgm:cxn modelId="{B189FB7C-FAB4-40D6-B5F5-2BD3CED5E87E}" srcId="{F15726CD-770C-4E27-83C3-1C0E66CC5820}" destId="{D5848812-D862-4750-95C5-B617820950E8}" srcOrd="5" destOrd="0" parTransId="{3691621B-C64E-45AB-8E26-E165515941E5}" sibTransId="{7AB2BBD4-B16D-4B94-A06B-376AE5EEE74C}"/>
    <dgm:cxn modelId="{D17EA37E-8C89-4C8C-A341-30823705DBE4}" type="presOf" srcId="{57095999-A86E-40AB-B347-CA6F51C2EF8B}" destId="{6B648215-0DE4-4E48-A6AA-95C8AFE08C76}" srcOrd="0" destOrd="0" presId="urn:microsoft.com/office/officeart/2005/8/layout/vList4"/>
    <dgm:cxn modelId="{787ADC8A-B928-43F3-B6B7-9BF0D29706FF}" type="presOf" srcId="{A700CA2C-CD53-4129-A950-62F53B470AD7}" destId="{6608F0DA-7E0A-425B-8D53-A4F36B5383D5}" srcOrd="0" destOrd="0" presId="urn:microsoft.com/office/officeart/2005/8/layout/vList4"/>
    <dgm:cxn modelId="{CEC71191-7C01-41AE-9E02-CEB987C362C8}" type="presOf" srcId="{50E227CB-2206-43FE-ABAE-1B50506558C4}" destId="{DDD6C328-15A0-492E-8AC4-60DCE814AC3C}" srcOrd="1" destOrd="0" presId="urn:microsoft.com/office/officeart/2005/8/layout/vList4"/>
    <dgm:cxn modelId="{FFE5BA93-C8AF-4AB0-8EDF-B04DFDBEF2B8}" srcId="{F15726CD-770C-4E27-83C3-1C0E66CC5820}" destId="{A700CA2C-CD53-4129-A950-62F53B470AD7}" srcOrd="0" destOrd="0" parTransId="{9306CC63-E25F-4456-914E-8E0BF2E6E624}" sibTransId="{7F36C70A-4F70-4869-9AF1-77C8FD4C1026}"/>
    <dgm:cxn modelId="{BF610CA6-51F5-4CA2-B56F-1C079BABEC4D}" type="presOf" srcId="{B5EF015B-22E0-4B5D-AFBF-4007440368A9}" destId="{633C8EE7-7FFC-43B0-AF47-2587D2310EDA}" srcOrd="0" destOrd="0" presId="urn:microsoft.com/office/officeart/2005/8/layout/vList4"/>
    <dgm:cxn modelId="{D96C4FC1-D9B3-42EA-A1B2-01FB011E7A98}" type="presOf" srcId="{A700CA2C-CD53-4129-A950-62F53B470AD7}" destId="{4D713B80-80F5-4F38-AE0C-9AC3F6D4DDB2}" srcOrd="1" destOrd="0" presId="urn:microsoft.com/office/officeart/2005/8/layout/vList4"/>
    <dgm:cxn modelId="{FF7980C4-5224-45E4-AB9B-C46E9380F267}" type="presOf" srcId="{68CD9F08-B690-433C-BD17-0C77D6E73EF1}" destId="{2BD8986B-4085-40C2-A2D2-983811C7C744}" srcOrd="1" destOrd="0" presId="urn:microsoft.com/office/officeart/2005/8/layout/vList4"/>
    <dgm:cxn modelId="{B6E9ECCB-DFD9-405F-BB83-282B0A164D53}" type="presOf" srcId="{B6227535-4369-4223-BE03-98CCE6856CD5}" destId="{4CEA4D83-D63E-4B9D-80AC-D3FC48F49F1F}" srcOrd="0" destOrd="0" presId="urn:microsoft.com/office/officeart/2005/8/layout/vList4"/>
    <dgm:cxn modelId="{B91D0DD3-2A7D-44AA-B978-7398436A1735}" type="presOf" srcId="{D5848812-D862-4750-95C5-B617820950E8}" destId="{5B3DF729-F28B-4BFA-A9B2-D9924006DBAE}" srcOrd="0" destOrd="0" presId="urn:microsoft.com/office/officeart/2005/8/layout/vList4"/>
    <dgm:cxn modelId="{53EAAAD9-F047-491C-A0FD-D05012DE395B}" srcId="{F15726CD-770C-4E27-83C3-1C0E66CC5820}" destId="{F4205425-D98D-4B20-BD05-38D25ED39F79}" srcOrd="6" destOrd="0" parTransId="{D4CB4E0F-753E-4768-9FEC-F56E706116F5}" sibTransId="{B6361B3D-B75A-4055-9DC2-09B714EE0868}"/>
    <dgm:cxn modelId="{2AF07ADA-9AD7-4DDA-83ED-6AFD3E628927}" srcId="{F15726CD-770C-4E27-83C3-1C0E66CC5820}" destId="{50E227CB-2206-43FE-ABAE-1B50506558C4}" srcOrd="7" destOrd="0" parTransId="{3D376B47-613D-4622-97CF-00E795A3E0AA}" sibTransId="{F367BB4E-0AE6-43A2-BA2F-70CB0AE09CCC}"/>
    <dgm:cxn modelId="{8F2F10DC-8396-41A6-9DC4-8FFD85A5D4C3}" type="presOf" srcId="{7D2F51FE-0659-4ABC-AE8C-106B3A3742D2}" destId="{F4C498F5-AF60-4130-8DED-C05E2EB769CB}" srcOrd="0" destOrd="0" presId="urn:microsoft.com/office/officeart/2005/8/layout/vList4"/>
    <dgm:cxn modelId="{9E6569EB-8868-45A2-91C0-5294F30930C4}" srcId="{F15726CD-770C-4E27-83C3-1C0E66CC5820}" destId="{5204E70F-B983-4898-AC22-90BF0442AE81}" srcOrd="4" destOrd="0" parTransId="{CB428455-B771-4925-B6F6-0396784E72E4}" sibTransId="{40CE9D44-2F86-4BF4-9DDA-7F90629408B5}"/>
    <dgm:cxn modelId="{68D661F6-733F-4037-A2DD-7D840B23299F}" srcId="{F15726CD-770C-4E27-83C3-1C0E66CC5820}" destId="{7D2F51FE-0659-4ABC-AE8C-106B3A3742D2}" srcOrd="10" destOrd="0" parTransId="{806E4D26-9C72-45E0-B803-1E29A06854C6}" sibTransId="{14BBD45D-D2EE-4140-A479-33EED24CE3A7}"/>
    <dgm:cxn modelId="{4CA5E3FC-D45A-4F5C-969A-E15561826A73}" srcId="{F15726CD-770C-4E27-83C3-1C0E66CC5820}" destId="{B5EF015B-22E0-4B5D-AFBF-4007440368A9}" srcOrd="1" destOrd="0" parTransId="{61F8844D-415F-40AA-90CD-436C82AF54FA}" sibTransId="{731111FF-C91E-4F81-9BA9-1A55661431DA}"/>
    <dgm:cxn modelId="{8FA6B0CC-4003-435A-801A-964BE728CC71}" type="presParOf" srcId="{93A74E18-FE9F-4652-B02F-06DA74EF8BE3}" destId="{585B96D0-B50C-4518-AAE2-FA0458429632}" srcOrd="0" destOrd="0" presId="urn:microsoft.com/office/officeart/2005/8/layout/vList4"/>
    <dgm:cxn modelId="{3AAE8F49-875C-4073-B32B-AA7B8243EFDE}" type="presParOf" srcId="{585B96D0-B50C-4518-AAE2-FA0458429632}" destId="{6608F0DA-7E0A-425B-8D53-A4F36B5383D5}" srcOrd="0" destOrd="0" presId="urn:microsoft.com/office/officeart/2005/8/layout/vList4"/>
    <dgm:cxn modelId="{DCCE1C53-2B74-4323-81A6-D23575582E70}" type="presParOf" srcId="{585B96D0-B50C-4518-AAE2-FA0458429632}" destId="{C031D6CF-9469-4642-984C-1C8B6FC38911}" srcOrd="1" destOrd="0" presId="urn:microsoft.com/office/officeart/2005/8/layout/vList4"/>
    <dgm:cxn modelId="{3C9F17A3-BBBB-42C9-960D-3C9B511DE858}" type="presParOf" srcId="{585B96D0-B50C-4518-AAE2-FA0458429632}" destId="{4D713B80-80F5-4F38-AE0C-9AC3F6D4DDB2}" srcOrd="2" destOrd="0" presId="urn:microsoft.com/office/officeart/2005/8/layout/vList4"/>
    <dgm:cxn modelId="{16EB2475-8F56-45C6-82AF-622F83A78B25}" type="presParOf" srcId="{93A74E18-FE9F-4652-B02F-06DA74EF8BE3}" destId="{0B0B6503-811D-4899-A732-ED890706D38E}" srcOrd="1" destOrd="0" presId="urn:microsoft.com/office/officeart/2005/8/layout/vList4"/>
    <dgm:cxn modelId="{53A2B2BF-31FB-458C-B150-604B03A438C9}" type="presParOf" srcId="{93A74E18-FE9F-4652-B02F-06DA74EF8BE3}" destId="{359BDAC1-CF26-432C-AD96-27D518500954}" srcOrd="2" destOrd="0" presId="urn:microsoft.com/office/officeart/2005/8/layout/vList4"/>
    <dgm:cxn modelId="{0C92666D-8EB4-4E78-8C08-88534025999C}" type="presParOf" srcId="{359BDAC1-CF26-432C-AD96-27D518500954}" destId="{633C8EE7-7FFC-43B0-AF47-2587D2310EDA}" srcOrd="0" destOrd="0" presId="urn:microsoft.com/office/officeart/2005/8/layout/vList4"/>
    <dgm:cxn modelId="{2435F3D7-A280-4E3A-8FC7-A40CD22F99DA}" type="presParOf" srcId="{359BDAC1-CF26-432C-AD96-27D518500954}" destId="{B047BF5C-7392-4569-BEA3-7CF7E2FDCDEE}" srcOrd="1" destOrd="0" presId="urn:microsoft.com/office/officeart/2005/8/layout/vList4"/>
    <dgm:cxn modelId="{22CF6E16-254D-4950-B4BB-384A69526BC8}" type="presParOf" srcId="{359BDAC1-CF26-432C-AD96-27D518500954}" destId="{ADF6B7B4-B82E-418D-9878-F2B798FF1D31}" srcOrd="2" destOrd="0" presId="urn:microsoft.com/office/officeart/2005/8/layout/vList4"/>
    <dgm:cxn modelId="{379DF951-685D-4F36-909F-6EEB1D86181B}" type="presParOf" srcId="{93A74E18-FE9F-4652-B02F-06DA74EF8BE3}" destId="{3D92ABC9-3B3F-402C-A9CD-2C21A663DE1D}" srcOrd="3" destOrd="0" presId="urn:microsoft.com/office/officeart/2005/8/layout/vList4"/>
    <dgm:cxn modelId="{1111394F-9FF7-4115-931E-D0FB1F3A979C}" type="presParOf" srcId="{93A74E18-FE9F-4652-B02F-06DA74EF8BE3}" destId="{DB321B29-4481-4BF1-92CB-57C50798D15B}" srcOrd="4" destOrd="0" presId="urn:microsoft.com/office/officeart/2005/8/layout/vList4"/>
    <dgm:cxn modelId="{3F6F5B5C-CDA7-4D7F-B2FB-A6A56F1D2BD5}" type="presParOf" srcId="{DB321B29-4481-4BF1-92CB-57C50798D15B}" destId="{6B648215-0DE4-4E48-A6AA-95C8AFE08C76}" srcOrd="0" destOrd="0" presId="urn:microsoft.com/office/officeart/2005/8/layout/vList4"/>
    <dgm:cxn modelId="{4A7EF3C0-AACC-433F-BEBD-2A2DFA5933A7}" type="presParOf" srcId="{DB321B29-4481-4BF1-92CB-57C50798D15B}" destId="{B2E2B9D2-B60B-4C41-B43E-6D990C048BA5}" srcOrd="1" destOrd="0" presId="urn:microsoft.com/office/officeart/2005/8/layout/vList4"/>
    <dgm:cxn modelId="{F9EAB371-9063-439C-BFB2-0CAC3E508764}" type="presParOf" srcId="{DB321B29-4481-4BF1-92CB-57C50798D15B}" destId="{7CBE2631-982D-4316-A73D-300071711CF3}" srcOrd="2" destOrd="0" presId="urn:microsoft.com/office/officeart/2005/8/layout/vList4"/>
    <dgm:cxn modelId="{3FB37AD5-910B-42F8-9ED2-29408E81452B}" type="presParOf" srcId="{93A74E18-FE9F-4652-B02F-06DA74EF8BE3}" destId="{1ADA8F78-0579-4CE1-BC13-CE7353A5C1C9}" srcOrd="5" destOrd="0" presId="urn:microsoft.com/office/officeart/2005/8/layout/vList4"/>
    <dgm:cxn modelId="{6FBDE67C-D87D-4198-8EC3-ADA696D84975}" type="presParOf" srcId="{93A74E18-FE9F-4652-B02F-06DA74EF8BE3}" destId="{9EFFB921-6542-4440-BFD6-A1C004737095}" srcOrd="6" destOrd="0" presId="urn:microsoft.com/office/officeart/2005/8/layout/vList4"/>
    <dgm:cxn modelId="{89F9A264-C00B-47C5-A265-0C2F96CF3669}" type="presParOf" srcId="{9EFFB921-6542-4440-BFD6-A1C004737095}" destId="{4CEA4D83-D63E-4B9D-80AC-D3FC48F49F1F}" srcOrd="0" destOrd="0" presId="urn:microsoft.com/office/officeart/2005/8/layout/vList4"/>
    <dgm:cxn modelId="{43C4FC79-274D-410A-BB29-D147327FAE00}" type="presParOf" srcId="{9EFFB921-6542-4440-BFD6-A1C004737095}" destId="{7DBEB8F6-D558-47B9-8025-98BB68C7C76C}" srcOrd="1" destOrd="0" presId="urn:microsoft.com/office/officeart/2005/8/layout/vList4"/>
    <dgm:cxn modelId="{F5AF14FA-CFCE-4AAE-944B-C63E815C054F}" type="presParOf" srcId="{9EFFB921-6542-4440-BFD6-A1C004737095}" destId="{0893964D-C559-4104-8DCF-CA5D341D6D7E}" srcOrd="2" destOrd="0" presId="urn:microsoft.com/office/officeart/2005/8/layout/vList4"/>
    <dgm:cxn modelId="{8394C687-7D35-40F7-82BB-A18A283B012E}" type="presParOf" srcId="{93A74E18-FE9F-4652-B02F-06DA74EF8BE3}" destId="{A26EF313-12EB-431E-B54C-216C9CE49B80}" srcOrd="7" destOrd="0" presId="urn:microsoft.com/office/officeart/2005/8/layout/vList4"/>
    <dgm:cxn modelId="{956B755A-21A9-47EE-9A08-32A0B332CCB5}" type="presParOf" srcId="{93A74E18-FE9F-4652-B02F-06DA74EF8BE3}" destId="{BA787314-C073-4AAC-9EA7-3335BB366C04}" srcOrd="8" destOrd="0" presId="urn:microsoft.com/office/officeart/2005/8/layout/vList4"/>
    <dgm:cxn modelId="{C0EAB749-552D-4ED0-B91B-6545322463EE}" type="presParOf" srcId="{BA787314-C073-4AAC-9EA7-3335BB366C04}" destId="{4672D349-6293-41AB-A65C-AF769BDCECFD}" srcOrd="0" destOrd="0" presId="urn:microsoft.com/office/officeart/2005/8/layout/vList4"/>
    <dgm:cxn modelId="{95068DD7-C44F-47E2-87CE-C732EADB26B0}" type="presParOf" srcId="{BA787314-C073-4AAC-9EA7-3335BB366C04}" destId="{B388501C-6F31-483A-8D76-CDAAB2F7C949}" srcOrd="1" destOrd="0" presId="urn:microsoft.com/office/officeart/2005/8/layout/vList4"/>
    <dgm:cxn modelId="{1CD8DF2C-6E42-4CA3-9792-BA0E4A1F1FE1}" type="presParOf" srcId="{BA787314-C073-4AAC-9EA7-3335BB366C04}" destId="{7B59B385-4F04-4B52-9B0D-0D8DCF714387}" srcOrd="2" destOrd="0" presId="urn:microsoft.com/office/officeart/2005/8/layout/vList4"/>
    <dgm:cxn modelId="{F048B2CD-FFC9-430C-98F3-5C5A0849F49E}" type="presParOf" srcId="{93A74E18-FE9F-4652-B02F-06DA74EF8BE3}" destId="{89D584C7-FBFD-4A83-B80B-0958239A75A5}" srcOrd="9" destOrd="0" presId="urn:microsoft.com/office/officeart/2005/8/layout/vList4"/>
    <dgm:cxn modelId="{D10758A4-F5CB-4D74-BAC7-7A8568AAA755}" type="presParOf" srcId="{93A74E18-FE9F-4652-B02F-06DA74EF8BE3}" destId="{3320FF0B-9B46-484D-AAC9-4589F4456CFB}" srcOrd="10" destOrd="0" presId="urn:microsoft.com/office/officeart/2005/8/layout/vList4"/>
    <dgm:cxn modelId="{BEBF904F-90DB-4265-A908-A2F13B37162F}" type="presParOf" srcId="{3320FF0B-9B46-484D-AAC9-4589F4456CFB}" destId="{5B3DF729-F28B-4BFA-A9B2-D9924006DBAE}" srcOrd="0" destOrd="0" presId="urn:microsoft.com/office/officeart/2005/8/layout/vList4"/>
    <dgm:cxn modelId="{54FBAC89-4C61-46DA-A390-481C3B72CC94}" type="presParOf" srcId="{3320FF0B-9B46-484D-AAC9-4589F4456CFB}" destId="{CC70048C-FCAA-423D-A2EC-13F60008F25B}" srcOrd="1" destOrd="0" presId="urn:microsoft.com/office/officeart/2005/8/layout/vList4"/>
    <dgm:cxn modelId="{5612B3F4-0AFE-4E61-B919-3F124C7A971E}" type="presParOf" srcId="{3320FF0B-9B46-484D-AAC9-4589F4456CFB}" destId="{E52D4831-129F-4F32-81DE-01ADDA60C84E}" srcOrd="2" destOrd="0" presId="urn:microsoft.com/office/officeart/2005/8/layout/vList4"/>
    <dgm:cxn modelId="{ED390875-E870-4302-9E15-5794995CCA0D}" type="presParOf" srcId="{93A74E18-FE9F-4652-B02F-06DA74EF8BE3}" destId="{5F7702F6-1FB4-4B71-BB72-AC88A00765B3}" srcOrd="11" destOrd="0" presId="urn:microsoft.com/office/officeart/2005/8/layout/vList4"/>
    <dgm:cxn modelId="{23F4A4DD-60AA-47D2-98AB-53CA83C42E42}" type="presParOf" srcId="{93A74E18-FE9F-4652-B02F-06DA74EF8BE3}" destId="{3802ADDC-44A1-4AC6-A89C-87E3CC7BE5BB}" srcOrd="12" destOrd="0" presId="urn:microsoft.com/office/officeart/2005/8/layout/vList4"/>
    <dgm:cxn modelId="{B9916205-CB16-4E20-88D3-6F00C3F36283}" type="presParOf" srcId="{3802ADDC-44A1-4AC6-A89C-87E3CC7BE5BB}" destId="{2400A612-F8FD-43C6-9C48-9923978321B2}" srcOrd="0" destOrd="0" presId="urn:microsoft.com/office/officeart/2005/8/layout/vList4"/>
    <dgm:cxn modelId="{E0E5533F-05AF-4649-A00F-0C41C0BEF8BF}" type="presParOf" srcId="{3802ADDC-44A1-4AC6-A89C-87E3CC7BE5BB}" destId="{276B4707-5FDC-456C-9844-AFD5F51014D4}" srcOrd="1" destOrd="0" presId="urn:microsoft.com/office/officeart/2005/8/layout/vList4"/>
    <dgm:cxn modelId="{987E638E-FD74-4F42-B434-089E665191A9}" type="presParOf" srcId="{3802ADDC-44A1-4AC6-A89C-87E3CC7BE5BB}" destId="{22EC10E0-6AE9-4949-82B4-D62BA78CC455}" srcOrd="2" destOrd="0" presId="urn:microsoft.com/office/officeart/2005/8/layout/vList4"/>
    <dgm:cxn modelId="{1F973F2F-1AE5-4C7D-A651-E74ACE6F9FD2}" type="presParOf" srcId="{93A74E18-FE9F-4652-B02F-06DA74EF8BE3}" destId="{B45CC42E-E91E-4AD8-ABA4-F10D929AA9FF}" srcOrd="13" destOrd="0" presId="urn:microsoft.com/office/officeart/2005/8/layout/vList4"/>
    <dgm:cxn modelId="{4311BDFB-8C55-4AEE-B71B-1A2815C99183}" type="presParOf" srcId="{93A74E18-FE9F-4652-B02F-06DA74EF8BE3}" destId="{3C0D4786-61DD-46CA-9C27-10F13B38BCC3}" srcOrd="14" destOrd="0" presId="urn:microsoft.com/office/officeart/2005/8/layout/vList4"/>
    <dgm:cxn modelId="{5330472D-DE40-40C6-A4F9-622415015FE3}" type="presParOf" srcId="{3C0D4786-61DD-46CA-9C27-10F13B38BCC3}" destId="{17794047-494B-4BDF-8352-7CBE6C7032A8}" srcOrd="0" destOrd="0" presId="urn:microsoft.com/office/officeart/2005/8/layout/vList4"/>
    <dgm:cxn modelId="{9E477CD1-7022-4474-BC44-D9C400B03EF1}" type="presParOf" srcId="{3C0D4786-61DD-46CA-9C27-10F13B38BCC3}" destId="{B717DD98-274E-4E9D-975A-284246DB0706}" srcOrd="1" destOrd="0" presId="urn:microsoft.com/office/officeart/2005/8/layout/vList4"/>
    <dgm:cxn modelId="{C1A7EEC7-2624-4CD8-BB7C-4724D8F94E8F}" type="presParOf" srcId="{3C0D4786-61DD-46CA-9C27-10F13B38BCC3}" destId="{DDD6C328-15A0-492E-8AC4-60DCE814AC3C}" srcOrd="2" destOrd="0" presId="urn:microsoft.com/office/officeart/2005/8/layout/vList4"/>
    <dgm:cxn modelId="{F03E7B5E-A206-4274-8080-7822D8559D18}" type="presParOf" srcId="{93A74E18-FE9F-4652-B02F-06DA74EF8BE3}" destId="{F3175DA1-3BC3-4641-8D47-066EB1EA3566}" srcOrd="15" destOrd="0" presId="urn:microsoft.com/office/officeart/2005/8/layout/vList4"/>
    <dgm:cxn modelId="{81A50F99-A7DF-4F74-AF47-F1312F6C3A60}" type="presParOf" srcId="{93A74E18-FE9F-4652-B02F-06DA74EF8BE3}" destId="{0352521C-AD8C-4716-90F6-CDF15CF233E5}" srcOrd="16" destOrd="0" presId="urn:microsoft.com/office/officeart/2005/8/layout/vList4"/>
    <dgm:cxn modelId="{DF5BF545-EBA5-484B-98D4-7084B66F7EDF}" type="presParOf" srcId="{0352521C-AD8C-4716-90F6-CDF15CF233E5}" destId="{CD47D909-4A62-4D2B-8169-A60F2D641EBC}" srcOrd="0" destOrd="0" presId="urn:microsoft.com/office/officeart/2005/8/layout/vList4"/>
    <dgm:cxn modelId="{552E6F0D-445F-4B12-BA75-74F371A8FD92}" type="presParOf" srcId="{0352521C-AD8C-4716-90F6-CDF15CF233E5}" destId="{6D26A404-E886-40B9-942F-760CE06104B0}" srcOrd="1" destOrd="0" presId="urn:microsoft.com/office/officeart/2005/8/layout/vList4"/>
    <dgm:cxn modelId="{982E663F-B6DA-4978-ADEC-41BD9B178DE1}" type="presParOf" srcId="{0352521C-AD8C-4716-90F6-CDF15CF233E5}" destId="{F4C05DFC-7C2E-4142-90EA-D18947B30327}" srcOrd="2" destOrd="0" presId="urn:microsoft.com/office/officeart/2005/8/layout/vList4"/>
    <dgm:cxn modelId="{174D66B9-0F6A-4B06-BDDE-12890F2639A3}" type="presParOf" srcId="{93A74E18-FE9F-4652-B02F-06DA74EF8BE3}" destId="{2B9165B2-F69E-420F-806B-BA1B767F57A9}" srcOrd="17" destOrd="0" presId="urn:microsoft.com/office/officeart/2005/8/layout/vList4"/>
    <dgm:cxn modelId="{66B9CB93-33EA-4837-8C1F-FAC1BC92FBB8}" type="presParOf" srcId="{93A74E18-FE9F-4652-B02F-06DA74EF8BE3}" destId="{B53617E2-689B-42FE-98F6-B8F83501A6A0}" srcOrd="18" destOrd="0" presId="urn:microsoft.com/office/officeart/2005/8/layout/vList4"/>
    <dgm:cxn modelId="{B0C57675-02E2-4EC7-B70D-6797BF6FF825}" type="presParOf" srcId="{B53617E2-689B-42FE-98F6-B8F83501A6A0}" destId="{A86D6D74-804F-496E-8AF4-62E9F401326D}" srcOrd="0" destOrd="0" presId="urn:microsoft.com/office/officeart/2005/8/layout/vList4"/>
    <dgm:cxn modelId="{42E93A4D-384A-43DF-BD77-2BF72FDC59AA}" type="presParOf" srcId="{B53617E2-689B-42FE-98F6-B8F83501A6A0}" destId="{E6BE54A6-1A1E-4C52-986B-C1F51CEF7E8C}" srcOrd="1" destOrd="0" presId="urn:microsoft.com/office/officeart/2005/8/layout/vList4"/>
    <dgm:cxn modelId="{4DBFAEC9-B087-4F59-B3EF-FD486488E111}" type="presParOf" srcId="{B53617E2-689B-42FE-98F6-B8F83501A6A0}" destId="{2BD8986B-4085-40C2-A2D2-983811C7C744}" srcOrd="2" destOrd="0" presId="urn:microsoft.com/office/officeart/2005/8/layout/vList4"/>
    <dgm:cxn modelId="{3666487E-2251-499E-87CC-58FE33A741D9}" type="presParOf" srcId="{93A74E18-FE9F-4652-B02F-06DA74EF8BE3}" destId="{F6DD8D34-05EE-41E0-B6AE-A9E44EE9C77B}" srcOrd="19" destOrd="0" presId="urn:microsoft.com/office/officeart/2005/8/layout/vList4"/>
    <dgm:cxn modelId="{B1CA3936-9A21-4357-A765-3E3265A81527}" type="presParOf" srcId="{93A74E18-FE9F-4652-B02F-06DA74EF8BE3}" destId="{203BDC9D-3B70-40FD-BD35-E6E765F395C0}" srcOrd="20" destOrd="0" presId="urn:microsoft.com/office/officeart/2005/8/layout/vList4"/>
    <dgm:cxn modelId="{F0F3B0E2-C29E-4184-B409-941E8E18BA2E}" type="presParOf" srcId="{203BDC9D-3B70-40FD-BD35-E6E765F395C0}" destId="{F4C498F5-AF60-4130-8DED-C05E2EB769CB}" srcOrd="0" destOrd="0" presId="urn:microsoft.com/office/officeart/2005/8/layout/vList4"/>
    <dgm:cxn modelId="{A1C7C40B-E9A2-4F27-87D3-B84EEB0E4F5A}" type="presParOf" srcId="{203BDC9D-3B70-40FD-BD35-E6E765F395C0}" destId="{650CA0AB-A372-46BA-95CE-69F30D261E85}" srcOrd="1" destOrd="0" presId="urn:microsoft.com/office/officeart/2005/8/layout/vList4"/>
    <dgm:cxn modelId="{8E0AC501-1F3A-4823-A3F8-E96666CE1A96}" type="presParOf" srcId="{203BDC9D-3B70-40FD-BD35-E6E765F395C0}" destId="{CF36C973-90A3-4CE2-B3AE-4494444B5E4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104EB8-D04C-4332-8A1D-4658B39EAA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0D70ED2-C5CC-4912-ACDB-0CBCE2835BE7}">
      <dgm:prSet phldrT="[Text]" custT="1"/>
      <dgm:spPr/>
      <dgm:t>
        <a:bodyPr/>
        <a:lstStyle/>
        <a:p>
          <a:r>
            <a:rPr lang="en-GB" sz="2400" dirty="0"/>
            <a:t>Who is the toolkit for?</a:t>
          </a:r>
        </a:p>
      </dgm:t>
    </dgm:pt>
    <dgm:pt modelId="{E3312134-EBAC-4D66-B270-2ABB985E84A7}" type="parTrans" cxnId="{7303A3F0-ED6F-4B2C-A51A-89B8C18E4DEF}">
      <dgm:prSet/>
      <dgm:spPr/>
      <dgm:t>
        <a:bodyPr/>
        <a:lstStyle/>
        <a:p>
          <a:endParaRPr lang="en-GB"/>
        </a:p>
      </dgm:t>
    </dgm:pt>
    <dgm:pt modelId="{AF773240-8142-411E-A9E0-A952EC4F54A9}" type="sibTrans" cxnId="{7303A3F0-ED6F-4B2C-A51A-89B8C18E4DEF}">
      <dgm:prSet/>
      <dgm:spPr/>
      <dgm:t>
        <a:bodyPr/>
        <a:lstStyle/>
        <a:p>
          <a:endParaRPr lang="en-GB"/>
        </a:p>
      </dgm:t>
    </dgm:pt>
    <dgm:pt modelId="{7B454A63-7D01-4814-973A-146F1CBD5E8B}" type="pres">
      <dgm:prSet presAssocID="{1C104EB8-D04C-4332-8A1D-4658B39EAA71}" presName="linear" presStyleCnt="0">
        <dgm:presLayoutVars>
          <dgm:animLvl val="lvl"/>
          <dgm:resizeHandles val="exact"/>
        </dgm:presLayoutVars>
      </dgm:prSet>
      <dgm:spPr/>
    </dgm:pt>
    <dgm:pt modelId="{AB2821A4-A0A3-4F44-B03E-B37B5B15DC8D}" type="pres">
      <dgm:prSet presAssocID="{D0D70ED2-C5CC-4912-ACDB-0CBCE2835BE7}" presName="parentText" presStyleLbl="node1" presStyleIdx="0" presStyleCnt="1" custLinFactNeighborX="-11493" custLinFactNeighborY="-44435">
        <dgm:presLayoutVars>
          <dgm:chMax val="0"/>
          <dgm:bulletEnabled val="1"/>
        </dgm:presLayoutVars>
      </dgm:prSet>
      <dgm:spPr/>
    </dgm:pt>
  </dgm:ptLst>
  <dgm:cxnLst>
    <dgm:cxn modelId="{795EB4CB-F5EA-440C-8CE0-0F57BF7B924F}" type="presOf" srcId="{D0D70ED2-C5CC-4912-ACDB-0CBCE2835BE7}" destId="{AB2821A4-A0A3-4F44-B03E-B37B5B15DC8D}" srcOrd="0" destOrd="0" presId="urn:microsoft.com/office/officeart/2005/8/layout/vList2"/>
    <dgm:cxn modelId="{4279C2DB-F117-4FDF-A0F8-3E1DF7EE0826}" type="presOf" srcId="{1C104EB8-D04C-4332-8A1D-4658B39EAA71}" destId="{7B454A63-7D01-4814-973A-146F1CBD5E8B}" srcOrd="0" destOrd="0" presId="urn:microsoft.com/office/officeart/2005/8/layout/vList2"/>
    <dgm:cxn modelId="{7303A3F0-ED6F-4B2C-A51A-89B8C18E4DEF}" srcId="{1C104EB8-D04C-4332-8A1D-4658B39EAA71}" destId="{D0D70ED2-C5CC-4912-ACDB-0CBCE2835BE7}" srcOrd="0" destOrd="0" parTransId="{E3312134-EBAC-4D66-B270-2ABB985E84A7}" sibTransId="{AF773240-8142-411E-A9E0-A952EC4F54A9}"/>
    <dgm:cxn modelId="{CE070E11-D4C8-45D1-B396-EA818721C5E1}" type="presParOf" srcId="{7B454A63-7D01-4814-973A-146F1CBD5E8B}" destId="{AB2821A4-A0A3-4F44-B03E-B37B5B15DC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271E26-43CD-47F4-BB87-ECBD90E4DF5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F39930F-A0CB-4D23-9175-87C8023EC2AB}">
      <dgm:prSet phldrT="[Text]" custT="1"/>
      <dgm:spPr>
        <a:solidFill>
          <a:srgbClr val="A365D1"/>
        </a:solidFill>
      </dgm:spPr>
      <dgm:t>
        <a:bodyPr/>
        <a:lstStyle/>
        <a:p>
          <a:pPr algn="ctr"/>
          <a:r>
            <a:rPr lang="en-GB" sz="3200" dirty="0">
              <a:latin typeface="Arial" panose="020B0604020202020204" pitchFamily="34" charset="0"/>
              <a:cs typeface="Arial" panose="020B0604020202020204" pitchFamily="34" charset="0"/>
            </a:rPr>
            <a:t>Who is the toolkit for?</a:t>
          </a:r>
        </a:p>
      </dgm:t>
    </dgm:pt>
    <dgm:pt modelId="{0B6B1874-62D8-4CA4-AD43-19A42731960F}" type="parTrans" cxnId="{EE3783DA-EE96-452F-A706-65E12F6D81B5}">
      <dgm:prSet/>
      <dgm:spPr/>
      <dgm:t>
        <a:bodyPr/>
        <a:lstStyle/>
        <a:p>
          <a:endParaRPr lang="en-GB"/>
        </a:p>
      </dgm:t>
    </dgm:pt>
    <dgm:pt modelId="{26C695B8-60EC-4B23-B5C2-C06B7CCFC6A9}" type="sibTrans" cxnId="{EE3783DA-EE96-452F-A706-65E12F6D81B5}">
      <dgm:prSet/>
      <dgm:spPr/>
      <dgm:t>
        <a:bodyPr/>
        <a:lstStyle/>
        <a:p>
          <a:endParaRPr lang="en-GB"/>
        </a:p>
      </dgm:t>
    </dgm:pt>
    <dgm:pt modelId="{D3E480B4-3A58-4A97-BD55-9CAA45F1BE36}" type="pres">
      <dgm:prSet presAssocID="{95271E26-43CD-47F4-BB87-ECBD90E4DF53}" presName="linear" presStyleCnt="0">
        <dgm:presLayoutVars>
          <dgm:animLvl val="lvl"/>
          <dgm:resizeHandles val="exact"/>
        </dgm:presLayoutVars>
      </dgm:prSet>
      <dgm:spPr/>
    </dgm:pt>
    <dgm:pt modelId="{D730655C-B63A-48FA-BF75-05E8D5FD4012}" type="pres">
      <dgm:prSet presAssocID="{9F39930F-A0CB-4D23-9175-87C8023EC2AB}" presName="parentText" presStyleLbl="node1" presStyleIdx="0" presStyleCnt="1" custScaleX="83986" custScaleY="85328" custLinFactNeighborX="5919" custLinFactNeighborY="17079">
        <dgm:presLayoutVars>
          <dgm:chMax val="0"/>
          <dgm:bulletEnabled val="1"/>
        </dgm:presLayoutVars>
      </dgm:prSet>
      <dgm:spPr/>
    </dgm:pt>
  </dgm:ptLst>
  <dgm:cxnLst>
    <dgm:cxn modelId="{41E46338-43F9-483C-AC0B-24ADF7C5D43F}" type="presOf" srcId="{95271E26-43CD-47F4-BB87-ECBD90E4DF53}" destId="{D3E480B4-3A58-4A97-BD55-9CAA45F1BE36}" srcOrd="0" destOrd="0" presId="urn:microsoft.com/office/officeart/2005/8/layout/vList2"/>
    <dgm:cxn modelId="{D6A17F49-4698-4638-B707-74BA76ECC244}" type="presOf" srcId="{9F39930F-A0CB-4D23-9175-87C8023EC2AB}" destId="{D730655C-B63A-48FA-BF75-05E8D5FD4012}" srcOrd="0" destOrd="0" presId="urn:microsoft.com/office/officeart/2005/8/layout/vList2"/>
    <dgm:cxn modelId="{EE3783DA-EE96-452F-A706-65E12F6D81B5}" srcId="{95271E26-43CD-47F4-BB87-ECBD90E4DF53}" destId="{9F39930F-A0CB-4D23-9175-87C8023EC2AB}" srcOrd="0" destOrd="0" parTransId="{0B6B1874-62D8-4CA4-AD43-19A42731960F}" sibTransId="{26C695B8-60EC-4B23-B5C2-C06B7CCFC6A9}"/>
    <dgm:cxn modelId="{A78FB086-0E7B-439F-A614-F3B962BEA4FD}" type="presParOf" srcId="{D3E480B4-3A58-4A97-BD55-9CAA45F1BE36}" destId="{D730655C-B63A-48FA-BF75-05E8D5FD4012}"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8F0DA-7E0A-425B-8D53-A4F36B5383D5}">
      <dsp:nvSpPr>
        <dsp:cNvPr id="0" name=""/>
        <dsp:cNvSpPr/>
      </dsp:nvSpPr>
      <dsp:spPr>
        <a:xfrm>
          <a:off x="0" y="0"/>
          <a:ext cx="6096000" cy="338335"/>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Introduction</a:t>
          </a:r>
        </a:p>
      </dsp:txBody>
      <dsp:txXfrm>
        <a:off x="1253033" y="0"/>
        <a:ext cx="4842966" cy="338335"/>
      </dsp:txXfrm>
    </dsp:sp>
    <dsp:sp modelId="{C031D6CF-9469-4642-984C-1C8B6FC38911}">
      <dsp:nvSpPr>
        <dsp:cNvPr id="0" name=""/>
        <dsp:cNvSpPr/>
      </dsp:nvSpPr>
      <dsp:spPr>
        <a:xfrm>
          <a:off x="0" y="3085791"/>
          <a:ext cx="1219200" cy="27066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3C8EE7-7FFC-43B0-AF47-2587D2310EDA}">
      <dsp:nvSpPr>
        <dsp:cNvPr id="0" name=""/>
        <dsp:cNvSpPr/>
      </dsp:nvSpPr>
      <dsp:spPr>
        <a:xfrm>
          <a:off x="0" y="397334"/>
          <a:ext cx="6096000" cy="338335"/>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Who is it for?</a:t>
          </a:r>
        </a:p>
      </dsp:txBody>
      <dsp:txXfrm>
        <a:off x="1253033" y="397334"/>
        <a:ext cx="4842966" cy="338335"/>
      </dsp:txXfrm>
    </dsp:sp>
    <dsp:sp modelId="{B047BF5C-7392-4569-BEA3-7CF7E2FDCDEE}">
      <dsp:nvSpPr>
        <dsp:cNvPr id="0" name=""/>
        <dsp:cNvSpPr/>
      </dsp:nvSpPr>
      <dsp:spPr>
        <a:xfrm>
          <a:off x="463430" y="406003"/>
          <a:ext cx="360005" cy="27066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648215-0DE4-4E48-A6AA-95C8AFE08C76}">
      <dsp:nvSpPr>
        <dsp:cNvPr id="0" name=""/>
        <dsp:cNvSpPr/>
      </dsp:nvSpPr>
      <dsp:spPr>
        <a:xfrm>
          <a:off x="0" y="744339"/>
          <a:ext cx="6096000" cy="338335"/>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Why are we doing it?</a:t>
          </a:r>
        </a:p>
      </dsp:txBody>
      <dsp:txXfrm>
        <a:off x="1253033" y="744339"/>
        <a:ext cx="4842966" cy="338335"/>
      </dsp:txXfrm>
    </dsp:sp>
    <dsp:sp modelId="{B2E2B9D2-B60B-4C41-B43E-6D990C048BA5}">
      <dsp:nvSpPr>
        <dsp:cNvPr id="0" name=""/>
        <dsp:cNvSpPr/>
      </dsp:nvSpPr>
      <dsp:spPr>
        <a:xfrm>
          <a:off x="463430" y="778172"/>
          <a:ext cx="360005" cy="27066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EA4D83-D63E-4B9D-80AC-D3FC48F49F1F}">
      <dsp:nvSpPr>
        <dsp:cNvPr id="0" name=""/>
        <dsp:cNvSpPr/>
      </dsp:nvSpPr>
      <dsp:spPr>
        <a:xfrm>
          <a:off x="0" y="1116508"/>
          <a:ext cx="6096000" cy="338335"/>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What is shared decision making?</a:t>
          </a:r>
        </a:p>
      </dsp:txBody>
      <dsp:txXfrm>
        <a:off x="1253033" y="1116508"/>
        <a:ext cx="4842966" cy="338335"/>
      </dsp:txXfrm>
    </dsp:sp>
    <dsp:sp modelId="{7DBEB8F6-D558-47B9-8025-98BB68C7C76C}">
      <dsp:nvSpPr>
        <dsp:cNvPr id="0" name=""/>
        <dsp:cNvSpPr/>
      </dsp:nvSpPr>
      <dsp:spPr>
        <a:xfrm>
          <a:off x="463430" y="1150342"/>
          <a:ext cx="360005" cy="27066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72D349-6293-41AB-A65C-AF769BDCECFD}">
      <dsp:nvSpPr>
        <dsp:cNvPr id="0" name=""/>
        <dsp:cNvSpPr/>
      </dsp:nvSpPr>
      <dsp:spPr>
        <a:xfrm>
          <a:off x="0" y="1488678"/>
          <a:ext cx="6096000" cy="338335"/>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What good looks like?</a:t>
          </a:r>
        </a:p>
      </dsp:txBody>
      <dsp:txXfrm>
        <a:off x="1253033" y="1488678"/>
        <a:ext cx="4842966" cy="338335"/>
      </dsp:txXfrm>
    </dsp:sp>
    <dsp:sp modelId="{B388501C-6F31-483A-8D76-CDAAB2F7C949}">
      <dsp:nvSpPr>
        <dsp:cNvPr id="0" name=""/>
        <dsp:cNvSpPr/>
      </dsp:nvSpPr>
      <dsp:spPr>
        <a:xfrm>
          <a:off x="463430" y="1522511"/>
          <a:ext cx="360005" cy="27066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3DF729-F28B-4BFA-A9B2-D9924006DBAE}">
      <dsp:nvSpPr>
        <dsp:cNvPr id="0" name=""/>
        <dsp:cNvSpPr/>
      </dsp:nvSpPr>
      <dsp:spPr>
        <a:xfrm>
          <a:off x="0" y="1860847"/>
          <a:ext cx="6096000" cy="338335"/>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Supportive systems and processes</a:t>
          </a:r>
        </a:p>
      </dsp:txBody>
      <dsp:txXfrm>
        <a:off x="1253033" y="1860847"/>
        <a:ext cx="4842966" cy="338335"/>
      </dsp:txXfrm>
    </dsp:sp>
    <dsp:sp modelId="{CC70048C-FCAA-423D-A2EC-13F60008F25B}">
      <dsp:nvSpPr>
        <dsp:cNvPr id="0" name=""/>
        <dsp:cNvSpPr/>
      </dsp:nvSpPr>
      <dsp:spPr>
        <a:xfrm>
          <a:off x="463430" y="1894681"/>
          <a:ext cx="360005" cy="27066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00A612-F8FD-43C6-9C48-9923978321B2}">
      <dsp:nvSpPr>
        <dsp:cNvPr id="0" name=""/>
        <dsp:cNvSpPr/>
      </dsp:nvSpPr>
      <dsp:spPr>
        <a:xfrm>
          <a:off x="0" y="2233017"/>
          <a:ext cx="6096000" cy="338335"/>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Prepared public</a:t>
          </a:r>
        </a:p>
      </dsp:txBody>
      <dsp:txXfrm>
        <a:off x="1253033" y="2233017"/>
        <a:ext cx="4842966" cy="338335"/>
      </dsp:txXfrm>
    </dsp:sp>
    <dsp:sp modelId="{276B4707-5FDC-456C-9844-AFD5F51014D4}">
      <dsp:nvSpPr>
        <dsp:cNvPr id="0" name=""/>
        <dsp:cNvSpPr/>
      </dsp:nvSpPr>
      <dsp:spPr>
        <a:xfrm>
          <a:off x="463430" y="2266850"/>
          <a:ext cx="360005" cy="27066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794047-494B-4BDF-8352-7CBE6C7032A8}">
      <dsp:nvSpPr>
        <dsp:cNvPr id="0" name=""/>
        <dsp:cNvSpPr/>
      </dsp:nvSpPr>
      <dsp:spPr>
        <a:xfrm>
          <a:off x="0" y="2605186"/>
          <a:ext cx="6096000" cy="338335"/>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Trained teams</a:t>
          </a:r>
        </a:p>
      </dsp:txBody>
      <dsp:txXfrm>
        <a:off x="1253033" y="2605186"/>
        <a:ext cx="4842966" cy="338335"/>
      </dsp:txXfrm>
    </dsp:sp>
    <dsp:sp modelId="{B717DD98-274E-4E9D-975A-284246DB0706}">
      <dsp:nvSpPr>
        <dsp:cNvPr id="0" name=""/>
        <dsp:cNvSpPr/>
      </dsp:nvSpPr>
      <dsp:spPr>
        <a:xfrm>
          <a:off x="463430" y="2639020"/>
          <a:ext cx="360005" cy="27066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47D909-4A62-4D2B-8169-A60F2D641EBC}">
      <dsp:nvSpPr>
        <dsp:cNvPr id="0" name=""/>
        <dsp:cNvSpPr/>
      </dsp:nvSpPr>
      <dsp:spPr>
        <a:xfrm>
          <a:off x="0" y="2977356"/>
          <a:ext cx="6096000" cy="338335"/>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Commissioned services </a:t>
          </a:r>
        </a:p>
      </dsp:txBody>
      <dsp:txXfrm>
        <a:off x="1253033" y="2977356"/>
        <a:ext cx="4842966" cy="338335"/>
      </dsp:txXfrm>
    </dsp:sp>
    <dsp:sp modelId="{6D26A404-E886-40B9-942F-760CE06104B0}">
      <dsp:nvSpPr>
        <dsp:cNvPr id="0" name=""/>
        <dsp:cNvSpPr/>
      </dsp:nvSpPr>
      <dsp:spPr>
        <a:xfrm>
          <a:off x="463430" y="3011189"/>
          <a:ext cx="360005" cy="27066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6D6D74-804F-496E-8AF4-62E9F401326D}">
      <dsp:nvSpPr>
        <dsp:cNvPr id="0" name=""/>
        <dsp:cNvSpPr/>
      </dsp:nvSpPr>
      <dsp:spPr>
        <a:xfrm>
          <a:off x="0" y="3349525"/>
          <a:ext cx="6096000" cy="338335"/>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Summary</a:t>
          </a:r>
        </a:p>
      </dsp:txBody>
      <dsp:txXfrm>
        <a:off x="1253033" y="3349525"/>
        <a:ext cx="4842966" cy="338335"/>
      </dsp:txXfrm>
    </dsp:sp>
    <dsp:sp modelId="{E6BE54A6-1A1E-4C52-986B-C1F51CEF7E8C}">
      <dsp:nvSpPr>
        <dsp:cNvPr id="0" name=""/>
        <dsp:cNvSpPr/>
      </dsp:nvSpPr>
      <dsp:spPr>
        <a:xfrm>
          <a:off x="463430" y="3383359"/>
          <a:ext cx="360005" cy="270668"/>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C498F5-AF60-4130-8DED-C05E2EB769CB}">
      <dsp:nvSpPr>
        <dsp:cNvPr id="0" name=""/>
        <dsp:cNvSpPr/>
      </dsp:nvSpPr>
      <dsp:spPr>
        <a:xfrm>
          <a:off x="0" y="3621026"/>
          <a:ext cx="6096000" cy="338335"/>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Useful resources</a:t>
          </a:r>
        </a:p>
      </dsp:txBody>
      <dsp:txXfrm>
        <a:off x="1253033" y="3621026"/>
        <a:ext cx="4842966" cy="338335"/>
      </dsp:txXfrm>
    </dsp:sp>
    <dsp:sp modelId="{650CA0AB-A372-46BA-95CE-69F30D261E85}">
      <dsp:nvSpPr>
        <dsp:cNvPr id="0" name=""/>
        <dsp:cNvSpPr/>
      </dsp:nvSpPr>
      <dsp:spPr>
        <a:xfrm>
          <a:off x="455042" y="3671637"/>
          <a:ext cx="360005" cy="270668"/>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821A4-A0A3-4F44-B03E-B37B5B15DC8D}">
      <dsp:nvSpPr>
        <dsp:cNvPr id="0" name=""/>
        <dsp:cNvSpPr/>
      </dsp:nvSpPr>
      <dsp:spPr>
        <a:xfrm>
          <a:off x="0" y="694795"/>
          <a:ext cx="78867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Who is the toolkit for?</a:t>
          </a:r>
        </a:p>
      </dsp:txBody>
      <dsp:txXfrm>
        <a:off x="59399" y="754194"/>
        <a:ext cx="7767902"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0655C-B63A-48FA-BF75-05E8D5FD4012}">
      <dsp:nvSpPr>
        <dsp:cNvPr id="0" name=""/>
        <dsp:cNvSpPr/>
      </dsp:nvSpPr>
      <dsp:spPr>
        <a:xfrm>
          <a:off x="901710" y="1720681"/>
          <a:ext cx="5438103" cy="1038271"/>
        </a:xfrm>
        <a:prstGeom prst="roundRect">
          <a:avLst/>
        </a:prstGeom>
        <a:solidFill>
          <a:srgbClr val="A365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Who is the toolkit for?</a:t>
          </a:r>
        </a:p>
      </dsp:txBody>
      <dsp:txXfrm>
        <a:off x="952394" y="1771365"/>
        <a:ext cx="5336735" cy="93690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F78E1-4DCE-DB48-8A90-4F269E7C8B66}" type="datetimeFigureOut">
              <a:rPr lang="en-US" smtClean="0"/>
              <a:t>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E0FE7-8ECE-F246-BF4F-BCC35699F0B0}" type="slidenum">
              <a:rPr lang="en-US" smtClean="0"/>
              <a:t>‹#›</a:t>
            </a:fld>
            <a:endParaRPr lang="en-US"/>
          </a:p>
        </p:txBody>
      </p:sp>
    </p:spTree>
    <p:extLst>
      <p:ext uri="{BB962C8B-B14F-4D97-AF65-F5344CB8AC3E}">
        <p14:creationId xmlns:p14="http://schemas.microsoft.com/office/powerpoint/2010/main" val="3709680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3E0FE7-8ECE-F246-BF4F-BCC35699F0B0}" type="slidenum">
              <a:rPr lang="en-US" smtClean="0"/>
              <a:t>1</a:t>
            </a:fld>
            <a:endParaRPr lang="en-US"/>
          </a:p>
        </p:txBody>
      </p:sp>
    </p:spTree>
    <p:extLst>
      <p:ext uri="{BB962C8B-B14F-4D97-AF65-F5344CB8AC3E}">
        <p14:creationId xmlns:p14="http://schemas.microsoft.com/office/powerpoint/2010/main" val="34103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3E0FE7-8ECE-F246-BF4F-BCC35699F0B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41033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604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053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26686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69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67327"/>
            <a:ext cx="7886700" cy="1121079"/>
          </a:xfrm>
          <a:prstGeom prst="rect">
            <a:avLst/>
          </a:prstGeom>
        </p:spPr>
        <p:txBody>
          <a:bodyPr/>
          <a:lstStyle>
            <a:lvl1pPr>
              <a:defRPr>
                <a:solidFill>
                  <a:srgbClr val="2D2E83"/>
                </a:solidFill>
              </a:defRPr>
            </a:lvl1pPr>
          </a:lstStyle>
          <a:p>
            <a:r>
              <a:rPr lang="en-US" dirty="0"/>
              <a:t>Click to edit Master title style</a:t>
            </a:r>
          </a:p>
        </p:txBody>
      </p:sp>
      <p:sp>
        <p:nvSpPr>
          <p:cNvPr id="3" name="Content Placeholder 2"/>
          <p:cNvSpPr>
            <a:spLocks noGrp="1"/>
          </p:cNvSpPr>
          <p:nvPr>
            <p:ph idx="1"/>
          </p:nvPr>
        </p:nvSpPr>
        <p:spPr>
          <a:xfrm>
            <a:off x="628650" y="2488406"/>
            <a:ext cx="7886700" cy="3688556"/>
          </a:xfrm>
          <a:prstGeom prst="rect">
            <a:avLst/>
          </a:prstGeom>
        </p:spPr>
        <p:txBody>
          <a:bodyPr/>
          <a:lstStyle>
            <a:lvl1pPr>
              <a:defRPr>
                <a:solidFill>
                  <a:srgbClr val="36A9E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80078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4589464"/>
            <a:ext cx="7886700" cy="1500187"/>
          </a:xfrm>
          <a:prstGeom prst="rect">
            <a:avLst/>
          </a:prstGeom>
        </p:spPr>
        <p:txBody>
          <a:bodyPr/>
          <a:lstStyle>
            <a:lvl1pPr marL="0" indent="0">
              <a:buNone/>
              <a:defRPr sz="2400">
                <a:solidFill>
                  <a:srgbClr val="36A9E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7D9AB42F-211F-2448-AE46-3A6915C725BE}"/>
              </a:ext>
            </a:extLst>
          </p:cNvPr>
          <p:cNvSpPr>
            <a:spLocks noGrp="1"/>
          </p:cNvSpPr>
          <p:nvPr>
            <p:ph type="title"/>
          </p:nvPr>
        </p:nvSpPr>
        <p:spPr>
          <a:xfrm>
            <a:off x="628650" y="1410671"/>
            <a:ext cx="7886700" cy="1325563"/>
          </a:xfrm>
          <a:prstGeom prst="rect">
            <a:avLst/>
          </a:prstGeom>
        </p:spPr>
        <p:txBody>
          <a:bodyPr/>
          <a:lstStyle>
            <a:lvl1pPr>
              <a:defRPr>
                <a:solidFill>
                  <a:srgbClr val="2D2E83"/>
                </a:solidFill>
              </a:defRPr>
            </a:lvl1pPr>
          </a:lstStyle>
          <a:p>
            <a:r>
              <a:rPr lang="en-US" dirty="0"/>
              <a:t>Click to edit Master title style</a:t>
            </a:r>
          </a:p>
        </p:txBody>
      </p:sp>
    </p:spTree>
    <p:extLst>
      <p:ext uri="{BB962C8B-B14F-4D97-AF65-F5344CB8AC3E}">
        <p14:creationId xmlns:p14="http://schemas.microsoft.com/office/powerpoint/2010/main" val="63253917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033899"/>
            <a:ext cx="3886200" cy="4143064"/>
          </a:xfrm>
          <a:prstGeom prst="rect">
            <a:avLst/>
          </a:prstGeom>
        </p:spPr>
        <p:txBody>
          <a:bodyPr/>
          <a:lstStyle>
            <a:lvl1pPr>
              <a:defRPr>
                <a:solidFill>
                  <a:srgbClr val="36A9E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033899"/>
            <a:ext cx="3886200" cy="4143064"/>
          </a:xfrm>
          <a:prstGeom prst="rect">
            <a:avLst/>
          </a:prstGeom>
        </p:spPr>
        <p:txBody>
          <a:bodyPr/>
          <a:lstStyle>
            <a:lvl1pPr>
              <a:defRPr>
                <a:solidFill>
                  <a:srgbClr val="36A9E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064EA011-F3C0-794A-8061-BEF0FB523844}"/>
              </a:ext>
            </a:extLst>
          </p:cNvPr>
          <p:cNvSpPr>
            <a:spLocks noGrp="1"/>
          </p:cNvSpPr>
          <p:nvPr>
            <p:ph type="title"/>
          </p:nvPr>
        </p:nvSpPr>
        <p:spPr>
          <a:xfrm>
            <a:off x="628650" y="1162844"/>
            <a:ext cx="7886700" cy="662782"/>
          </a:xfrm>
          <a:prstGeom prst="rect">
            <a:avLst/>
          </a:prstGeom>
        </p:spPr>
        <p:txBody>
          <a:bodyPr/>
          <a:lstStyle>
            <a:lvl1pPr>
              <a:defRPr>
                <a:solidFill>
                  <a:srgbClr val="2D2E83"/>
                </a:solidFill>
              </a:defRPr>
            </a:lvl1pPr>
          </a:lstStyle>
          <a:p>
            <a:r>
              <a:rPr lang="en-US" dirty="0"/>
              <a:t>Click to edit Master title style</a:t>
            </a:r>
          </a:p>
        </p:txBody>
      </p:sp>
    </p:spTree>
    <p:extLst>
      <p:ext uri="{BB962C8B-B14F-4D97-AF65-F5344CB8AC3E}">
        <p14:creationId xmlns:p14="http://schemas.microsoft.com/office/powerpoint/2010/main" val="151098896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2181676"/>
            <a:ext cx="3868340" cy="823912"/>
          </a:xfrm>
          <a:prstGeom prst="rect">
            <a:avLst/>
          </a:prstGeom>
        </p:spPr>
        <p:txBody>
          <a:bodyPr anchor="b"/>
          <a:lstStyle>
            <a:lvl1pPr marL="0" indent="0">
              <a:buNone/>
              <a:defRPr sz="2400" b="1">
                <a:solidFill>
                  <a:srgbClr val="36A9E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3005588"/>
            <a:ext cx="3868340" cy="3000576"/>
          </a:xfrm>
          <a:prstGeom prst="rect">
            <a:avLst/>
          </a:prstGeom>
        </p:spPr>
        <p:txBody>
          <a:bodyPr/>
          <a:lstStyle>
            <a:lvl1pPr>
              <a:defRPr>
                <a:solidFill>
                  <a:srgbClr val="36A9E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181676"/>
            <a:ext cx="3887391" cy="823912"/>
          </a:xfrm>
          <a:prstGeom prst="rect">
            <a:avLst/>
          </a:prstGeom>
        </p:spPr>
        <p:txBody>
          <a:bodyPr anchor="b"/>
          <a:lstStyle>
            <a:lvl1pPr marL="0" indent="0">
              <a:buNone/>
              <a:defRPr sz="2400" b="1">
                <a:solidFill>
                  <a:srgbClr val="36A9E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05588"/>
            <a:ext cx="3887391" cy="3000576"/>
          </a:xfrm>
          <a:prstGeom prst="rect">
            <a:avLst/>
          </a:prstGeom>
        </p:spPr>
        <p:txBody>
          <a:bodyPr/>
          <a:lstStyle>
            <a:lvl1pPr>
              <a:defRPr>
                <a:solidFill>
                  <a:srgbClr val="36A9E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AA499372-F146-5F43-AA48-AE8162B214E2}"/>
              </a:ext>
            </a:extLst>
          </p:cNvPr>
          <p:cNvSpPr>
            <a:spLocks noGrp="1"/>
          </p:cNvSpPr>
          <p:nvPr>
            <p:ph type="title"/>
          </p:nvPr>
        </p:nvSpPr>
        <p:spPr>
          <a:xfrm>
            <a:off x="628650" y="1162844"/>
            <a:ext cx="7886700" cy="802690"/>
          </a:xfrm>
          <a:prstGeom prst="rect">
            <a:avLst/>
          </a:prstGeom>
        </p:spPr>
        <p:txBody>
          <a:bodyPr/>
          <a:lstStyle>
            <a:lvl1pPr>
              <a:defRPr>
                <a:solidFill>
                  <a:srgbClr val="2D2E83"/>
                </a:solidFill>
              </a:defRPr>
            </a:lvl1pPr>
          </a:lstStyle>
          <a:p>
            <a:r>
              <a:rPr lang="en-US" dirty="0"/>
              <a:t>Click to edit Master title style</a:t>
            </a:r>
          </a:p>
        </p:txBody>
      </p:sp>
    </p:spTree>
    <p:extLst>
      <p:ext uri="{BB962C8B-B14F-4D97-AF65-F5344CB8AC3E}">
        <p14:creationId xmlns:p14="http://schemas.microsoft.com/office/powerpoint/2010/main" val="171467330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3F5B76-EBC0-3946-AFA1-4B50F27A2E69}"/>
              </a:ext>
            </a:extLst>
          </p:cNvPr>
          <p:cNvSpPr>
            <a:spLocks noGrp="1"/>
          </p:cNvSpPr>
          <p:nvPr>
            <p:ph type="title"/>
          </p:nvPr>
        </p:nvSpPr>
        <p:spPr>
          <a:xfrm>
            <a:off x="628650" y="1162843"/>
            <a:ext cx="7886700" cy="1325563"/>
          </a:xfrm>
          <a:prstGeom prst="rect">
            <a:avLst/>
          </a:prstGeom>
        </p:spPr>
        <p:txBody>
          <a:bodyPr/>
          <a:lstStyle>
            <a:lvl1pPr>
              <a:defRPr>
                <a:solidFill>
                  <a:srgbClr val="2D2E83"/>
                </a:solidFill>
              </a:defRPr>
            </a:lvl1pPr>
          </a:lstStyle>
          <a:p>
            <a:r>
              <a:rPr lang="en-US" dirty="0"/>
              <a:t>Click to edit Master title style</a:t>
            </a:r>
          </a:p>
        </p:txBody>
      </p:sp>
    </p:spTree>
    <p:extLst>
      <p:ext uri="{BB962C8B-B14F-4D97-AF65-F5344CB8AC3E}">
        <p14:creationId xmlns:p14="http://schemas.microsoft.com/office/powerpoint/2010/main" val="22862621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07054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162844"/>
            <a:ext cx="4629150" cy="4698207"/>
          </a:xfrm>
          <a:prstGeom prst="rect">
            <a:avLst/>
          </a:prstGeom>
        </p:spPr>
        <p:txBody>
          <a:bodyPr anchor="t"/>
          <a:lstStyle>
            <a:lvl1pPr marL="0" indent="0">
              <a:buNone/>
              <a:defRPr sz="3200">
                <a:solidFill>
                  <a:srgbClr val="36A9E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3657600"/>
            <a:ext cx="2949178" cy="2184932"/>
          </a:xfrm>
          <a:prstGeom prst="rect">
            <a:avLst/>
          </a:prstGeom>
        </p:spPr>
        <p:txBody>
          <a:bodyPr/>
          <a:lstStyle>
            <a:lvl1pPr marL="0" indent="0">
              <a:buNone/>
              <a:defRPr sz="1600">
                <a:solidFill>
                  <a:srgbClr val="36A9E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id="{475A69C3-579C-1B4E-9682-ACA28F634F48}"/>
              </a:ext>
            </a:extLst>
          </p:cNvPr>
          <p:cNvSpPr>
            <a:spLocks noGrp="1"/>
          </p:cNvSpPr>
          <p:nvPr>
            <p:ph type="title"/>
          </p:nvPr>
        </p:nvSpPr>
        <p:spPr>
          <a:xfrm>
            <a:off x="628650" y="1162843"/>
            <a:ext cx="2949178" cy="2379254"/>
          </a:xfrm>
          <a:prstGeom prst="rect">
            <a:avLst/>
          </a:prstGeom>
        </p:spPr>
        <p:txBody>
          <a:bodyPr/>
          <a:lstStyle>
            <a:lvl1pPr>
              <a:defRPr>
                <a:solidFill>
                  <a:srgbClr val="2D2E83"/>
                </a:solidFill>
              </a:defRPr>
            </a:lvl1pPr>
          </a:lstStyle>
          <a:p>
            <a:r>
              <a:rPr lang="en-US" dirty="0"/>
              <a:t>Click to edit Master title style</a:t>
            </a:r>
          </a:p>
        </p:txBody>
      </p:sp>
    </p:spTree>
    <p:extLst>
      <p:ext uri="{BB962C8B-B14F-4D97-AF65-F5344CB8AC3E}">
        <p14:creationId xmlns:p14="http://schemas.microsoft.com/office/powerpoint/2010/main" val="93586008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1528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AC9E05-CDA1-9347-A922-64F9FD220D29}"/>
              </a:ext>
            </a:extLst>
          </p:cNvPr>
          <p:cNvSpPr>
            <a:spLocks noGrp="1"/>
          </p:cNvSpPr>
          <p:nvPr>
            <p:ph type="subTitle" idx="1"/>
          </p:nvPr>
        </p:nvSpPr>
        <p:spPr>
          <a:xfrm>
            <a:off x="1143000" y="3602038"/>
            <a:ext cx="6858000" cy="1655762"/>
          </a:xfrm>
        </p:spPr>
        <p:txBody>
          <a:bodyPr/>
          <a:lstStyle>
            <a:lvl1pPr marL="0" indent="0" algn="ctr">
              <a:buNone/>
              <a:defRPr sz="2400">
                <a:solidFill>
                  <a:srgbClr val="36A9E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le 1">
            <a:extLst>
              <a:ext uri="{FF2B5EF4-FFF2-40B4-BE49-F238E27FC236}">
                <a16:creationId xmlns:a16="http://schemas.microsoft.com/office/drawing/2014/main" id="{3DF44767-541F-7B45-AAE6-CBEAB071CD09}"/>
              </a:ext>
            </a:extLst>
          </p:cNvPr>
          <p:cNvSpPr>
            <a:spLocks noGrp="1"/>
          </p:cNvSpPr>
          <p:nvPr>
            <p:ph type="title"/>
          </p:nvPr>
        </p:nvSpPr>
        <p:spPr>
          <a:xfrm>
            <a:off x="628650" y="1162843"/>
            <a:ext cx="7886700" cy="1325563"/>
          </a:xfrm>
          <a:prstGeom prst="rect">
            <a:avLst/>
          </a:prstGeom>
        </p:spPr>
        <p:txBody>
          <a:bodyPr/>
          <a:lstStyle>
            <a:lvl1pPr>
              <a:defRPr>
                <a:solidFill>
                  <a:srgbClr val="2D2E83"/>
                </a:solidFill>
              </a:defRPr>
            </a:lvl1pPr>
          </a:lstStyle>
          <a:p>
            <a:r>
              <a:rPr lang="en-US" dirty="0"/>
              <a:t>Click to edit Master title style</a:t>
            </a:r>
          </a:p>
        </p:txBody>
      </p:sp>
    </p:spTree>
    <p:extLst>
      <p:ext uri="{BB962C8B-B14F-4D97-AF65-F5344CB8AC3E}">
        <p14:creationId xmlns:p14="http://schemas.microsoft.com/office/powerpoint/2010/main" val="140880862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2DB03B-82D8-4B4C-A15C-6702B510E7CC}"/>
              </a:ext>
            </a:extLst>
          </p:cNvPr>
          <p:cNvSpPr>
            <a:spLocks noGrp="1"/>
          </p:cNvSpPr>
          <p:nvPr>
            <p:ph idx="1"/>
          </p:nvPr>
        </p:nvSpPr>
        <p:spPr/>
        <p:txBody>
          <a:bodyPr/>
          <a:lstStyle>
            <a:lvl1pPr>
              <a:defRPr>
                <a:solidFill>
                  <a:srgbClr val="36A9E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2E7D952A-667F-5648-B218-CFFD861D02C9}"/>
              </a:ext>
            </a:extLst>
          </p:cNvPr>
          <p:cNvSpPr>
            <a:spLocks noGrp="1"/>
          </p:cNvSpPr>
          <p:nvPr>
            <p:ph type="title"/>
          </p:nvPr>
        </p:nvSpPr>
        <p:spPr>
          <a:xfrm>
            <a:off x="628650" y="1162843"/>
            <a:ext cx="7886700" cy="1325563"/>
          </a:xfrm>
          <a:prstGeom prst="rect">
            <a:avLst/>
          </a:prstGeom>
        </p:spPr>
        <p:txBody>
          <a:bodyPr/>
          <a:lstStyle>
            <a:lvl1pPr>
              <a:defRPr>
                <a:solidFill>
                  <a:srgbClr val="2D2E83"/>
                </a:solidFill>
              </a:defRPr>
            </a:lvl1pPr>
          </a:lstStyle>
          <a:p>
            <a:r>
              <a:rPr lang="en-US" dirty="0"/>
              <a:t>Click to edit Master title style</a:t>
            </a:r>
          </a:p>
        </p:txBody>
      </p:sp>
    </p:spTree>
    <p:extLst>
      <p:ext uri="{BB962C8B-B14F-4D97-AF65-F5344CB8AC3E}">
        <p14:creationId xmlns:p14="http://schemas.microsoft.com/office/powerpoint/2010/main" val="270518676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46C25E-55BA-BB44-8E15-49EE3A86631B}"/>
              </a:ext>
            </a:extLst>
          </p:cNvPr>
          <p:cNvSpPr>
            <a:spLocks noGrp="1"/>
          </p:cNvSpPr>
          <p:nvPr>
            <p:ph type="body" idx="1"/>
          </p:nvPr>
        </p:nvSpPr>
        <p:spPr>
          <a:xfrm>
            <a:off x="623888" y="4589463"/>
            <a:ext cx="7886700" cy="1500187"/>
          </a:xfrm>
        </p:spPr>
        <p:txBody>
          <a:bodyPr/>
          <a:lstStyle>
            <a:lvl1pPr marL="0" indent="0">
              <a:buNone/>
              <a:defRPr sz="2400">
                <a:solidFill>
                  <a:srgbClr val="36A9E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itle 1">
            <a:extLst>
              <a:ext uri="{FF2B5EF4-FFF2-40B4-BE49-F238E27FC236}">
                <a16:creationId xmlns:a16="http://schemas.microsoft.com/office/drawing/2014/main" id="{EDC07F93-D692-2341-9D31-9BAF15D74B33}"/>
              </a:ext>
            </a:extLst>
          </p:cNvPr>
          <p:cNvSpPr>
            <a:spLocks noGrp="1"/>
          </p:cNvSpPr>
          <p:nvPr>
            <p:ph type="title"/>
          </p:nvPr>
        </p:nvSpPr>
        <p:spPr>
          <a:xfrm>
            <a:off x="628650" y="1162843"/>
            <a:ext cx="7886700" cy="1325563"/>
          </a:xfrm>
          <a:prstGeom prst="rect">
            <a:avLst/>
          </a:prstGeom>
        </p:spPr>
        <p:txBody>
          <a:bodyPr/>
          <a:lstStyle>
            <a:lvl1pPr>
              <a:defRPr>
                <a:solidFill>
                  <a:srgbClr val="2D2E83"/>
                </a:solidFill>
              </a:defRPr>
            </a:lvl1pPr>
          </a:lstStyle>
          <a:p>
            <a:r>
              <a:rPr lang="en-US" dirty="0"/>
              <a:t>Click to edit Master title style</a:t>
            </a:r>
          </a:p>
        </p:txBody>
      </p:sp>
    </p:spTree>
    <p:extLst>
      <p:ext uri="{BB962C8B-B14F-4D97-AF65-F5344CB8AC3E}">
        <p14:creationId xmlns:p14="http://schemas.microsoft.com/office/powerpoint/2010/main" val="407632093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50A4F5-3BD3-4B41-8312-91BB6D8C5784}"/>
              </a:ext>
            </a:extLst>
          </p:cNvPr>
          <p:cNvSpPr>
            <a:spLocks noGrp="1"/>
          </p:cNvSpPr>
          <p:nvPr>
            <p:ph sz="half" idx="1"/>
          </p:nvPr>
        </p:nvSpPr>
        <p:spPr>
          <a:xfrm>
            <a:off x="628650" y="2008504"/>
            <a:ext cx="3867150" cy="4351338"/>
          </a:xfrm>
        </p:spPr>
        <p:txBody>
          <a:bodyPr/>
          <a:lstStyle>
            <a:lvl1pPr>
              <a:defRPr>
                <a:solidFill>
                  <a:srgbClr val="36A9E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C4D78AC-3FEE-0545-8130-428118AA8AA0}"/>
              </a:ext>
            </a:extLst>
          </p:cNvPr>
          <p:cNvSpPr>
            <a:spLocks noGrp="1"/>
          </p:cNvSpPr>
          <p:nvPr>
            <p:ph sz="half" idx="2"/>
          </p:nvPr>
        </p:nvSpPr>
        <p:spPr>
          <a:xfrm>
            <a:off x="4648200" y="2008504"/>
            <a:ext cx="3867150" cy="4351338"/>
          </a:xfrm>
        </p:spPr>
        <p:txBody>
          <a:bodyPr/>
          <a:lstStyle>
            <a:lvl1pPr>
              <a:defRPr>
                <a:solidFill>
                  <a:srgbClr val="36A9E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E815451F-2331-CF48-B8A9-166A7F36B9EB}"/>
              </a:ext>
            </a:extLst>
          </p:cNvPr>
          <p:cNvSpPr>
            <a:spLocks noGrp="1"/>
          </p:cNvSpPr>
          <p:nvPr>
            <p:ph type="title"/>
          </p:nvPr>
        </p:nvSpPr>
        <p:spPr>
          <a:xfrm>
            <a:off x="628650" y="1162843"/>
            <a:ext cx="7886700" cy="1325563"/>
          </a:xfrm>
          <a:prstGeom prst="rect">
            <a:avLst/>
          </a:prstGeom>
        </p:spPr>
        <p:txBody>
          <a:bodyPr/>
          <a:lstStyle>
            <a:lvl1pPr>
              <a:defRPr>
                <a:solidFill>
                  <a:srgbClr val="2D2E83"/>
                </a:solidFill>
              </a:defRPr>
            </a:lvl1pPr>
          </a:lstStyle>
          <a:p>
            <a:r>
              <a:rPr lang="en-US" dirty="0"/>
              <a:t>Click to edit Master title style</a:t>
            </a:r>
          </a:p>
        </p:txBody>
      </p:sp>
    </p:spTree>
    <p:extLst>
      <p:ext uri="{BB962C8B-B14F-4D97-AF65-F5344CB8AC3E}">
        <p14:creationId xmlns:p14="http://schemas.microsoft.com/office/powerpoint/2010/main" val="141594253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37F286-965C-5F4A-BB83-CF9A7F8EFA17}"/>
              </a:ext>
            </a:extLst>
          </p:cNvPr>
          <p:cNvSpPr>
            <a:spLocks noGrp="1"/>
          </p:cNvSpPr>
          <p:nvPr>
            <p:ph type="body" idx="1"/>
          </p:nvPr>
        </p:nvSpPr>
        <p:spPr>
          <a:xfrm>
            <a:off x="630238" y="2037298"/>
            <a:ext cx="3868737" cy="823912"/>
          </a:xfrm>
        </p:spPr>
        <p:txBody>
          <a:bodyPr anchor="b"/>
          <a:lstStyle>
            <a:lvl1pPr marL="0" indent="0">
              <a:buNone/>
              <a:defRPr sz="2400" b="1">
                <a:solidFill>
                  <a:srgbClr val="36A9E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C09CC1-EA30-BA49-AF66-3889C92975DF}"/>
              </a:ext>
            </a:extLst>
          </p:cNvPr>
          <p:cNvSpPr>
            <a:spLocks noGrp="1"/>
          </p:cNvSpPr>
          <p:nvPr>
            <p:ph sz="half" idx="2"/>
          </p:nvPr>
        </p:nvSpPr>
        <p:spPr>
          <a:xfrm>
            <a:off x="630238" y="2861210"/>
            <a:ext cx="3868737" cy="3684588"/>
          </a:xfrm>
        </p:spPr>
        <p:txBody>
          <a:bodyPr/>
          <a:lstStyle>
            <a:lvl1pPr>
              <a:defRPr>
                <a:solidFill>
                  <a:srgbClr val="36A9E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0B0C0B9-5E3E-7040-8D72-2DA96EFC7262}"/>
              </a:ext>
            </a:extLst>
          </p:cNvPr>
          <p:cNvSpPr>
            <a:spLocks noGrp="1"/>
          </p:cNvSpPr>
          <p:nvPr>
            <p:ph type="body" sz="quarter" idx="3"/>
          </p:nvPr>
        </p:nvSpPr>
        <p:spPr>
          <a:xfrm>
            <a:off x="4629150" y="2037298"/>
            <a:ext cx="3887788" cy="823912"/>
          </a:xfrm>
        </p:spPr>
        <p:txBody>
          <a:bodyPr anchor="b"/>
          <a:lstStyle>
            <a:lvl1pPr marL="0" indent="0">
              <a:buNone/>
              <a:defRPr sz="2400" b="1">
                <a:solidFill>
                  <a:srgbClr val="36A9E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C35BFD-C155-AE40-BA13-D78BE997D02C}"/>
              </a:ext>
            </a:extLst>
          </p:cNvPr>
          <p:cNvSpPr>
            <a:spLocks noGrp="1"/>
          </p:cNvSpPr>
          <p:nvPr>
            <p:ph sz="quarter" idx="4"/>
          </p:nvPr>
        </p:nvSpPr>
        <p:spPr>
          <a:xfrm>
            <a:off x="4629150" y="2861210"/>
            <a:ext cx="3887788" cy="3684588"/>
          </a:xfrm>
        </p:spPr>
        <p:txBody>
          <a:bodyPr/>
          <a:lstStyle>
            <a:lvl1pPr>
              <a:defRPr>
                <a:solidFill>
                  <a:srgbClr val="36A9E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D926288B-3B8E-414D-BB13-E140AF1592D2}"/>
              </a:ext>
            </a:extLst>
          </p:cNvPr>
          <p:cNvSpPr>
            <a:spLocks noGrp="1"/>
          </p:cNvSpPr>
          <p:nvPr>
            <p:ph type="title"/>
          </p:nvPr>
        </p:nvSpPr>
        <p:spPr>
          <a:xfrm>
            <a:off x="628650" y="1162843"/>
            <a:ext cx="7886700" cy="1325563"/>
          </a:xfrm>
          <a:prstGeom prst="rect">
            <a:avLst/>
          </a:prstGeom>
        </p:spPr>
        <p:txBody>
          <a:bodyPr/>
          <a:lstStyle>
            <a:lvl1pPr>
              <a:defRPr>
                <a:solidFill>
                  <a:srgbClr val="2D2E83"/>
                </a:solidFill>
              </a:defRPr>
            </a:lvl1pPr>
          </a:lstStyle>
          <a:p>
            <a:r>
              <a:rPr lang="en-US" dirty="0"/>
              <a:t>Click to edit Master title style</a:t>
            </a:r>
          </a:p>
        </p:txBody>
      </p:sp>
    </p:spTree>
    <p:extLst>
      <p:ext uri="{BB962C8B-B14F-4D97-AF65-F5344CB8AC3E}">
        <p14:creationId xmlns:p14="http://schemas.microsoft.com/office/powerpoint/2010/main" val="297165472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1F6DC9-E005-4442-94A9-2438DFB6CAB3}"/>
              </a:ext>
            </a:extLst>
          </p:cNvPr>
          <p:cNvSpPr>
            <a:spLocks noGrp="1"/>
          </p:cNvSpPr>
          <p:nvPr>
            <p:ph type="title"/>
          </p:nvPr>
        </p:nvSpPr>
        <p:spPr>
          <a:xfrm>
            <a:off x="628650" y="1162843"/>
            <a:ext cx="7886700" cy="1325563"/>
          </a:xfrm>
          <a:prstGeom prst="rect">
            <a:avLst/>
          </a:prstGeom>
        </p:spPr>
        <p:txBody>
          <a:bodyPr/>
          <a:lstStyle>
            <a:lvl1pPr>
              <a:defRPr>
                <a:solidFill>
                  <a:srgbClr val="2D2E83"/>
                </a:solidFill>
              </a:defRPr>
            </a:lvl1pPr>
          </a:lstStyle>
          <a:p>
            <a:r>
              <a:rPr lang="en-US" dirty="0"/>
              <a:t>Click to edit Master title style</a:t>
            </a:r>
          </a:p>
        </p:txBody>
      </p:sp>
    </p:spTree>
    <p:extLst>
      <p:ext uri="{BB962C8B-B14F-4D97-AF65-F5344CB8AC3E}">
        <p14:creationId xmlns:p14="http://schemas.microsoft.com/office/powerpoint/2010/main" val="111632128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47248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7816F7-48A0-FB4B-B850-6B0EC6D4B77F}"/>
              </a:ext>
            </a:extLst>
          </p:cNvPr>
          <p:cNvSpPr>
            <a:spLocks noGrp="1"/>
          </p:cNvSpPr>
          <p:nvPr>
            <p:ph idx="1"/>
          </p:nvPr>
        </p:nvSpPr>
        <p:spPr>
          <a:xfrm>
            <a:off x="3887788" y="1162843"/>
            <a:ext cx="4629150" cy="5073589"/>
          </a:xfrm>
        </p:spPr>
        <p:txBody>
          <a:bodyPr/>
          <a:lstStyle>
            <a:lvl1pPr>
              <a:defRPr sz="3200">
                <a:solidFill>
                  <a:srgbClr val="36A9E1"/>
                </a:solidFill>
              </a:defRPr>
            </a:lvl1pPr>
            <a:lvl2pPr>
              <a:defRPr sz="2800">
                <a:solidFill>
                  <a:srgbClr val="36A9E1"/>
                </a:solidFill>
              </a:defRPr>
            </a:lvl2pPr>
            <a:lvl3pPr>
              <a:defRPr sz="2400">
                <a:solidFill>
                  <a:srgbClr val="36A9E1"/>
                </a:solidFill>
              </a:defRPr>
            </a:lvl3pPr>
            <a:lvl4pPr>
              <a:defRPr sz="2000">
                <a:solidFill>
                  <a:srgbClr val="36A9E1"/>
                </a:solidFill>
              </a:defRPr>
            </a:lvl4pPr>
            <a:lvl5pPr>
              <a:defRPr sz="2000">
                <a:solidFill>
                  <a:srgbClr val="36A9E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90FDE18-DACB-054B-AC6B-D55B4D28CD65}"/>
              </a:ext>
            </a:extLst>
          </p:cNvPr>
          <p:cNvSpPr>
            <a:spLocks noGrp="1"/>
          </p:cNvSpPr>
          <p:nvPr>
            <p:ph type="body" sz="half" idx="2"/>
          </p:nvPr>
        </p:nvSpPr>
        <p:spPr>
          <a:xfrm>
            <a:off x="630238" y="3089708"/>
            <a:ext cx="2949575" cy="3154661"/>
          </a:xfrm>
        </p:spPr>
        <p:txBody>
          <a:bodyPr/>
          <a:lstStyle>
            <a:lvl1pPr marL="0" indent="0">
              <a:buNone/>
              <a:defRPr sz="1600">
                <a:solidFill>
                  <a:srgbClr val="36A9E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id="{DCCF23BD-E758-BF4B-80E2-682881BA12B4}"/>
              </a:ext>
            </a:extLst>
          </p:cNvPr>
          <p:cNvSpPr>
            <a:spLocks noGrp="1"/>
          </p:cNvSpPr>
          <p:nvPr>
            <p:ph type="title"/>
          </p:nvPr>
        </p:nvSpPr>
        <p:spPr>
          <a:xfrm>
            <a:off x="628650" y="1162843"/>
            <a:ext cx="2949575" cy="1387852"/>
          </a:xfrm>
          <a:prstGeom prst="rect">
            <a:avLst/>
          </a:prstGeom>
        </p:spPr>
        <p:txBody>
          <a:bodyPr/>
          <a:lstStyle>
            <a:lvl1pPr>
              <a:defRPr>
                <a:solidFill>
                  <a:srgbClr val="2D2E83"/>
                </a:solidFill>
              </a:defRPr>
            </a:lvl1pPr>
          </a:lstStyle>
          <a:p>
            <a:r>
              <a:rPr lang="en-US" dirty="0"/>
              <a:t>Click to edit Master title style</a:t>
            </a:r>
          </a:p>
        </p:txBody>
      </p:sp>
    </p:spTree>
    <p:extLst>
      <p:ext uri="{BB962C8B-B14F-4D97-AF65-F5344CB8AC3E}">
        <p14:creationId xmlns:p14="http://schemas.microsoft.com/office/powerpoint/2010/main" val="117584004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796D1-D59C-4810-8719-332F5002C2B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4B44DE1-4384-47E5-A812-26595903ED9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54FF37-D8C6-4780-8992-369D0F46D03E}"/>
              </a:ext>
            </a:extLst>
          </p:cNvPr>
          <p:cNvSpPr>
            <a:spLocks noGrp="1"/>
          </p:cNvSpPr>
          <p:nvPr>
            <p:ph type="dt" sz="half" idx="10"/>
          </p:nvPr>
        </p:nvSpPr>
        <p:spPr/>
        <p:txBody>
          <a:bodyPr/>
          <a:lstStyle/>
          <a:p>
            <a:fld id="{718B074A-9EF2-4DC6-8781-8A2CC53894F6}" type="datetimeFigureOut">
              <a:rPr lang="en-GB" smtClean="0"/>
              <a:t>03/02/2023</a:t>
            </a:fld>
            <a:endParaRPr lang="en-GB"/>
          </a:p>
        </p:txBody>
      </p:sp>
      <p:sp>
        <p:nvSpPr>
          <p:cNvPr id="5" name="Footer Placeholder 4">
            <a:extLst>
              <a:ext uri="{FF2B5EF4-FFF2-40B4-BE49-F238E27FC236}">
                <a16:creationId xmlns:a16="http://schemas.microsoft.com/office/drawing/2014/main" id="{D12E7F33-476C-45A2-A849-0076B708C9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B65066-B04A-4E29-9537-29F7F54CB547}"/>
              </a:ext>
            </a:extLst>
          </p:cNvPr>
          <p:cNvSpPr>
            <a:spLocks noGrp="1"/>
          </p:cNvSpPr>
          <p:nvPr>
            <p:ph type="sldNum" sz="quarter" idx="12"/>
          </p:nvPr>
        </p:nvSpPr>
        <p:spPr/>
        <p:txBody>
          <a:bodyPr/>
          <a:lstStyle/>
          <a:p>
            <a:fld id="{5F0D8349-AC7C-4DE4-80F2-A8D53B3889C3}" type="slidenum">
              <a:rPr lang="en-GB" smtClean="0"/>
              <a:t>‹#›</a:t>
            </a:fld>
            <a:endParaRPr lang="en-GB"/>
          </a:p>
        </p:txBody>
      </p:sp>
    </p:spTree>
    <p:extLst>
      <p:ext uri="{BB962C8B-B14F-4D97-AF65-F5344CB8AC3E}">
        <p14:creationId xmlns:p14="http://schemas.microsoft.com/office/powerpoint/2010/main" val="3224390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9DCFA-90D0-4BE2-A0A0-D0C64CE1C2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02CCCD-071F-44DF-8921-3C99AA9B60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4DDE9E-888F-4EBA-BDF0-61EE067EA561}"/>
              </a:ext>
            </a:extLst>
          </p:cNvPr>
          <p:cNvSpPr>
            <a:spLocks noGrp="1"/>
          </p:cNvSpPr>
          <p:nvPr>
            <p:ph type="dt" sz="half" idx="10"/>
          </p:nvPr>
        </p:nvSpPr>
        <p:spPr/>
        <p:txBody>
          <a:bodyPr/>
          <a:lstStyle/>
          <a:p>
            <a:fld id="{718B074A-9EF2-4DC6-8781-8A2CC53894F6}" type="datetimeFigureOut">
              <a:rPr lang="en-GB" smtClean="0"/>
              <a:t>03/02/2023</a:t>
            </a:fld>
            <a:endParaRPr lang="en-GB"/>
          </a:p>
        </p:txBody>
      </p:sp>
      <p:sp>
        <p:nvSpPr>
          <p:cNvPr id="5" name="Footer Placeholder 4">
            <a:extLst>
              <a:ext uri="{FF2B5EF4-FFF2-40B4-BE49-F238E27FC236}">
                <a16:creationId xmlns:a16="http://schemas.microsoft.com/office/drawing/2014/main" id="{3DFFC83E-E4AD-4EF2-800E-6F6B7089E2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76856B-9578-4510-8AD3-E63931C78239}"/>
              </a:ext>
            </a:extLst>
          </p:cNvPr>
          <p:cNvSpPr>
            <a:spLocks noGrp="1"/>
          </p:cNvSpPr>
          <p:nvPr>
            <p:ph type="sldNum" sz="quarter" idx="12"/>
          </p:nvPr>
        </p:nvSpPr>
        <p:spPr/>
        <p:txBody>
          <a:bodyPr/>
          <a:lstStyle/>
          <a:p>
            <a:fld id="{5F0D8349-AC7C-4DE4-80F2-A8D53B3889C3}" type="slidenum">
              <a:rPr lang="en-GB" smtClean="0"/>
              <a:t>‹#›</a:t>
            </a:fld>
            <a:endParaRPr lang="en-GB"/>
          </a:p>
        </p:txBody>
      </p:sp>
    </p:spTree>
    <p:extLst>
      <p:ext uri="{BB962C8B-B14F-4D97-AF65-F5344CB8AC3E}">
        <p14:creationId xmlns:p14="http://schemas.microsoft.com/office/powerpoint/2010/main" val="49969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15642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E99D-F532-4A1F-81AE-82B88853559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088CDA-FE5F-4027-8D88-5D4AF636E54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98CF89-CDB7-40BF-A623-53368851DEEF}"/>
              </a:ext>
            </a:extLst>
          </p:cNvPr>
          <p:cNvSpPr>
            <a:spLocks noGrp="1"/>
          </p:cNvSpPr>
          <p:nvPr>
            <p:ph type="dt" sz="half" idx="10"/>
          </p:nvPr>
        </p:nvSpPr>
        <p:spPr/>
        <p:txBody>
          <a:bodyPr/>
          <a:lstStyle/>
          <a:p>
            <a:fld id="{718B074A-9EF2-4DC6-8781-8A2CC53894F6}" type="datetimeFigureOut">
              <a:rPr lang="en-GB" smtClean="0"/>
              <a:t>03/02/2023</a:t>
            </a:fld>
            <a:endParaRPr lang="en-GB"/>
          </a:p>
        </p:txBody>
      </p:sp>
      <p:sp>
        <p:nvSpPr>
          <p:cNvPr id="5" name="Footer Placeholder 4">
            <a:extLst>
              <a:ext uri="{FF2B5EF4-FFF2-40B4-BE49-F238E27FC236}">
                <a16:creationId xmlns:a16="http://schemas.microsoft.com/office/drawing/2014/main" id="{DEA22E03-6729-42FE-A1D7-912C6165B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AEE37E-F608-4E60-AA15-C27235565304}"/>
              </a:ext>
            </a:extLst>
          </p:cNvPr>
          <p:cNvSpPr>
            <a:spLocks noGrp="1"/>
          </p:cNvSpPr>
          <p:nvPr>
            <p:ph type="sldNum" sz="quarter" idx="12"/>
          </p:nvPr>
        </p:nvSpPr>
        <p:spPr/>
        <p:txBody>
          <a:bodyPr/>
          <a:lstStyle/>
          <a:p>
            <a:fld id="{5F0D8349-AC7C-4DE4-80F2-A8D53B3889C3}" type="slidenum">
              <a:rPr lang="en-GB" smtClean="0"/>
              <a:t>‹#›</a:t>
            </a:fld>
            <a:endParaRPr lang="en-GB"/>
          </a:p>
        </p:txBody>
      </p:sp>
    </p:spTree>
    <p:extLst>
      <p:ext uri="{BB962C8B-B14F-4D97-AF65-F5344CB8AC3E}">
        <p14:creationId xmlns:p14="http://schemas.microsoft.com/office/powerpoint/2010/main" val="1734840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5438-BC27-48B9-94AD-B52CB79D3B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A17089-67EB-48DE-8137-0D673757213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CC0EB0-8E07-485F-A772-F411774D354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5CB897-BCC1-41CF-89AF-8D652DB65C22}"/>
              </a:ext>
            </a:extLst>
          </p:cNvPr>
          <p:cNvSpPr>
            <a:spLocks noGrp="1"/>
          </p:cNvSpPr>
          <p:nvPr>
            <p:ph type="dt" sz="half" idx="10"/>
          </p:nvPr>
        </p:nvSpPr>
        <p:spPr/>
        <p:txBody>
          <a:bodyPr/>
          <a:lstStyle/>
          <a:p>
            <a:fld id="{718B074A-9EF2-4DC6-8781-8A2CC53894F6}" type="datetimeFigureOut">
              <a:rPr lang="en-GB" smtClean="0"/>
              <a:t>03/02/2023</a:t>
            </a:fld>
            <a:endParaRPr lang="en-GB"/>
          </a:p>
        </p:txBody>
      </p:sp>
      <p:sp>
        <p:nvSpPr>
          <p:cNvPr id="6" name="Footer Placeholder 5">
            <a:extLst>
              <a:ext uri="{FF2B5EF4-FFF2-40B4-BE49-F238E27FC236}">
                <a16:creationId xmlns:a16="http://schemas.microsoft.com/office/drawing/2014/main" id="{3EA31C6B-0E43-4C37-8D11-7EC1C0229F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A8E2EA-9A8C-443B-A953-4734A6B926CB}"/>
              </a:ext>
            </a:extLst>
          </p:cNvPr>
          <p:cNvSpPr>
            <a:spLocks noGrp="1"/>
          </p:cNvSpPr>
          <p:nvPr>
            <p:ph type="sldNum" sz="quarter" idx="12"/>
          </p:nvPr>
        </p:nvSpPr>
        <p:spPr/>
        <p:txBody>
          <a:bodyPr/>
          <a:lstStyle/>
          <a:p>
            <a:fld id="{5F0D8349-AC7C-4DE4-80F2-A8D53B3889C3}" type="slidenum">
              <a:rPr lang="en-GB" smtClean="0"/>
              <a:t>‹#›</a:t>
            </a:fld>
            <a:endParaRPr lang="en-GB"/>
          </a:p>
        </p:txBody>
      </p:sp>
    </p:spTree>
    <p:extLst>
      <p:ext uri="{BB962C8B-B14F-4D97-AF65-F5344CB8AC3E}">
        <p14:creationId xmlns:p14="http://schemas.microsoft.com/office/powerpoint/2010/main" val="1239394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C4F5-8A45-4061-9830-2E87BFBD5785}"/>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103F05-F525-4099-BB8F-4F6D924C178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C5D4F64-CA85-49E0-82CC-748A3EE5254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89DD9E-B5AA-4A88-BEEE-1313FAC7780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352CE9D-593F-4301-81B9-D4B863E1254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D8BD23-4BB9-4CF6-9C94-9B82ED35A79C}"/>
              </a:ext>
            </a:extLst>
          </p:cNvPr>
          <p:cNvSpPr>
            <a:spLocks noGrp="1"/>
          </p:cNvSpPr>
          <p:nvPr>
            <p:ph type="dt" sz="half" idx="10"/>
          </p:nvPr>
        </p:nvSpPr>
        <p:spPr/>
        <p:txBody>
          <a:bodyPr/>
          <a:lstStyle/>
          <a:p>
            <a:fld id="{718B074A-9EF2-4DC6-8781-8A2CC53894F6}" type="datetimeFigureOut">
              <a:rPr lang="en-GB" smtClean="0"/>
              <a:t>03/02/2023</a:t>
            </a:fld>
            <a:endParaRPr lang="en-GB"/>
          </a:p>
        </p:txBody>
      </p:sp>
      <p:sp>
        <p:nvSpPr>
          <p:cNvPr id="8" name="Footer Placeholder 7">
            <a:extLst>
              <a:ext uri="{FF2B5EF4-FFF2-40B4-BE49-F238E27FC236}">
                <a16:creationId xmlns:a16="http://schemas.microsoft.com/office/drawing/2014/main" id="{93A6F967-6291-48F9-8B5A-0B4C2F21A4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26B717-4BE7-4E5C-A3BC-CDA0A0F51FFE}"/>
              </a:ext>
            </a:extLst>
          </p:cNvPr>
          <p:cNvSpPr>
            <a:spLocks noGrp="1"/>
          </p:cNvSpPr>
          <p:nvPr>
            <p:ph type="sldNum" sz="quarter" idx="12"/>
          </p:nvPr>
        </p:nvSpPr>
        <p:spPr/>
        <p:txBody>
          <a:bodyPr/>
          <a:lstStyle/>
          <a:p>
            <a:fld id="{5F0D8349-AC7C-4DE4-80F2-A8D53B3889C3}" type="slidenum">
              <a:rPr lang="en-GB" smtClean="0"/>
              <a:t>‹#›</a:t>
            </a:fld>
            <a:endParaRPr lang="en-GB"/>
          </a:p>
        </p:txBody>
      </p:sp>
    </p:spTree>
    <p:extLst>
      <p:ext uri="{BB962C8B-B14F-4D97-AF65-F5344CB8AC3E}">
        <p14:creationId xmlns:p14="http://schemas.microsoft.com/office/powerpoint/2010/main" val="150579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00B9-43A6-4BAA-B3C7-0BC012008D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1AB991-1568-464F-8C51-3559027A543F}"/>
              </a:ext>
            </a:extLst>
          </p:cNvPr>
          <p:cNvSpPr>
            <a:spLocks noGrp="1"/>
          </p:cNvSpPr>
          <p:nvPr>
            <p:ph type="dt" sz="half" idx="10"/>
          </p:nvPr>
        </p:nvSpPr>
        <p:spPr/>
        <p:txBody>
          <a:bodyPr/>
          <a:lstStyle/>
          <a:p>
            <a:fld id="{718B074A-9EF2-4DC6-8781-8A2CC53894F6}" type="datetimeFigureOut">
              <a:rPr lang="en-GB" smtClean="0"/>
              <a:t>03/02/2023</a:t>
            </a:fld>
            <a:endParaRPr lang="en-GB"/>
          </a:p>
        </p:txBody>
      </p:sp>
      <p:sp>
        <p:nvSpPr>
          <p:cNvPr id="4" name="Footer Placeholder 3">
            <a:extLst>
              <a:ext uri="{FF2B5EF4-FFF2-40B4-BE49-F238E27FC236}">
                <a16:creationId xmlns:a16="http://schemas.microsoft.com/office/drawing/2014/main" id="{6FD5E9E2-F65A-4226-B14A-07F17DF01A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153BF6-27D1-409D-BA3F-FF610AAE65DD}"/>
              </a:ext>
            </a:extLst>
          </p:cNvPr>
          <p:cNvSpPr>
            <a:spLocks noGrp="1"/>
          </p:cNvSpPr>
          <p:nvPr>
            <p:ph type="sldNum" sz="quarter" idx="12"/>
          </p:nvPr>
        </p:nvSpPr>
        <p:spPr/>
        <p:txBody>
          <a:bodyPr/>
          <a:lstStyle/>
          <a:p>
            <a:fld id="{5F0D8349-AC7C-4DE4-80F2-A8D53B3889C3}" type="slidenum">
              <a:rPr lang="en-GB" smtClean="0"/>
              <a:t>‹#›</a:t>
            </a:fld>
            <a:endParaRPr lang="en-GB"/>
          </a:p>
        </p:txBody>
      </p:sp>
    </p:spTree>
    <p:extLst>
      <p:ext uri="{BB962C8B-B14F-4D97-AF65-F5344CB8AC3E}">
        <p14:creationId xmlns:p14="http://schemas.microsoft.com/office/powerpoint/2010/main" val="3178600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530D2-056E-4B84-9339-16660E91B6CA}"/>
              </a:ext>
            </a:extLst>
          </p:cNvPr>
          <p:cNvSpPr>
            <a:spLocks noGrp="1"/>
          </p:cNvSpPr>
          <p:nvPr>
            <p:ph type="dt" sz="half" idx="10"/>
          </p:nvPr>
        </p:nvSpPr>
        <p:spPr/>
        <p:txBody>
          <a:bodyPr/>
          <a:lstStyle/>
          <a:p>
            <a:fld id="{718B074A-9EF2-4DC6-8781-8A2CC53894F6}" type="datetimeFigureOut">
              <a:rPr lang="en-GB" smtClean="0"/>
              <a:t>03/02/2023</a:t>
            </a:fld>
            <a:endParaRPr lang="en-GB"/>
          </a:p>
        </p:txBody>
      </p:sp>
      <p:sp>
        <p:nvSpPr>
          <p:cNvPr id="3" name="Footer Placeholder 2">
            <a:extLst>
              <a:ext uri="{FF2B5EF4-FFF2-40B4-BE49-F238E27FC236}">
                <a16:creationId xmlns:a16="http://schemas.microsoft.com/office/drawing/2014/main" id="{673FC571-384A-47D5-B9B5-54D09A2EF9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8ADDA5-A450-40BB-BD29-1ADF9E2FD2BD}"/>
              </a:ext>
            </a:extLst>
          </p:cNvPr>
          <p:cNvSpPr>
            <a:spLocks noGrp="1"/>
          </p:cNvSpPr>
          <p:nvPr>
            <p:ph type="sldNum" sz="quarter" idx="12"/>
          </p:nvPr>
        </p:nvSpPr>
        <p:spPr/>
        <p:txBody>
          <a:bodyPr/>
          <a:lstStyle/>
          <a:p>
            <a:fld id="{5F0D8349-AC7C-4DE4-80F2-A8D53B3889C3}" type="slidenum">
              <a:rPr lang="en-GB" smtClean="0"/>
              <a:t>‹#›</a:t>
            </a:fld>
            <a:endParaRPr lang="en-GB"/>
          </a:p>
        </p:txBody>
      </p:sp>
    </p:spTree>
    <p:extLst>
      <p:ext uri="{BB962C8B-B14F-4D97-AF65-F5344CB8AC3E}">
        <p14:creationId xmlns:p14="http://schemas.microsoft.com/office/powerpoint/2010/main" val="3046046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6227-AC06-4560-ACD6-8FF14DD47B2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A8AC14-3253-4BFD-B89E-091CEB989D0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F49790-09A9-4206-AA35-4D0193541A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93E19EB-9348-4BF3-86A0-10C61CF47525}"/>
              </a:ext>
            </a:extLst>
          </p:cNvPr>
          <p:cNvSpPr>
            <a:spLocks noGrp="1"/>
          </p:cNvSpPr>
          <p:nvPr>
            <p:ph type="dt" sz="half" idx="10"/>
          </p:nvPr>
        </p:nvSpPr>
        <p:spPr/>
        <p:txBody>
          <a:bodyPr/>
          <a:lstStyle/>
          <a:p>
            <a:fld id="{718B074A-9EF2-4DC6-8781-8A2CC53894F6}" type="datetimeFigureOut">
              <a:rPr lang="en-GB" smtClean="0"/>
              <a:t>03/02/2023</a:t>
            </a:fld>
            <a:endParaRPr lang="en-GB"/>
          </a:p>
        </p:txBody>
      </p:sp>
      <p:sp>
        <p:nvSpPr>
          <p:cNvPr id="6" name="Footer Placeholder 5">
            <a:extLst>
              <a:ext uri="{FF2B5EF4-FFF2-40B4-BE49-F238E27FC236}">
                <a16:creationId xmlns:a16="http://schemas.microsoft.com/office/drawing/2014/main" id="{ABC3FB83-F437-42AC-B8AE-F46FDCBE8F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4FB828-19AA-4CEC-B997-0EECAC05EDFE}"/>
              </a:ext>
            </a:extLst>
          </p:cNvPr>
          <p:cNvSpPr>
            <a:spLocks noGrp="1"/>
          </p:cNvSpPr>
          <p:nvPr>
            <p:ph type="sldNum" sz="quarter" idx="12"/>
          </p:nvPr>
        </p:nvSpPr>
        <p:spPr/>
        <p:txBody>
          <a:bodyPr/>
          <a:lstStyle/>
          <a:p>
            <a:fld id="{5F0D8349-AC7C-4DE4-80F2-A8D53B3889C3}" type="slidenum">
              <a:rPr lang="en-GB" smtClean="0"/>
              <a:t>‹#›</a:t>
            </a:fld>
            <a:endParaRPr lang="en-GB"/>
          </a:p>
        </p:txBody>
      </p:sp>
    </p:spTree>
    <p:extLst>
      <p:ext uri="{BB962C8B-B14F-4D97-AF65-F5344CB8AC3E}">
        <p14:creationId xmlns:p14="http://schemas.microsoft.com/office/powerpoint/2010/main" val="2988118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2882-B7D0-49CD-9E27-0FEEB4E04D1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78385E-2D44-4AD8-ACFB-044DF716805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9AA5773-2DB4-4DEC-A0A4-9E1D34B6A81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F126E8-6D92-4D62-A2F6-14AD89C51C77}"/>
              </a:ext>
            </a:extLst>
          </p:cNvPr>
          <p:cNvSpPr>
            <a:spLocks noGrp="1"/>
          </p:cNvSpPr>
          <p:nvPr>
            <p:ph type="dt" sz="half" idx="10"/>
          </p:nvPr>
        </p:nvSpPr>
        <p:spPr/>
        <p:txBody>
          <a:bodyPr/>
          <a:lstStyle/>
          <a:p>
            <a:fld id="{718B074A-9EF2-4DC6-8781-8A2CC53894F6}" type="datetimeFigureOut">
              <a:rPr lang="en-GB" smtClean="0"/>
              <a:t>03/02/2023</a:t>
            </a:fld>
            <a:endParaRPr lang="en-GB"/>
          </a:p>
        </p:txBody>
      </p:sp>
      <p:sp>
        <p:nvSpPr>
          <p:cNvPr id="6" name="Footer Placeholder 5">
            <a:extLst>
              <a:ext uri="{FF2B5EF4-FFF2-40B4-BE49-F238E27FC236}">
                <a16:creationId xmlns:a16="http://schemas.microsoft.com/office/drawing/2014/main" id="{029F391E-EC60-47C4-BD2C-7625DBE71D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350E95-997E-4943-B11C-9521ABAC1DC2}"/>
              </a:ext>
            </a:extLst>
          </p:cNvPr>
          <p:cNvSpPr>
            <a:spLocks noGrp="1"/>
          </p:cNvSpPr>
          <p:nvPr>
            <p:ph type="sldNum" sz="quarter" idx="12"/>
          </p:nvPr>
        </p:nvSpPr>
        <p:spPr/>
        <p:txBody>
          <a:bodyPr/>
          <a:lstStyle/>
          <a:p>
            <a:fld id="{5F0D8349-AC7C-4DE4-80F2-A8D53B3889C3}" type="slidenum">
              <a:rPr lang="en-GB" smtClean="0"/>
              <a:t>‹#›</a:t>
            </a:fld>
            <a:endParaRPr lang="en-GB"/>
          </a:p>
        </p:txBody>
      </p:sp>
    </p:spTree>
    <p:extLst>
      <p:ext uri="{BB962C8B-B14F-4D97-AF65-F5344CB8AC3E}">
        <p14:creationId xmlns:p14="http://schemas.microsoft.com/office/powerpoint/2010/main" val="2873299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5318-26FE-4E87-8B59-4D6106CB83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933CEE-B722-4B11-8EE7-5D428B733E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7BB2DB-440A-4101-AA64-1FB0F91A570D}"/>
              </a:ext>
            </a:extLst>
          </p:cNvPr>
          <p:cNvSpPr>
            <a:spLocks noGrp="1"/>
          </p:cNvSpPr>
          <p:nvPr>
            <p:ph type="dt" sz="half" idx="10"/>
          </p:nvPr>
        </p:nvSpPr>
        <p:spPr/>
        <p:txBody>
          <a:bodyPr/>
          <a:lstStyle/>
          <a:p>
            <a:fld id="{718B074A-9EF2-4DC6-8781-8A2CC53894F6}" type="datetimeFigureOut">
              <a:rPr lang="en-GB" smtClean="0"/>
              <a:t>03/02/2023</a:t>
            </a:fld>
            <a:endParaRPr lang="en-GB"/>
          </a:p>
        </p:txBody>
      </p:sp>
      <p:sp>
        <p:nvSpPr>
          <p:cNvPr id="5" name="Footer Placeholder 4">
            <a:extLst>
              <a:ext uri="{FF2B5EF4-FFF2-40B4-BE49-F238E27FC236}">
                <a16:creationId xmlns:a16="http://schemas.microsoft.com/office/drawing/2014/main" id="{CD26A093-3754-46E7-9B33-E03089632C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3D8279-FC70-4448-A5D6-9EDAF7336769}"/>
              </a:ext>
            </a:extLst>
          </p:cNvPr>
          <p:cNvSpPr>
            <a:spLocks noGrp="1"/>
          </p:cNvSpPr>
          <p:nvPr>
            <p:ph type="sldNum" sz="quarter" idx="12"/>
          </p:nvPr>
        </p:nvSpPr>
        <p:spPr/>
        <p:txBody>
          <a:bodyPr/>
          <a:lstStyle/>
          <a:p>
            <a:fld id="{5F0D8349-AC7C-4DE4-80F2-A8D53B3889C3}" type="slidenum">
              <a:rPr lang="en-GB" smtClean="0"/>
              <a:t>‹#›</a:t>
            </a:fld>
            <a:endParaRPr lang="en-GB"/>
          </a:p>
        </p:txBody>
      </p:sp>
    </p:spTree>
    <p:extLst>
      <p:ext uri="{BB962C8B-B14F-4D97-AF65-F5344CB8AC3E}">
        <p14:creationId xmlns:p14="http://schemas.microsoft.com/office/powerpoint/2010/main" val="1164497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731C98-E1FA-4BAF-ACD2-DF4A71FBAC1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682A1C-445F-45BC-AA27-E3D413EF785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86BC8C-2DAB-4682-B0D2-21F9685C7024}"/>
              </a:ext>
            </a:extLst>
          </p:cNvPr>
          <p:cNvSpPr>
            <a:spLocks noGrp="1"/>
          </p:cNvSpPr>
          <p:nvPr>
            <p:ph type="dt" sz="half" idx="10"/>
          </p:nvPr>
        </p:nvSpPr>
        <p:spPr/>
        <p:txBody>
          <a:bodyPr/>
          <a:lstStyle/>
          <a:p>
            <a:fld id="{718B074A-9EF2-4DC6-8781-8A2CC53894F6}" type="datetimeFigureOut">
              <a:rPr lang="en-GB" smtClean="0"/>
              <a:t>03/02/2023</a:t>
            </a:fld>
            <a:endParaRPr lang="en-GB"/>
          </a:p>
        </p:txBody>
      </p:sp>
      <p:sp>
        <p:nvSpPr>
          <p:cNvPr id="5" name="Footer Placeholder 4">
            <a:extLst>
              <a:ext uri="{FF2B5EF4-FFF2-40B4-BE49-F238E27FC236}">
                <a16:creationId xmlns:a16="http://schemas.microsoft.com/office/drawing/2014/main" id="{E61222D4-AB5D-45CF-AB94-49DCC163DD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8F4D35-0ED3-42D2-96DC-03FC0756AF74}"/>
              </a:ext>
            </a:extLst>
          </p:cNvPr>
          <p:cNvSpPr>
            <a:spLocks noGrp="1"/>
          </p:cNvSpPr>
          <p:nvPr>
            <p:ph type="sldNum" sz="quarter" idx="12"/>
          </p:nvPr>
        </p:nvSpPr>
        <p:spPr/>
        <p:txBody>
          <a:bodyPr/>
          <a:lstStyle/>
          <a:p>
            <a:fld id="{5F0D8349-AC7C-4DE4-80F2-A8D53B3889C3}" type="slidenum">
              <a:rPr lang="en-GB" smtClean="0"/>
              <a:t>‹#›</a:t>
            </a:fld>
            <a:endParaRPr lang="en-GB"/>
          </a:p>
        </p:txBody>
      </p:sp>
    </p:spTree>
    <p:extLst>
      <p:ext uri="{BB962C8B-B14F-4D97-AF65-F5344CB8AC3E}">
        <p14:creationId xmlns:p14="http://schemas.microsoft.com/office/powerpoint/2010/main" val="63357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061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1445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0388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988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6013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773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3.png"/><Relationship Id="rId5" Type="http://schemas.openxmlformats.org/officeDocument/2006/relationships/slideLayout" Target="../slideLayouts/slideLayout24.xml"/><Relationship Id="rId10" Type="http://schemas.openxmlformats.org/officeDocument/2006/relationships/image" Target="../media/image1.jpe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475504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12636F-B38E-DC4D-ADD2-7F0C58D203D5}"/>
              </a:ext>
            </a:extLst>
          </p:cNvPr>
          <p:cNvPicPr>
            <a:picLocks noChangeAspect="1"/>
          </p:cNvPicPr>
          <p:nvPr userDrawn="1"/>
        </p:nvPicPr>
        <p:blipFill>
          <a:blip r:embed="rId10"/>
          <a:stretch>
            <a:fillRect/>
          </a:stretch>
        </p:blipFill>
        <p:spPr>
          <a:xfrm>
            <a:off x="0" y="0"/>
            <a:ext cx="12382229" cy="6965003"/>
          </a:xfrm>
          <a:prstGeom prst="rect">
            <a:avLst/>
          </a:prstGeom>
        </p:spPr>
      </p:pic>
    </p:spTree>
    <p:extLst>
      <p:ext uri="{BB962C8B-B14F-4D97-AF65-F5344CB8AC3E}">
        <p14:creationId xmlns:p14="http://schemas.microsoft.com/office/powerpoint/2010/main" val="13728535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603C5-0758-434D-8479-BAADF63F6D73}"/>
              </a:ext>
            </a:extLst>
          </p:cNvPr>
          <p:cNvPicPr>
            <a:picLocks noChangeAspect="1"/>
          </p:cNvPicPr>
          <p:nvPr userDrawn="1"/>
        </p:nvPicPr>
        <p:blipFill>
          <a:blip r:embed="rId11"/>
          <a:stretch>
            <a:fillRect/>
          </a:stretch>
        </p:blipFill>
        <p:spPr>
          <a:xfrm>
            <a:off x="125128" y="142482"/>
            <a:ext cx="8874493" cy="567679"/>
          </a:xfrm>
          <a:prstGeom prst="rect">
            <a:avLst/>
          </a:prstGeom>
        </p:spPr>
      </p:pic>
      <p:sp>
        <p:nvSpPr>
          <p:cNvPr id="3" name="Text Placeholder 2">
            <a:extLst>
              <a:ext uri="{FF2B5EF4-FFF2-40B4-BE49-F238E27FC236}">
                <a16:creationId xmlns:a16="http://schemas.microsoft.com/office/drawing/2014/main" id="{51ED88D8-FD2E-5844-91F6-84600D31CE62}"/>
              </a:ext>
            </a:extLst>
          </p:cNvPr>
          <p:cNvSpPr>
            <a:spLocks noGrp="1"/>
          </p:cNvSpPr>
          <p:nvPr>
            <p:ph type="body" idx="1"/>
          </p:nvPr>
        </p:nvSpPr>
        <p:spPr>
          <a:xfrm>
            <a:off x="628650" y="2124006"/>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3701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6A9E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6A9E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6A9E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6A9E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6A9E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CB781C-A0F4-4433-84A7-931883A79C2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148403-877D-4167-9B1E-365B42B022D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A18F7C-D2E2-4FB9-ADDE-E24CC40404C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8B074A-9EF2-4DC6-8781-8A2CC53894F6}" type="datetimeFigureOut">
              <a:rPr lang="en-GB" smtClean="0"/>
              <a:t>03/02/2023</a:t>
            </a:fld>
            <a:endParaRPr lang="en-GB"/>
          </a:p>
        </p:txBody>
      </p:sp>
      <p:sp>
        <p:nvSpPr>
          <p:cNvPr id="5" name="Footer Placeholder 4">
            <a:extLst>
              <a:ext uri="{FF2B5EF4-FFF2-40B4-BE49-F238E27FC236}">
                <a16:creationId xmlns:a16="http://schemas.microsoft.com/office/drawing/2014/main" id="{8C2A0E01-5FBB-427B-8C0A-5CA82710958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88C02C-6BF7-4815-BC1C-43B93828590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0D8349-AC7C-4DE4-80F2-A8D53B3889C3}" type="slidenum">
              <a:rPr lang="en-GB" smtClean="0"/>
              <a:t>‹#›</a:t>
            </a:fld>
            <a:endParaRPr lang="en-GB"/>
          </a:p>
        </p:txBody>
      </p:sp>
    </p:spTree>
    <p:extLst>
      <p:ext uri="{BB962C8B-B14F-4D97-AF65-F5344CB8AC3E}">
        <p14:creationId xmlns:p14="http://schemas.microsoft.com/office/powerpoint/2010/main" val="259504574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h7lcmCI-OmA"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ngland.nhs.uk/publication/shared-decision-making-summary-guide/"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readabilityformulas.com/smog-readability-formula.php" TargetMode="External"/><Relationship Id="rId2" Type="http://schemas.openxmlformats.org/officeDocument/2006/relationships/hyperlink" Target="https://www.england.nhs.uk/publication/shared-decision-making-summary-guide/" TargetMode="External"/><Relationship Id="rId1" Type="http://schemas.openxmlformats.org/officeDocument/2006/relationships/slideLayout" Target="../slideLayouts/slideLayout13.xml"/><Relationship Id="rId4" Type="http://schemas.openxmlformats.org/officeDocument/2006/relationships/hyperlink" Target="https://www.hee.nhs.uk/our-work/health-literac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vFV3HNm6FQA&amp;app=desktop"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hyperlink" Target="https://www.hee.nhs.uk/our-work/health-literac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hoosingwisely.co.uk/" TargetMode="External"/><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e-lfh.org.uk/programmes/shared-decision-making/" TargetMode="Externa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www.e-lfh.org.uk/programmes/shared-decision-making/" TargetMode="External"/><Relationship Id="rId2" Type="http://schemas.openxmlformats.org/officeDocument/2006/relationships/hyperlink" Target="https://www.personalisedcareinstitute.org.uk/"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mailto:nnicb-nn.whatmatterstoyou@nhs.net"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patient-als-partner.de/index.php?article_id=20&amp;clang=2/"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hyperlink" Target="https://consultations.dh.gov.uk/choice/choice-future-proposals/supporting_documents/Choice%20consultation%20%20No%20decison%20about%20me%20without%20me.pdf" TargetMode="External"/><Relationship Id="rId13" Type="http://schemas.microsoft.com/office/2007/relationships/diagramDrawing" Target="../diagrams/drawing3.xml"/><Relationship Id="rId3" Type="http://schemas.openxmlformats.org/officeDocument/2006/relationships/diagramLayout" Target="../diagrams/layout2.xml"/><Relationship Id="rId7" Type="http://schemas.openxmlformats.org/officeDocument/2006/relationships/image" Target="../media/image8.png"/><Relationship Id="rId12" Type="http://schemas.openxmlformats.org/officeDocument/2006/relationships/diagramColors" Target="../diagrams/colors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QuickStyle" Target="../diagrams/quickStyle3.xml"/><Relationship Id="rId5" Type="http://schemas.openxmlformats.org/officeDocument/2006/relationships/diagramColors" Target="../diagrams/colors2.xml"/><Relationship Id="rId10" Type="http://schemas.openxmlformats.org/officeDocument/2006/relationships/diagramLayout" Target="../diagrams/layout3.xml"/><Relationship Id="rId4" Type="http://schemas.openxmlformats.org/officeDocument/2006/relationships/diagramQuickStyle" Target="../diagrams/quickStyle2.xml"/><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5465-D171-8941-A47E-37FE41CE35F1}"/>
              </a:ext>
            </a:extLst>
          </p:cNvPr>
          <p:cNvSpPr>
            <a:spLocks noGrp="1"/>
          </p:cNvSpPr>
          <p:nvPr>
            <p:ph type="ctrTitle" idx="4294967295"/>
          </p:nvPr>
        </p:nvSpPr>
        <p:spPr>
          <a:xfrm>
            <a:off x="457200" y="1444625"/>
            <a:ext cx="7772400" cy="2387600"/>
          </a:xfrm>
          <a:prstGeom prst="rect">
            <a:avLst/>
          </a:prstGeom>
        </p:spPr>
        <p:txBody>
          <a:bodyPr/>
          <a:lstStyle/>
          <a:p>
            <a:r>
              <a:rPr lang="en-GB" sz="4800" dirty="0">
                <a:solidFill>
                  <a:srgbClr val="7030A0"/>
                </a:solidFill>
                <a:latin typeface="Arial" panose="020B0604020202020204" pitchFamily="34" charset="0"/>
              </a:rPr>
              <a:t>Shared decision making – the new normal</a:t>
            </a:r>
            <a:br>
              <a:rPr lang="en-GB" sz="4800" dirty="0">
                <a:solidFill>
                  <a:srgbClr val="2D2E83"/>
                </a:solidFill>
                <a:latin typeface="Arial" panose="020B0604020202020204" pitchFamily="34" charset="0"/>
              </a:rPr>
            </a:br>
            <a:endParaRPr lang="en-US" sz="4800" dirty="0">
              <a:solidFill>
                <a:srgbClr val="2D2E83"/>
              </a:solidFill>
              <a:latin typeface="Arial" panose="020B0604020202020204" pitchFamily="34" charset="0"/>
            </a:endParaRPr>
          </a:p>
        </p:txBody>
      </p:sp>
      <p:sp>
        <p:nvSpPr>
          <p:cNvPr id="3" name="Subtitle 2">
            <a:extLst>
              <a:ext uri="{FF2B5EF4-FFF2-40B4-BE49-F238E27FC236}">
                <a16:creationId xmlns:a16="http://schemas.microsoft.com/office/drawing/2014/main" id="{5288E0DF-CBEB-0843-B8C3-E4E0F9A03B4D}"/>
              </a:ext>
            </a:extLst>
          </p:cNvPr>
          <p:cNvSpPr>
            <a:spLocks noGrp="1"/>
          </p:cNvSpPr>
          <p:nvPr>
            <p:ph type="subTitle" idx="4294967295"/>
          </p:nvPr>
        </p:nvSpPr>
        <p:spPr>
          <a:xfrm>
            <a:off x="457200" y="3921125"/>
            <a:ext cx="6858000" cy="1655763"/>
          </a:xfrm>
          <a:prstGeom prst="rect">
            <a:avLst/>
          </a:prstGeom>
        </p:spPr>
        <p:txBody>
          <a:bodyPr/>
          <a:lstStyle/>
          <a:p>
            <a:pPr marL="0" indent="0">
              <a:buNone/>
            </a:pPr>
            <a:r>
              <a:rPr lang="en-US" dirty="0">
                <a:solidFill>
                  <a:srgbClr val="A365D1"/>
                </a:solidFill>
                <a:latin typeface="Arial" panose="020B0604020202020204" pitchFamily="34" charset="0"/>
                <a:cs typeface="Arial" panose="020B0604020202020204" pitchFamily="34" charset="0"/>
              </a:rPr>
              <a:t>A toolkit to deliver consistent good quality shared decision making across the ICS  </a:t>
            </a:r>
          </a:p>
        </p:txBody>
      </p:sp>
    </p:spTree>
    <p:extLst>
      <p:ext uri="{BB962C8B-B14F-4D97-AF65-F5344CB8AC3E}">
        <p14:creationId xmlns:p14="http://schemas.microsoft.com/office/powerpoint/2010/main" val="105782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1A5193B-07E4-4B07-B8C1-6F8E09F81383}"/>
              </a:ext>
            </a:extLst>
          </p:cNvPr>
          <p:cNvSpPr txBox="1">
            <a:spLocks/>
          </p:cNvSpPr>
          <p:nvPr/>
        </p:nvSpPr>
        <p:spPr>
          <a:xfrm>
            <a:off x="397378" y="2531691"/>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a:lstStyle>
          <a:p>
            <a:pPr marR="0" lvl="0" algn="l" defTabSz="914400" rtl="0" eaLnBrk="1" fontAlgn="auto" latinLnBrk="0" hangingPunct="1">
              <a:lnSpc>
                <a:spcPct val="90000"/>
              </a:lnSpc>
              <a:spcBef>
                <a:spcPts val="700"/>
              </a:spcBef>
              <a:spcAft>
                <a:spcPts val="0"/>
              </a:spcAft>
              <a:buClrTx/>
              <a:buSzPct val="100000"/>
              <a:buFont typeface="Wingdings" panose="05000000000000000000" pitchFamily="2" charset="2"/>
              <a:buChar char="q"/>
              <a:tabLst/>
              <a:defRPr/>
            </a:pPr>
            <a:r>
              <a:rPr kumimoji="0" lang="en-GB"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Decisions must be based on discussions with people, the evidence and their holistic needs at every step on the pathway.</a:t>
            </a:r>
          </a:p>
          <a:p>
            <a:pPr marL="0" marR="0" lvl="0" indent="0" algn="l" defTabSz="914400" rtl="0" eaLnBrk="1" fontAlgn="auto" latinLnBrk="0" hangingPunct="1">
              <a:lnSpc>
                <a:spcPct val="90000"/>
              </a:lnSpc>
              <a:spcBef>
                <a:spcPts val="700"/>
              </a:spcBef>
              <a:spcAft>
                <a:spcPts val="0"/>
              </a:spcAft>
              <a:buClrTx/>
              <a:buSzPct val="100000"/>
              <a:buNone/>
              <a:tabLst/>
              <a:defRPr/>
            </a:pPr>
            <a:endParaRPr kumimoji="0" lang="en-GB"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R="0" lvl="0" algn="l" defTabSz="914400" rtl="0" eaLnBrk="1" fontAlgn="auto" latinLnBrk="0" hangingPunct="1">
              <a:lnSpc>
                <a:spcPct val="90000"/>
              </a:lnSpc>
              <a:spcBef>
                <a:spcPts val="700"/>
              </a:spcBef>
              <a:spcAft>
                <a:spcPts val="0"/>
              </a:spcAft>
              <a:buClrTx/>
              <a:buSzPct val="100000"/>
              <a:buFont typeface="Wingdings" panose="05000000000000000000" pitchFamily="2" charset="2"/>
              <a:buChar char="q"/>
              <a:tabLst/>
              <a:defRPr/>
            </a:pPr>
            <a:r>
              <a:rPr kumimoji="0" lang="en-GB"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We must treat the person, not just the disease.</a:t>
            </a:r>
          </a:p>
          <a:p>
            <a:pPr marL="342900" marR="0" lvl="0" indent="-342900" algn="l" defTabSz="914400" rtl="0" eaLnBrk="1" fontAlgn="auto" latinLnBrk="0" hangingPunct="1">
              <a:lnSpc>
                <a:spcPct val="80000"/>
              </a:lnSpc>
              <a:spcBef>
                <a:spcPts val="700"/>
              </a:spcBef>
              <a:spcAft>
                <a:spcPts val="0"/>
              </a:spcAft>
              <a:buClrTx/>
              <a:buSzPct val="100000"/>
              <a:buFont typeface="Arial"/>
              <a:buChar char="•"/>
              <a:tabLst/>
              <a:defRPr sz="2900"/>
            </a:pPr>
            <a:endParaRPr kumimoji="0" lang="en-GB" sz="2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ctr" defTabSz="914400" rtl="0" eaLnBrk="1" fontAlgn="auto" latinLnBrk="0" hangingPunct="1">
              <a:lnSpc>
                <a:spcPct val="80000"/>
              </a:lnSpc>
              <a:spcBef>
                <a:spcPts val="700"/>
              </a:spcBef>
              <a:spcAft>
                <a:spcPts val="0"/>
              </a:spcAft>
              <a:buClrTx/>
              <a:buSzPct val="100000"/>
              <a:buNone/>
              <a:tabLst/>
              <a:defRPr sz="2900" b="1"/>
            </a:pPr>
            <a:r>
              <a:rPr kumimoji="0" lang="en-GB" sz="2900" b="1" i="1" u="none" strike="noStrike" kern="0" cap="none" spc="0" normalizeH="0" baseline="0" noProof="0" dirty="0">
                <a:ln>
                  <a:noFill/>
                </a:ln>
                <a:solidFill>
                  <a:srgbClr val="893BC3"/>
                </a:solidFill>
                <a:effectLst/>
                <a:uLnTx/>
                <a:uFillTx/>
                <a:latin typeface="Arial" panose="020B0604020202020204" pitchFamily="34" charset="0"/>
                <a:cs typeface="Arial" panose="020B0604020202020204" pitchFamily="34" charset="0"/>
                <a:sym typeface="Calibri"/>
              </a:rPr>
              <a:t>The right management, at the right time, that               is right for that person </a:t>
            </a:r>
          </a:p>
        </p:txBody>
      </p:sp>
      <p:sp>
        <p:nvSpPr>
          <p:cNvPr id="5" name="Title 1">
            <a:extLst>
              <a:ext uri="{FF2B5EF4-FFF2-40B4-BE49-F238E27FC236}">
                <a16:creationId xmlns:a16="http://schemas.microsoft.com/office/drawing/2014/main" id="{E0007DD6-575E-4A46-83E1-C2E554D8CC07}"/>
              </a:ext>
            </a:extLst>
          </p:cNvPr>
          <p:cNvSpPr txBox="1">
            <a:spLocks/>
          </p:cNvSpPr>
          <p:nvPr/>
        </p:nvSpPr>
        <p:spPr>
          <a:xfrm>
            <a:off x="213645" y="1120671"/>
            <a:ext cx="8413333"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fontScale="85000" lnSpcReduction="100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a:lstStyle>
          <a:p>
            <a:pPr marL="0" marR="0" lvl="0" indent="0" defTabSz="886967" rtl="0" eaLnBrk="1" fontAlgn="auto" latinLnBrk="0" hangingPunct="1">
              <a:lnSpc>
                <a:spcPct val="100000"/>
              </a:lnSpc>
              <a:spcBef>
                <a:spcPts val="0"/>
              </a:spcBef>
              <a:spcAft>
                <a:spcPts val="0"/>
              </a:spcAft>
              <a:buClrTx/>
              <a:buSzTx/>
              <a:buFontTx/>
              <a:buNone/>
              <a:tabLst/>
              <a:defRPr sz="3300" b="1"/>
            </a:pPr>
            <a:r>
              <a:rPr lang="en-GB" sz="3300" b="1" kern="0" dirty="0">
                <a:solidFill>
                  <a:srgbClr val="893BC3"/>
                </a:solidFill>
                <a:latin typeface="Arial" panose="020B0604020202020204" pitchFamily="34" charset="0"/>
                <a:cs typeface="Arial" panose="020B0604020202020204" pitchFamily="34" charset="0"/>
              </a:rPr>
              <a:t>SDM is not an </a:t>
            </a:r>
            <a:r>
              <a:rPr kumimoji="0" lang="en-GB" sz="3300" b="1" i="0" u="none" strike="noStrike" kern="0" cap="none" spc="0" normalizeH="0" baseline="0" noProof="0" dirty="0">
                <a:ln>
                  <a:noFill/>
                </a:ln>
                <a:solidFill>
                  <a:srgbClr val="893BC3"/>
                </a:solidFill>
                <a:effectLst/>
                <a:uLnTx/>
                <a:uFillTx/>
                <a:latin typeface="Arial" panose="020B0604020202020204" pitchFamily="34" charset="0"/>
                <a:cs typeface="Arial" panose="020B0604020202020204" pitchFamily="34" charset="0"/>
                <a:sym typeface="Calibri"/>
              </a:rPr>
              <a:t>aspiration, it is a must do to </a:t>
            </a:r>
            <a:r>
              <a:rPr lang="en-GB" sz="3300" b="1" kern="0" dirty="0">
                <a:solidFill>
                  <a:srgbClr val="893BC3"/>
                </a:solidFill>
                <a:latin typeface="Arial" panose="020B0604020202020204" pitchFamily="34" charset="0"/>
                <a:cs typeface="Arial" panose="020B0604020202020204" pitchFamily="34" charset="0"/>
              </a:rPr>
              <a:t>achieve </a:t>
            </a:r>
            <a:r>
              <a:rPr kumimoji="0" lang="en-GB" sz="3300" b="1" i="0" u="none" strike="noStrike" kern="0" cap="none" spc="0" normalizeH="0" baseline="0" noProof="0" dirty="0">
                <a:ln>
                  <a:noFill/>
                </a:ln>
                <a:solidFill>
                  <a:srgbClr val="893BC3"/>
                </a:solidFill>
                <a:effectLst/>
                <a:uLnTx/>
                <a:uFillTx/>
                <a:latin typeface="Arial" panose="020B0604020202020204" pitchFamily="34" charset="0"/>
                <a:cs typeface="Arial" panose="020B0604020202020204" pitchFamily="34" charset="0"/>
                <a:sym typeface="Calibri"/>
              </a:rPr>
              <a:t>standards of care and informed consent</a:t>
            </a:r>
          </a:p>
        </p:txBody>
      </p:sp>
    </p:spTree>
    <p:extLst>
      <p:ext uri="{BB962C8B-B14F-4D97-AF65-F5344CB8AC3E}">
        <p14:creationId xmlns:p14="http://schemas.microsoft.com/office/powerpoint/2010/main" val="279467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6637" y="1009815"/>
            <a:ext cx="8496944" cy="4977517"/>
          </a:xfrm>
          <a:prstGeom prst="roundRect">
            <a:avLst/>
          </a:prstGeom>
          <a:solidFill>
            <a:srgbClr val="893BC3"/>
          </a:solidFill>
          <a:ln w="25400" cap="flat" cmpd="sng" algn="ctr">
            <a:solidFill>
              <a:srgbClr val="31B6FD">
                <a:shade val="50000"/>
              </a:srgbClr>
            </a:solidFill>
            <a:prstDash val="solid"/>
          </a:ln>
          <a:effectLst/>
        </p:spPr>
        <p:txBody>
          <a:bodyPr rtlCol="0" anchor="ctr"/>
          <a:lstStyle/>
          <a:p>
            <a:pPr algn="ctr" defTabSz="914400"/>
            <a:r>
              <a:rPr lang="en-GB" sz="5400" kern="0" dirty="0">
                <a:solidFill>
                  <a:prstClr val="white"/>
                </a:solidFill>
              </a:rPr>
              <a:t>What is shared decision making?</a:t>
            </a:r>
          </a:p>
        </p:txBody>
      </p:sp>
    </p:spTree>
    <p:extLst>
      <p:ext uri="{BB962C8B-B14F-4D97-AF65-F5344CB8AC3E}">
        <p14:creationId xmlns:p14="http://schemas.microsoft.com/office/powerpoint/2010/main" val="158817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7505" y="946205"/>
            <a:ext cx="8964933" cy="3258991"/>
          </a:xfrm>
          <a:prstGeom prst="roundRect">
            <a:avLst/>
          </a:prstGeom>
          <a:solidFill>
            <a:srgbClr val="31B6FD"/>
          </a:solidFill>
          <a:ln w="25400" cap="flat" cmpd="sng" algn="ctr">
            <a:solidFill>
              <a:srgbClr val="31B6FD">
                <a:shade val="50000"/>
              </a:srgbClr>
            </a:solidFill>
            <a:prstDash val="solid"/>
          </a:ln>
          <a:effectLst/>
        </p:spPr>
        <p:txBody>
          <a:bodyPr rtlCol="0" anchor="ctr"/>
          <a:lstStyle/>
          <a:p>
            <a:pPr defTabSz="914400">
              <a:spcBef>
                <a:spcPct val="20000"/>
              </a:spcBef>
            </a:pPr>
            <a:endParaRPr lang="en-GB" sz="1400" b="1" kern="0" dirty="0">
              <a:solidFill>
                <a:prstClr val="white"/>
              </a:solidFill>
            </a:endParaRPr>
          </a:p>
          <a:p>
            <a:pPr defTabSz="914400">
              <a:spcBef>
                <a:spcPct val="20000"/>
              </a:spcBef>
            </a:pPr>
            <a:endParaRPr lang="en-GB" sz="1600" b="1" kern="0" dirty="0">
              <a:solidFill>
                <a:schemeClr val="bg1"/>
              </a:solidFill>
              <a:latin typeface="Arial" panose="020B0604020202020204" pitchFamily="34" charset="0"/>
              <a:cs typeface="Arial" panose="020B0604020202020204" pitchFamily="34" charset="0"/>
            </a:endParaRPr>
          </a:p>
          <a:p>
            <a:pPr defTabSz="914400">
              <a:spcBef>
                <a:spcPct val="20000"/>
              </a:spcBef>
            </a:pPr>
            <a:r>
              <a:rPr lang="en-GB" sz="1600" kern="0" dirty="0">
                <a:solidFill>
                  <a:schemeClr val="bg1"/>
                </a:solidFill>
                <a:latin typeface="Arial" panose="020B0604020202020204" pitchFamily="34" charset="0"/>
                <a:cs typeface="Arial" panose="020B0604020202020204" pitchFamily="34" charset="0"/>
              </a:rPr>
              <a:t>SDM is about having a good conversation that enables people to make a good decision. </a:t>
            </a:r>
            <a:endParaRPr lang="en-GB" sz="1600" kern="0" dirty="0">
              <a:solidFill>
                <a:prstClr val="white"/>
              </a:solidFill>
            </a:endParaRPr>
          </a:p>
          <a:p>
            <a:pPr defTabSz="914400">
              <a:spcBef>
                <a:spcPct val="20000"/>
              </a:spcBef>
            </a:pPr>
            <a:r>
              <a:rPr lang="en-GB" sz="1600" kern="0" dirty="0">
                <a:solidFill>
                  <a:prstClr val="white"/>
                </a:solidFill>
                <a:latin typeface="Arial" panose="020B0604020202020204" pitchFamily="34" charset="0"/>
                <a:cs typeface="Arial" panose="020B0604020202020204" pitchFamily="34" charset="0"/>
              </a:rPr>
              <a:t>It ensures the person is involved with the decision making process, to ensure the decision reached is a good decision. </a:t>
            </a:r>
          </a:p>
          <a:p>
            <a:pPr defTabSz="914400">
              <a:spcBef>
                <a:spcPct val="20000"/>
              </a:spcBef>
            </a:pPr>
            <a:endParaRPr lang="en-GB" sz="1400" b="1" kern="0" dirty="0">
              <a:solidFill>
                <a:prstClr val="white"/>
              </a:solidFill>
              <a:latin typeface="Arial" panose="020B0604020202020204" pitchFamily="34" charset="0"/>
              <a:cs typeface="Arial" panose="020B0604020202020204" pitchFamily="34" charset="0"/>
            </a:endParaRPr>
          </a:p>
          <a:p>
            <a:pPr defTabSz="914400">
              <a:spcBef>
                <a:spcPct val="20000"/>
              </a:spcBef>
            </a:pPr>
            <a:r>
              <a:rPr lang="en-GB" sz="1600" kern="0" dirty="0">
                <a:solidFill>
                  <a:prstClr val="white"/>
                </a:solidFill>
                <a:latin typeface="Arial" panose="020B0604020202020204" pitchFamily="34" charset="0"/>
                <a:cs typeface="Arial" panose="020B0604020202020204" pitchFamily="34" charset="0"/>
              </a:rPr>
              <a:t>SDM means that people are supported to: </a:t>
            </a:r>
          </a:p>
          <a:p>
            <a:pPr marL="285750" indent="-285750" defTabSz="914400">
              <a:spcBef>
                <a:spcPct val="20000"/>
              </a:spcBef>
              <a:buFont typeface="Courier New" panose="02070309020205020404" pitchFamily="49" charset="0"/>
              <a:buChar char="o"/>
            </a:pPr>
            <a:r>
              <a:rPr lang="en-GB" sz="1600" kern="0" dirty="0">
                <a:solidFill>
                  <a:prstClr val="white"/>
                </a:solidFill>
                <a:latin typeface="Arial" panose="020B0604020202020204" pitchFamily="34" charset="0"/>
                <a:cs typeface="Arial" panose="020B0604020202020204" pitchFamily="34" charset="0"/>
              </a:rPr>
              <a:t>understand the care, treatment and support options available and the risks, benefits and consequences of those options </a:t>
            </a:r>
          </a:p>
          <a:p>
            <a:pPr marL="285750" indent="-285750" defTabSz="914400">
              <a:spcBef>
                <a:spcPct val="20000"/>
              </a:spcBef>
              <a:buFont typeface="Courier New" panose="02070309020205020404" pitchFamily="49" charset="0"/>
              <a:buChar char="o"/>
            </a:pPr>
            <a:r>
              <a:rPr lang="en-GB" sz="1600" kern="0" dirty="0">
                <a:solidFill>
                  <a:prstClr val="white"/>
                </a:solidFill>
                <a:latin typeface="Arial" panose="020B0604020202020204" pitchFamily="34" charset="0"/>
                <a:cs typeface="Arial" panose="020B0604020202020204" pitchFamily="34" charset="0"/>
              </a:rPr>
              <a:t>make a good decision about a preferred course of action, based on reliable, evidence-based, good quality information and their personal preferences and with time allowed to consider all the options carefully. </a:t>
            </a:r>
          </a:p>
          <a:p>
            <a:pPr defTabSz="914400">
              <a:spcBef>
                <a:spcPct val="20000"/>
              </a:spcBef>
            </a:pPr>
            <a:endParaRPr lang="en-GB" sz="1400" kern="0" dirty="0">
              <a:solidFill>
                <a:prstClr val="black"/>
              </a:solidFill>
            </a:endParaRPr>
          </a:p>
          <a:p>
            <a:pPr defTabSz="914400">
              <a:spcBef>
                <a:spcPct val="20000"/>
              </a:spcBef>
            </a:pPr>
            <a:endParaRPr lang="en-GB" sz="1200" kern="0" dirty="0">
              <a:solidFill>
                <a:prstClr val="black"/>
              </a:solidFill>
            </a:endParaRPr>
          </a:p>
        </p:txBody>
      </p:sp>
      <p:pic>
        <p:nvPicPr>
          <p:cNvPr id="6" name="Picture 2" descr="C:\Users\drapdeb\AppData\Local\Microsoft\Windows\INetCache\IE\W8XIRTBW\zen-leader-controlling-connect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104" y="4224641"/>
            <a:ext cx="3586040" cy="19551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67292" y="4295776"/>
            <a:ext cx="4556136" cy="1957622"/>
            <a:chOff x="860334" y="1708467"/>
            <a:chExt cx="5438103" cy="901987"/>
          </a:xfrm>
        </p:grpSpPr>
        <p:sp>
          <p:nvSpPr>
            <p:cNvPr id="12" name="Rounded Rectangle 11"/>
            <p:cNvSpPr/>
            <p:nvPr/>
          </p:nvSpPr>
          <p:spPr>
            <a:xfrm>
              <a:off x="860334" y="1871224"/>
              <a:ext cx="5438103" cy="739230"/>
            </a:xfrm>
            <a:prstGeom prst="roundRect">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896419" y="1708467"/>
              <a:ext cx="5365931" cy="865901"/>
            </a:xfrm>
            <a:prstGeom prst="rect">
              <a:avLst/>
            </a:prstGeom>
            <a:ln w="28575">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914400">
                <a:spcAft>
                  <a:spcPts val="600"/>
                </a:spcAft>
              </a:pPr>
              <a:endParaRPr lang="en-US" sz="1200" kern="0" dirty="0">
                <a:solidFill>
                  <a:prstClr val="black"/>
                </a:solidFill>
                <a:latin typeface="Arial" panose="020B0604020202020204" pitchFamily="34" charset="0"/>
                <a:cs typeface="Arial" panose="020B0604020202020204" pitchFamily="34" charset="0"/>
              </a:endParaRPr>
            </a:p>
            <a:p>
              <a:pPr lvl="0" defTabSz="914400">
                <a:spcAft>
                  <a:spcPts val="600"/>
                </a:spcAft>
              </a:pPr>
              <a:endParaRPr lang="en-US" sz="1400" kern="0" dirty="0">
                <a:solidFill>
                  <a:prstClr val="black"/>
                </a:solidFill>
                <a:latin typeface="Arial" panose="020B0604020202020204" pitchFamily="34" charset="0"/>
                <a:cs typeface="Arial" panose="020B0604020202020204" pitchFamily="34" charset="0"/>
              </a:endParaRPr>
            </a:p>
            <a:p>
              <a:pPr lvl="0" defTabSz="914400">
                <a:spcAft>
                  <a:spcPts val="600"/>
                </a:spcAft>
              </a:pPr>
              <a:r>
                <a:rPr lang="en-US" sz="1400" kern="0" dirty="0">
                  <a:solidFill>
                    <a:prstClr val="black"/>
                  </a:solidFill>
                  <a:latin typeface="Arial" panose="020B0604020202020204" pitchFamily="34" charset="0"/>
                  <a:cs typeface="Arial" panose="020B0604020202020204" pitchFamily="34" charset="0"/>
                </a:rPr>
                <a:t>Lay expertise is given the same value as clinical expertise, as it draws on the clinician's expertise and the persons own experiences to result in the best possible treatment and outcome for the person.</a:t>
              </a:r>
            </a:p>
            <a:p>
              <a:pPr lvl="0">
                <a:spcAft>
                  <a:spcPts val="600"/>
                </a:spcAft>
              </a:pPr>
              <a:r>
                <a:rPr lang="en-US" sz="1400" dirty="0">
                  <a:solidFill>
                    <a:prstClr val="black"/>
                  </a:solidFill>
                  <a:latin typeface="Arial" panose="020B0604020202020204" pitchFamily="34" charset="0"/>
                  <a:cs typeface="Arial" panose="020B0604020202020204" pitchFamily="34" charset="0"/>
                </a:rPr>
                <a:t>Watch this film </a:t>
              </a:r>
              <a:r>
                <a:rPr lang="en-GB" sz="1400" b="1" u="sng" dirty="0">
                  <a:solidFill>
                    <a:schemeClr val="tx1"/>
                  </a:solidFill>
                  <a:latin typeface="Arial" panose="020B0604020202020204" pitchFamily="34" charset="0"/>
                  <a:ea typeface="Calibri"/>
                  <a:cs typeface="Arial" panose="020B0604020202020204" pitchFamily="34" charset="0"/>
                  <a:hlinkClick r:id="rId3"/>
                </a:rPr>
                <a:t>Personalised Care in Nottinghamshire</a:t>
              </a:r>
              <a:r>
                <a:rPr lang="en-GB" sz="1400" b="1" dirty="0">
                  <a:solidFill>
                    <a:schemeClr val="tx1"/>
                  </a:solidFill>
                  <a:latin typeface="Arial" panose="020B0604020202020204" pitchFamily="34" charset="0"/>
                  <a:ea typeface="Calibri"/>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to find out about shared decision making on the MSK pathway.</a:t>
              </a:r>
              <a:endParaRPr lang="en-GB" sz="1400" b="1" dirty="0">
                <a:solidFill>
                  <a:prstClr val="black"/>
                </a:solidFill>
                <a:latin typeface="Arial" panose="020B0604020202020204" pitchFamily="34" charset="0"/>
                <a:ea typeface="Calibri"/>
                <a:cs typeface="Arial" panose="020B0604020202020204" pitchFamily="34" charset="0"/>
              </a:endParaRPr>
            </a:p>
            <a:p>
              <a:pPr algn="ctr" defTabSz="1066800">
                <a:lnSpc>
                  <a:spcPct val="90000"/>
                </a:lnSpc>
                <a:spcBef>
                  <a:spcPct val="0"/>
                </a:spcBef>
                <a:spcAft>
                  <a:spcPct val="35000"/>
                </a:spcAft>
              </a:pPr>
              <a:endParaRPr lang="en-GB" sz="1400" dirty="0">
                <a:solidFill>
                  <a:prstClr val="white"/>
                </a:solidFill>
              </a:endParaRPr>
            </a:p>
            <a:p>
              <a:pPr algn="ctr" defTabSz="1066800">
                <a:lnSpc>
                  <a:spcPct val="90000"/>
                </a:lnSpc>
                <a:spcBef>
                  <a:spcPct val="0"/>
                </a:spcBef>
                <a:spcAft>
                  <a:spcPct val="35000"/>
                </a:spcAft>
              </a:pPr>
              <a:r>
                <a:rPr lang="en-GB" sz="1400" dirty="0">
                  <a:solidFill>
                    <a:prstClr val="white"/>
                  </a:solidFill>
                </a:rPr>
                <a:t>=</a:t>
              </a:r>
            </a:p>
          </p:txBody>
        </p:sp>
      </p:grpSp>
      <p:grpSp>
        <p:nvGrpSpPr>
          <p:cNvPr id="7" name="Group 6"/>
          <p:cNvGrpSpPr/>
          <p:nvPr/>
        </p:nvGrpSpPr>
        <p:grpSpPr>
          <a:xfrm>
            <a:off x="0" y="56380"/>
            <a:ext cx="8362234" cy="912292"/>
            <a:chOff x="896420" y="1855468"/>
            <a:chExt cx="8362234" cy="739230"/>
          </a:xfrm>
        </p:grpSpPr>
        <p:sp>
          <p:nvSpPr>
            <p:cNvPr id="8" name="Rounded Rectangle 7"/>
            <p:cNvSpPr/>
            <p:nvPr/>
          </p:nvSpPr>
          <p:spPr>
            <a:xfrm>
              <a:off x="1022259" y="1855468"/>
              <a:ext cx="8236395" cy="7392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896420" y="1907310"/>
              <a:ext cx="8362234" cy="6670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3200" kern="1200" dirty="0">
                  <a:latin typeface="Arial" panose="020B0604020202020204" pitchFamily="34" charset="0"/>
                  <a:cs typeface="Arial" panose="020B0604020202020204" pitchFamily="34" charset="0"/>
                </a:rPr>
                <a:t>Having a </a:t>
              </a:r>
              <a:r>
                <a:rPr lang="en-GB" sz="3200" dirty="0">
                  <a:latin typeface="Arial" panose="020B0604020202020204" pitchFamily="34" charset="0"/>
                  <a:cs typeface="Arial" panose="020B0604020202020204" pitchFamily="34" charset="0"/>
                </a:rPr>
                <a:t>personalised conversation</a:t>
              </a:r>
              <a:endParaRPr lang="en-GB" sz="32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9469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E1DF5182-6D7C-413A-AD52-40EA745A5FB2}"/>
              </a:ext>
            </a:extLst>
          </p:cNvPr>
          <p:cNvSpPr/>
          <p:nvPr/>
        </p:nvSpPr>
        <p:spPr>
          <a:xfrm>
            <a:off x="112641" y="2838223"/>
            <a:ext cx="4047213" cy="3724502"/>
          </a:xfrm>
          <a:prstGeom prst="rightArrow">
            <a:avLst>
              <a:gd name="adj1" fmla="val 50000"/>
              <a:gd name="adj2" fmla="val 50753"/>
            </a:avLst>
          </a:prstGeom>
          <a:solidFill>
            <a:srgbClr val="0066FF"/>
          </a:solidFill>
          <a:ln w="12700" cap="flat" cmpd="sng" algn="ctr">
            <a:solidFill>
              <a:srgbClr val="4472C4">
                <a:shade val="50000"/>
              </a:srgbClr>
            </a:solidFill>
            <a:prstDash val="solid"/>
            <a:miter lim="800000"/>
          </a:ln>
          <a:effectLst/>
        </p:spPr>
        <p:txBody>
          <a:bodyPr rtlCol="0" anchor="ctr"/>
          <a:lstStyle/>
          <a:p>
            <a:pPr marL="742950" lvl="1" indent="-285750" defTabSz="914400">
              <a:buFont typeface="Arial" panose="020B0604020202020204" pitchFamily="34" charset="0"/>
              <a:buChar char="•"/>
              <a:defRPr/>
            </a:pPr>
            <a:r>
              <a:rPr lang="en-GB" sz="1400" b="1" kern="0" dirty="0">
                <a:solidFill>
                  <a:prstClr val="white"/>
                </a:solidFill>
                <a:latin typeface="Arial" panose="020B0604020202020204" pitchFamily="34" charset="0"/>
                <a:cs typeface="Arial" panose="020B0604020202020204" pitchFamily="34" charset="0"/>
              </a:rPr>
              <a:t>Best evidence</a:t>
            </a:r>
          </a:p>
          <a:p>
            <a:pPr marL="742950" lvl="1" indent="-285750" defTabSz="914400">
              <a:buFont typeface="Arial" panose="020B0604020202020204" pitchFamily="34" charset="0"/>
              <a:buChar char="•"/>
              <a:defRPr/>
            </a:pPr>
            <a:endParaRPr lang="en-GB" sz="1400" b="1" kern="0" dirty="0">
              <a:solidFill>
                <a:prstClr val="white"/>
              </a:solidFill>
              <a:latin typeface="Arial" panose="020B0604020202020204" pitchFamily="34" charset="0"/>
              <a:cs typeface="Arial" panose="020B0604020202020204" pitchFamily="34" charset="0"/>
            </a:endParaRPr>
          </a:p>
          <a:p>
            <a:pPr marL="742950" lvl="1" indent="-285750" defTabSz="914400">
              <a:buFont typeface="Arial" panose="020B0604020202020204" pitchFamily="34" charset="0"/>
              <a:buChar char="•"/>
              <a:defRPr/>
            </a:pPr>
            <a:r>
              <a:rPr lang="en-GB" sz="1400" b="1" kern="0" dirty="0">
                <a:solidFill>
                  <a:prstClr val="white"/>
                </a:solidFill>
                <a:latin typeface="Arial" panose="020B0604020202020204" pitchFamily="34" charset="0"/>
                <a:cs typeface="Arial" panose="020B0604020202020204" pitchFamily="34" charset="0"/>
              </a:rPr>
              <a:t>Clinical expertise</a:t>
            </a:r>
          </a:p>
          <a:p>
            <a:pPr marL="742950" lvl="1" indent="-285750" defTabSz="914400">
              <a:buFont typeface="Arial" panose="020B0604020202020204" pitchFamily="34" charset="0"/>
              <a:buChar char="•"/>
              <a:defRPr/>
            </a:pPr>
            <a:endParaRPr lang="en-GB" sz="1400" b="1" kern="0" dirty="0">
              <a:solidFill>
                <a:prstClr val="white"/>
              </a:solidFill>
              <a:latin typeface="Arial" panose="020B0604020202020204" pitchFamily="34" charset="0"/>
              <a:cs typeface="Arial" panose="020B0604020202020204" pitchFamily="34" charset="0"/>
            </a:endParaRPr>
          </a:p>
          <a:p>
            <a:pPr marL="742950" lvl="1" indent="-285750" defTabSz="914400">
              <a:buFont typeface="Arial" panose="020B0604020202020204" pitchFamily="34" charset="0"/>
              <a:buChar char="•"/>
              <a:defRPr/>
            </a:pPr>
            <a:r>
              <a:rPr lang="en-GB" sz="1400" b="1" kern="0" dirty="0">
                <a:solidFill>
                  <a:prstClr val="white"/>
                </a:solidFill>
                <a:latin typeface="Arial" panose="020B0604020202020204" pitchFamily="34" charset="0"/>
                <a:cs typeface="Arial" panose="020B0604020202020204" pitchFamily="34" charset="0"/>
              </a:rPr>
              <a:t>Patient expertise</a:t>
            </a:r>
          </a:p>
          <a:p>
            <a:pPr marL="742950" lvl="1" indent="-285750" defTabSz="914400">
              <a:buFont typeface="Arial" panose="020B0604020202020204" pitchFamily="34" charset="0"/>
              <a:buChar char="•"/>
              <a:defRPr/>
            </a:pPr>
            <a:endParaRPr lang="en-GB" sz="1400" b="1" kern="0" dirty="0">
              <a:solidFill>
                <a:prstClr val="white"/>
              </a:solidFill>
              <a:latin typeface="Arial" panose="020B0604020202020204" pitchFamily="34" charset="0"/>
              <a:cs typeface="Arial" panose="020B0604020202020204" pitchFamily="34" charset="0"/>
            </a:endParaRPr>
          </a:p>
          <a:p>
            <a:pPr marL="742950" lvl="1" indent="-285750" defTabSz="914400">
              <a:buFont typeface="Arial" panose="020B0604020202020204" pitchFamily="34" charset="0"/>
              <a:buChar char="•"/>
              <a:defRPr/>
            </a:pPr>
            <a:r>
              <a:rPr lang="en-GB" sz="1400" b="1" kern="0" dirty="0">
                <a:solidFill>
                  <a:prstClr val="white"/>
                </a:solidFill>
                <a:latin typeface="Arial" panose="020B0604020202020204" pitchFamily="34" charset="0"/>
                <a:cs typeface="Arial" panose="020B0604020202020204" pitchFamily="34" charset="0"/>
              </a:rPr>
              <a:t>Individual patient preference</a:t>
            </a:r>
          </a:p>
        </p:txBody>
      </p:sp>
      <p:grpSp>
        <p:nvGrpSpPr>
          <p:cNvPr id="6" name="Group 5"/>
          <p:cNvGrpSpPr/>
          <p:nvPr/>
        </p:nvGrpSpPr>
        <p:grpSpPr>
          <a:xfrm>
            <a:off x="4311092" y="3211694"/>
            <a:ext cx="2020744" cy="2968648"/>
            <a:chOff x="1787414" y="1846296"/>
            <a:chExt cx="2622229" cy="4061054"/>
          </a:xfrm>
        </p:grpSpPr>
        <p:grpSp>
          <p:nvGrpSpPr>
            <p:cNvPr id="7" name="Group 6"/>
            <p:cNvGrpSpPr/>
            <p:nvPr/>
          </p:nvGrpSpPr>
          <p:grpSpPr>
            <a:xfrm>
              <a:off x="1787414" y="1846296"/>
              <a:ext cx="1623578" cy="4061054"/>
              <a:chOff x="1787414" y="1846296"/>
              <a:chExt cx="1623578" cy="4061054"/>
            </a:xfrm>
          </p:grpSpPr>
          <p:sp>
            <p:nvSpPr>
              <p:cNvPr id="11" name="Freeform 10"/>
              <p:cNvSpPr/>
              <p:nvPr/>
            </p:nvSpPr>
            <p:spPr>
              <a:xfrm>
                <a:off x="1787414" y="1846296"/>
                <a:ext cx="1623578" cy="1480839"/>
              </a:xfrm>
              <a:custGeom>
                <a:avLst/>
                <a:gdLst>
                  <a:gd name="connsiteX0" fmla="*/ 0 w 1480839"/>
                  <a:gd name="connsiteY0" fmla="*/ 740420 h 1480839"/>
                  <a:gd name="connsiteX1" fmla="*/ 740420 w 1480839"/>
                  <a:gd name="connsiteY1" fmla="*/ 0 h 1480839"/>
                  <a:gd name="connsiteX2" fmla="*/ 1480840 w 1480839"/>
                  <a:gd name="connsiteY2" fmla="*/ 740420 h 1480839"/>
                  <a:gd name="connsiteX3" fmla="*/ 740420 w 1480839"/>
                  <a:gd name="connsiteY3" fmla="*/ 1480840 h 1480839"/>
                  <a:gd name="connsiteX4" fmla="*/ 0 w 1480839"/>
                  <a:gd name="connsiteY4" fmla="*/ 740420 h 1480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39" h="1480839">
                    <a:moveTo>
                      <a:pt x="0" y="740420"/>
                    </a:moveTo>
                    <a:cubicBezTo>
                      <a:pt x="0" y="331497"/>
                      <a:pt x="331497" y="0"/>
                      <a:pt x="740420" y="0"/>
                    </a:cubicBezTo>
                    <a:cubicBezTo>
                      <a:pt x="1149343" y="0"/>
                      <a:pt x="1480840" y="331497"/>
                      <a:pt x="1480840" y="740420"/>
                    </a:cubicBezTo>
                    <a:cubicBezTo>
                      <a:pt x="1480840" y="1149343"/>
                      <a:pt x="1149343" y="1480840"/>
                      <a:pt x="740420" y="1480840"/>
                    </a:cubicBezTo>
                    <a:cubicBezTo>
                      <a:pt x="331497" y="1480840"/>
                      <a:pt x="0" y="1149343"/>
                      <a:pt x="0" y="740420"/>
                    </a:cubicBezTo>
                    <a:close/>
                  </a:path>
                </a:pathLst>
              </a:cu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37184" tIns="237184" rIns="237184" bIns="237184" numCol="1" spcCol="1270" anchor="ctr" anchorCtr="0">
                <a:noAutofit/>
              </a:bodyPr>
              <a:lstStyle/>
              <a:p>
                <a:pPr algn="ctr" defTabSz="711200">
                  <a:lnSpc>
                    <a:spcPct val="90000"/>
                  </a:lnSpc>
                  <a:spcBef>
                    <a:spcPct val="0"/>
                  </a:spcBef>
                  <a:spcAft>
                    <a:spcPct val="35000"/>
                  </a:spcAft>
                  <a:defRPr/>
                </a:pPr>
                <a:r>
                  <a:rPr lang="en-GB" sz="1400" b="1" kern="0" dirty="0">
                    <a:solidFill>
                      <a:prstClr val="white"/>
                    </a:solidFill>
                  </a:rPr>
                  <a:t>Clinicians</a:t>
                </a:r>
                <a:r>
                  <a:rPr lang="en-GB" b="1" kern="0" dirty="0">
                    <a:solidFill>
                      <a:prstClr val="white"/>
                    </a:solidFill>
                  </a:rPr>
                  <a:t> </a:t>
                </a:r>
                <a:endParaRPr lang="en-GB" sz="1600" kern="0" dirty="0">
                  <a:solidFill>
                    <a:prstClr val="white"/>
                  </a:solidFill>
                </a:endParaRPr>
              </a:p>
            </p:txBody>
          </p:sp>
          <p:sp>
            <p:nvSpPr>
              <p:cNvPr id="12" name="Freeform 11"/>
              <p:cNvSpPr/>
              <p:nvPr/>
            </p:nvSpPr>
            <p:spPr>
              <a:xfrm>
                <a:off x="2368972" y="3447380"/>
                <a:ext cx="258812" cy="858887"/>
              </a:xfrm>
              <a:custGeom>
                <a:avLst/>
                <a:gdLst>
                  <a:gd name="connsiteX0" fmla="*/ 0 w 517625"/>
                  <a:gd name="connsiteY0" fmla="*/ 600075 h 858887"/>
                  <a:gd name="connsiteX1" fmla="*/ 129406 w 517625"/>
                  <a:gd name="connsiteY1" fmla="*/ 600075 h 858887"/>
                  <a:gd name="connsiteX2" fmla="*/ 129406 w 517625"/>
                  <a:gd name="connsiteY2" fmla="*/ 0 h 858887"/>
                  <a:gd name="connsiteX3" fmla="*/ 388219 w 517625"/>
                  <a:gd name="connsiteY3" fmla="*/ 0 h 858887"/>
                  <a:gd name="connsiteX4" fmla="*/ 388219 w 517625"/>
                  <a:gd name="connsiteY4" fmla="*/ 600075 h 858887"/>
                  <a:gd name="connsiteX5" fmla="*/ 517625 w 517625"/>
                  <a:gd name="connsiteY5" fmla="*/ 600075 h 858887"/>
                  <a:gd name="connsiteX6" fmla="*/ 258813 w 517625"/>
                  <a:gd name="connsiteY6" fmla="*/ 858887 h 858887"/>
                  <a:gd name="connsiteX7" fmla="*/ 0 w 517625"/>
                  <a:gd name="connsiteY7" fmla="*/ 600075 h 8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625" h="858887">
                    <a:moveTo>
                      <a:pt x="0" y="600075"/>
                    </a:moveTo>
                    <a:lnTo>
                      <a:pt x="129406" y="600075"/>
                    </a:lnTo>
                    <a:lnTo>
                      <a:pt x="129406" y="0"/>
                    </a:lnTo>
                    <a:lnTo>
                      <a:pt x="388219" y="0"/>
                    </a:lnTo>
                    <a:lnTo>
                      <a:pt x="388219" y="600075"/>
                    </a:lnTo>
                    <a:lnTo>
                      <a:pt x="517625" y="600075"/>
                    </a:lnTo>
                    <a:lnTo>
                      <a:pt x="258813" y="858887"/>
                    </a:lnTo>
                    <a:lnTo>
                      <a:pt x="0" y="600075"/>
                    </a:lnTo>
                    <a:close/>
                  </a:path>
                </a:pathLst>
              </a:cu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129406" tIns="0" rIns="129406" bIns="129406" numCol="1" spcCol="1270" anchor="ctr" anchorCtr="0">
                <a:noAutofit/>
              </a:bodyPr>
              <a:lstStyle/>
              <a:p>
                <a:pPr algn="ctr" defTabSz="577850">
                  <a:lnSpc>
                    <a:spcPct val="90000"/>
                  </a:lnSpc>
                  <a:spcBef>
                    <a:spcPct val="0"/>
                  </a:spcBef>
                  <a:spcAft>
                    <a:spcPct val="35000"/>
                  </a:spcAft>
                  <a:defRPr/>
                </a:pPr>
                <a:endParaRPr lang="en-GB" sz="1300" kern="0">
                  <a:solidFill>
                    <a:prstClr val="white"/>
                  </a:solidFill>
                </a:endParaRPr>
              </a:p>
            </p:txBody>
          </p:sp>
          <p:sp>
            <p:nvSpPr>
              <p:cNvPr id="13" name="Freeform 12"/>
              <p:cNvSpPr/>
              <p:nvPr/>
            </p:nvSpPr>
            <p:spPr>
              <a:xfrm>
                <a:off x="1787414" y="4426511"/>
                <a:ext cx="1623576" cy="1480839"/>
              </a:xfrm>
              <a:custGeom>
                <a:avLst/>
                <a:gdLst>
                  <a:gd name="connsiteX0" fmla="*/ 0 w 1480839"/>
                  <a:gd name="connsiteY0" fmla="*/ 740420 h 1480839"/>
                  <a:gd name="connsiteX1" fmla="*/ 740420 w 1480839"/>
                  <a:gd name="connsiteY1" fmla="*/ 0 h 1480839"/>
                  <a:gd name="connsiteX2" fmla="*/ 1480840 w 1480839"/>
                  <a:gd name="connsiteY2" fmla="*/ 740420 h 1480839"/>
                  <a:gd name="connsiteX3" fmla="*/ 740420 w 1480839"/>
                  <a:gd name="connsiteY3" fmla="*/ 1480840 h 1480839"/>
                  <a:gd name="connsiteX4" fmla="*/ 0 w 1480839"/>
                  <a:gd name="connsiteY4" fmla="*/ 740420 h 1480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39" h="1480839">
                    <a:moveTo>
                      <a:pt x="0" y="740420"/>
                    </a:moveTo>
                    <a:cubicBezTo>
                      <a:pt x="0" y="331497"/>
                      <a:pt x="331497" y="0"/>
                      <a:pt x="740420" y="0"/>
                    </a:cubicBezTo>
                    <a:cubicBezTo>
                      <a:pt x="1149343" y="0"/>
                      <a:pt x="1480840" y="331497"/>
                      <a:pt x="1480840" y="740420"/>
                    </a:cubicBezTo>
                    <a:cubicBezTo>
                      <a:pt x="1480840" y="1149343"/>
                      <a:pt x="1149343" y="1480840"/>
                      <a:pt x="740420" y="1480840"/>
                    </a:cubicBezTo>
                    <a:cubicBezTo>
                      <a:pt x="331497" y="1480840"/>
                      <a:pt x="0" y="1149343"/>
                      <a:pt x="0" y="740420"/>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37184" tIns="237184" rIns="237184" bIns="237184" numCol="1" spcCol="1270" anchor="ctr" anchorCtr="0">
                <a:noAutofit/>
              </a:bodyPr>
              <a:lstStyle/>
              <a:p>
                <a:pPr algn="ctr" defTabSz="711200">
                  <a:lnSpc>
                    <a:spcPct val="90000"/>
                  </a:lnSpc>
                  <a:spcBef>
                    <a:spcPct val="0"/>
                  </a:spcBef>
                  <a:spcAft>
                    <a:spcPct val="35000"/>
                  </a:spcAft>
                  <a:defRPr/>
                </a:pPr>
                <a:r>
                  <a:rPr lang="en-GB" sz="1400" b="1" kern="0" dirty="0">
                    <a:solidFill>
                      <a:prstClr val="white"/>
                    </a:solidFill>
                  </a:rPr>
                  <a:t>Patients </a:t>
                </a:r>
                <a:endParaRPr lang="en-GB" sz="1400" kern="0" dirty="0">
                  <a:solidFill>
                    <a:prstClr val="white"/>
                  </a:solidFill>
                </a:endParaRPr>
              </a:p>
            </p:txBody>
          </p:sp>
        </p:grpSp>
        <p:sp>
          <p:nvSpPr>
            <p:cNvPr id="8" name="Freeform 7"/>
            <p:cNvSpPr/>
            <p:nvPr/>
          </p:nvSpPr>
          <p:spPr>
            <a:xfrm flipV="1">
              <a:off x="2657004" y="3434209"/>
              <a:ext cx="258812" cy="858887"/>
            </a:xfrm>
            <a:custGeom>
              <a:avLst/>
              <a:gdLst>
                <a:gd name="connsiteX0" fmla="*/ 0 w 517625"/>
                <a:gd name="connsiteY0" fmla="*/ 600075 h 858887"/>
                <a:gd name="connsiteX1" fmla="*/ 129406 w 517625"/>
                <a:gd name="connsiteY1" fmla="*/ 600075 h 858887"/>
                <a:gd name="connsiteX2" fmla="*/ 129406 w 517625"/>
                <a:gd name="connsiteY2" fmla="*/ 0 h 858887"/>
                <a:gd name="connsiteX3" fmla="*/ 388219 w 517625"/>
                <a:gd name="connsiteY3" fmla="*/ 0 h 858887"/>
                <a:gd name="connsiteX4" fmla="*/ 388219 w 517625"/>
                <a:gd name="connsiteY4" fmla="*/ 600075 h 858887"/>
                <a:gd name="connsiteX5" fmla="*/ 517625 w 517625"/>
                <a:gd name="connsiteY5" fmla="*/ 600075 h 858887"/>
                <a:gd name="connsiteX6" fmla="*/ 258813 w 517625"/>
                <a:gd name="connsiteY6" fmla="*/ 858887 h 858887"/>
                <a:gd name="connsiteX7" fmla="*/ 0 w 517625"/>
                <a:gd name="connsiteY7" fmla="*/ 600075 h 8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625" h="858887">
                  <a:moveTo>
                    <a:pt x="0" y="600075"/>
                  </a:moveTo>
                  <a:lnTo>
                    <a:pt x="129406" y="600075"/>
                  </a:lnTo>
                  <a:lnTo>
                    <a:pt x="129406" y="0"/>
                  </a:lnTo>
                  <a:lnTo>
                    <a:pt x="388219" y="0"/>
                  </a:lnTo>
                  <a:lnTo>
                    <a:pt x="388219" y="600075"/>
                  </a:lnTo>
                  <a:lnTo>
                    <a:pt x="517625" y="600075"/>
                  </a:lnTo>
                  <a:lnTo>
                    <a:pt x="258813" y="858887"/>
                  </a:lnTo>
                  <a:lnTo>
                    <a:pt x="0" y="600075"/>
                  </a:lnTo>
                  <a:close/>
                </a:path>
              </a:pathLst>
            </a:cu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129406" tIns="0" rIns="129406" bIns="129406" numCol="1" spcCol="1270" anchor="ctr" anchorCtr="0">
              <a:noAutofit/>
            </a:bodyPr>
            <a:lstStyle/>
            <a:p>
              <a:pPr algn="ctr" defTabSz="577850">
                <a:lnSpc>
                  <a:spcPct val="90000"/>
                </a:lnSpc>
                <a:spcBef>
                  <a:spcPct val="0"/>
                </a:spcBef>
                <a:spcAft>
                  <a:spcPct val="35000"/>
                </a:spcAft>
                <a:defRPr/>
              </a:pPr>
              <a:endParaRPr lang="en-GB" sz="1300" kern="0">
                <a:solidFill>
                  <a:prstClr val="white"/>
                </a:solidFill>
              </a:endParaRPr>
            </a:p>
          </p:txBody>
        </p:sp>
        <p:sp>
          <p:nvSpPr>
            <p:cNvPr id="9" name="Right Arrow 8"/>
            <p:cNvSpPr/>
            <p:nvPr/>
          </p:nvSpPr>
          <p:spPr>
            <a:xfrm rot="1528513">
              <a:off x="3364603" y="3006125"/>
              <a:ext cx="978408" cy="299002"/>
            </a:xfrm>
            <a:prstGeom prst="rightArrow">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defRPr/>
              </a:pPr>
              <a:endParaRPr lang="en-GB" kern="0">
                <a:solidFill>
                  <a:prstClr val="white"/>
                </a:solidFill>
              </a:endParaRPr>
            </a:p>
          </p:txBody>
        </p:sp>
        <p:sp>
          <p:nvSpPr>
            <p:cNvPr id="10" name="Right Arrow 9"/>
            <p:cNvSpPr/>
            <p:nvPr/>
          </p:nvSpPr>
          <p:spPr>
            <a:xfrm rot="20150552">
              <a:off x="3431235" y="4599069"/>
              <a:ext cx="978408" cy="299002"/>
            </a:xfrm>
            <a:prstGeom prst="rightArrow">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defRPr/>
              </a:pPr>
              <a:endParaRPr lang="en-GB" kern="0">
                <a:solidFill>
                  <a:prstClr val="white"/>
                </a:solidFill>
              </a:endParaRPr>
            </a:p>
          </p:txBody>
        </p:sp>
      </p:grpSp>
      <p:sp>
        <p:nvSpPr>
          <p:cNvPr id="18" name="Content Placeholder 3"/>
          <p:cNvSpPr txBox="1">
            <a:spLocks/>
          </p:cNvSpPr>
          <p:nvPr/>
        </p:nvSpPr>
        <p:spPr>
          <a:xfrm>
            <a:off x="2561981" y="419497"/>
            <a:ext cx="6599581" cy="27324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buFont typeface="Wingdings" panose="05000000000000000000" pitchFamily="2" charset="2"/>
              <a:buChar char="ü"/>
            </a:pPr>
            <a:r>
              <a:rPr lang="en-GB" sz="1400" dirty="0">
                <a:solidFill>
                  <a:srgbClr val="002060"/>
                </a:solidFill>
                <a:latin typeface="Arial" panose="020B0604020202020204" pitchFamily="34" charset="0"/>
                <a:cs typeface="Arial" panose="020B0604020202020204" pitchFamily="34" charset="0"/>
              </a:rPr>
              <a:t>It is a process in which clinicians and individuals work together to select tests, treatments, management or support packages, based on evidence and the individual’s informed preferences. </a:t>
            </a:r>
          </a:p>
          <a:p>
            <a:pPr>
              <a:buFont typeface="Wingdings" panose="05000000000000000000" pitchFamily="2" charset="2"/>
              <a:buChar char="ü"/>
            </a:pPr>
            <a:r>
              <a:rPr lang="en-GB" sz="1400" dirty="0">
                <a:solidFill>
                  <a:srgbClr val="002060"/>
                </a:solidFill>
                <a:latin typeface="Arial" panose="020B0604020202020204" pitchFamily="34" charset="0"/>
                <a:cs typeface="Arial" panose="020B0604020202020204" pitchFamily="34" charset="0"/>
              </a:rPr>
              <a:t>It ensures that individuals are supported to make decisions based on their personal preferences and are, therefore, more likely to adhere to evidence based treatment regimes, more likely to have improved outcomes and less likely to regret the decisions that are made.</a:t>
            </a:r>
          </a:p>
          <a:p>
            <a:pPr>
              <a:buFont typeface="Wingdings" panose="05000000000000000000" pitchFamily="2" charset="2"/>
              <a:buChar char="ü"/>
            </a:pPr>
            <a:r>
              <a:rPr lang="en-GB" sz="1400" dirty="0">
                <a:solidFill>
                  <a:srgbClr val="002060"/>
                </a:solidFill>
                <a:latin typeface="Arial" panose="020B0604020202020204" pitchFamily="34" charset="0"/>
                <a:cs typeface="Arial" panose="020B0604020202020204" pitchFamily="34" charset="0"/>
              </a:rPr>
              <a:t>By paying attention to individuals’ informed preferences we can support people to achieve outcomes that matter to them. </a:t>
            </a:r>
          </a:p>
          <a:p>
            <a:pPr>
              <a:buFont typeface="Wingdings" panose="05000000000000000000" pitchFamily="2" charset="2"/>
              <a:buChar char="ü"/>
            </a:pPr>
            <a:r>
              <a:rPr lang="en-GB" sz="1400" dirty="0">
                <a:solidFill>
                  <a:srgbClr val="002060"/>
                </a:solidFill>
                <a:latin typeface="Arial" panose="020B0604020202020204" pitchFamily="34" charset="0"/>
                <a:cs typeface="Arial" panose="020B0604020202020204" pitchFamily="34" charset="0"/>
              </a:rPr>
              <a:t>Aggregating the decisions of informed individuals to a population level means we can commission and provide services that informed people want and therefore allocate resources more effectively. </a:t>
            </a:r>
          </a:p>
        </p:txBody>
      </p:sp>
      <p:sp>
        <p:nvSpPr>
          <p:cNvPr id="15" name="Rounded Rectangle 14"/>
          <p:cNvSpPr/>
          <p:nvPr/>
        </p:nvSpPr>
        <p:spPr>
          <a:xfrm>
            <a:off x="6146360" y="3294465"/>
            <a:ext cx="2369490" cy="727985"/>
          </a:xfrm>
          <a:prstGeom prst="roundRect">
            <a:avLst/>
          </a:pr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GB" b="1" dirty="0"/>
              <a:t>Together they make a decision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078" y="4049115"/>
            <a:ext cx="1542048" cy="1656000"/>
          </a:xfrm>
          <a:prstGeom prst="rect">
            <a:avLst/>
          </a:prstGeom>
        </p:spPr>
      </p:pic>
      <p:sp>
        <p:nvSpPr>
          <p:cNvPr id="16" name="Rectangle 15">
            <a:extLst>
              <a:ext uri="{FF2B5EF4-FFF2-40B4-BE49-F238E27FC236}">
                <a16:creationId xmlns:a16="http://schemas.microsoft.com/office/drawing/2014/main" id="{34BC9FBA-8F31-4B8B-82B0-4AB45C4FF19F}"/>
              </a:ext>
            </a:extLst>
          </p:cNvPr>
          <p:cNvSpPr/>
          <p:nvPr/>
        </p:nvSpPr>
        <p:spPr>
          <a:xfrm>
            <a:off x="5321464" y="4399584"/>
            <a:ext cx="1080616" cy="70788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22225">
                  <a:solidFill>
                    <a:srgbClr val="ED7D31"/>
                  </a:solidFill>
                  <a:prstDash val="solid"/>
                </a:ln>
                <a:solidFill>
                  <a:srgbClr val="ED7D31">
                    <a:lumMod val="40000"/>
                    <a:lumOff val="60000"/>
                  </a:srgbClr>
                </a:solidFill>
                <a:effectLst/>
                <a:uLnTx/>
                <a:uFillTx/>
              </a:rPr>
              <a:t>Equal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w="22225">
                  <a:solidFill>
                    <a:srgbClr val="ED7D31"/>
                  </a:solidFill>
                  <a:prstDash val="solid"/>
                </a:ln>
                <a:solidFill>
                  <a:srgbClr val="ED7D31">
                    <a:lumMod val="40000"/>
                    <a:lumOff val="60000"/>
                  </a:srgbClr>
                </a:solidFill>
                <a:effectLst/>
                <a:uLnTx/>
                <a:uFillTx/>
              </a:rPr>
              <a:t>Partners</a:t>
            </a:r>
          </a:p>
        </p:txBody>
      </p:sp>
      <p:grpSp>
        <p:nvGrpSpPr>
          <p:cNvPr id="17" name="Group 16"/>
          <p:cNvGrpSpPr/>
          <p:nvPr/>
        </p:nvGrpSpPr>
        <p:grpSpPr>
          <a:xfrm>
            <a:off x="112641" y="1193824"/>
            <a:ext cx="2317487" cy="1268859"/>
            <a:chOff x="824246" y="1947764"/>
            <a:chExt cx="5438105" cy="740254"/>
          </a:xfrm>
        </p:grpSpPr>
        <p:sp>
          <p:nvSpPr>
            <p:cNvPr id="19" name="Rounded Rectangle 18"/>
            <p:cNvSpPr/>
            <p:nvPr/>
          </p:nvSpPr>
          <p:spPr>
            <a:xfrm>
              <a:off x="824246" y="2061415"/>
              <a:ext cx="5438103" cy="51295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896419" y="1947764"/>
              <a:ext cx="5365932" cy="740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dirty="0">
                  <a:latin typeface="Arial" panose="020B0604020202020204" pitchFamily="34" charset="0"/>
                  <a:cs typeface="Arial" panose="020B0604020202020204" pitchFamily="34" charset="0"/>
                </a:rPr>
                <a:t>Following a process</a:t>
              </a:r>
              <a:endParaRPr lang="en-GB" sz="2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16806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913702-AF31-4279-BC4E-05AECB2EE259}"/>
              </a:ext>
            </a:extLst>
          </p:cNvPr>
          <p:cNvPicPr>
            <a:picLocks noChangeAspect="1"/>
          </p:cNvPicPr>
          <p:nvPr/>
        </p:nvPicPr>
        <p:blipFill>
          <a:blip r:embed="rId2"/>
          <a:stretch>
            <a:fillRect/>
          </a:stretch>
        </p:blipFill>
        <p:spPr>
          <a:xfrm>
            <a:off x="190832" y="1550505"/>
            <a:ext cx="8802094" cy="4238046"/>
          </a:xfrm>
          <a:prstGeom prst="rect">
            <a:avLst/>
          </a:prstGeom>
        </p:spPr>
      </p:pic>
      <p:grpSp>
        <p:nvGrpSpPr>
          <p:cNvPr id="5" name="Group 4"/>
          <p:cNvGrpSpPr/>
          <p:nvPr/>
        </p:nvGrpSpPr>
        <p:grpSpPr>
          <a:xfrm>
            <a:off x="238539" y="135015"/>
            <a:ext cx="8666921" cy="798166"/>
            <a:chOff x="-1195144" y="1783996"/>
            <a:chExt cx="7535058" cy="798166"/>
          </a:xfrm>
        </p:grpSpPr>
        <p:sp>
          <p:nvSpPr>
            <p:cNvPr id="6" name="Rounded Rectangle 5"/>
            <p:cNvSpPr/>
            <p:nvPr/>
          </p:nvSpPr>
          <p:spPr>
            <a:xfrm>
              <a:off x="-1195144" y="1783996"/>
              <a:ext cx="7535058" cy="7981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475050" y="1907310"/>
              <a:ext cx="6401271" cy="6670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What good shared decision making looks like?</a:t>
              </a:r>
            </a:p>
          </p:txBody>
        </p:sp>
      </p:grpSp>
      <p:sp>
        <p:nvSpPr>
          <p:cNvPr id="8" name="TextBox 7"/>
          <p:cNvSpPr txBox="1"/>
          <p:nvPr/>
        </p:nvSpPr>
        <p:spPr>
          <a:xfrm>
            <a:off x="95416" y="1069449"/>
            <a:ext cx="9048584" cy="338554"/>
          </a:xfrm>
          <a:prstGeom prst="rect">
            <a:avLst/>
          </a:prstGeom>
          <a:solidFill>
            <a:srgbClr val="7030A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 4 key foundations and enablers to embed SDM (NHSEI)</a:t>
            </a:r>
          </a:p>
        </p:txBody>
      </p:sp>
      <p:sp>
        <p:nvSpPr>
          <p:cNvPr id="11" name="Content Placeholder 10"/>
          <p:cNvSpPr>
            <a:spLocks noGrp="1"/>
          </p:cNvSpPr>
          <p:nvPr>
            <p:ph idx="1"/>
          </p:nvPr>
        </p:nvSpPr>
        <p:spPr>
          <a:xfrm>
            <a:off x="190832" y="5759537"/>
            <a:ext cx="7886700" cy="432545"/>
          </a:xfrm>
          <a:solidFill>
            <a:srgbClr val="7030A0"/>
          </a:solidFill>
        </p:spPr>
        <p:style>
          <a:lnRef idx="1">
            <a:schemeClr val="accent5"/>
          </a:lnRef>
          <a:fillRef idx="2">
            <a:schemeClr val="accent5"/>
          </a:fillRef>
          <a:effectRef idx="1">
            <a:schemeClr val="accent5"/>
          </a:effectRef>
          <a:fontRef idx="minor">
            <a:schemeClr val="dk1"/>
          </a:fontRef>
        </p:style>
        <p:txBody>
          <a:bodyPr>
            <a:normAutofit/>
          </a:bodyPr>
          <a:lstStyle/>
          <a:p>
            <a:pPr marL="0" indent="0" algn="ctr">
              <a:buNone/>
            </a:pPr>
            <a:r>
              <a:rPr lang="en-GB" sz="1600" b="1" dirty="0">
                <a:solidFill>
                  <a:schemeClr val="bg1"/>
                </a:solidFill>
              </a:rPr>
              <a:t>The next sections of the toolkit will guide you through how to implement the 4 foundations </a:t>
            </a:r>
          </a:p>
        </p:txBody>
      </p:sp>
      <p:sp>
        <p:nvSpPr>
          <p:cNvPr id="12" name="Down Arrow 11"/>
          <p:cNvSpPr/>
          <p:nvPr/>
        </p:nvSpPr>
        <p:spPr>
          <a:xfrm rot="16200000">
            <a:off x="8251925" y="5486606"/>
            <a:ext cx="484632" cy="97840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4278002" y="1362757"/>
            <a:ext cx="484632" cy="489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909759" y="6239369"/>
            <a:ext cx="4947994" cy="618631"/>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GB" sz="1900" dirty="0">
                <a:solidFill>
                  <a:prstClr val="white"/>
                </a:solidFill>
                <a:ea typeface="Calibri"/>
                <a:hlinkClick r:id="rId3"/>
              </a:rPr>
              <a:t>https://www.england.nhs.uk/publication/shared-decision-making-summary-guide/</a:t>
            </a:r>
            <a:endParaRPr lang="en-GB" sz="1900" dirty="0">
              <a:solidFill>
                <a:prstClr val="white"/>
              </a:solidFill>
              <a:ea typeface="Calibri"/>
            </a:endParaRPr>
          </a:p>
        </p:txBody>
      </p:sp>
    </p:spTree>
    <p:extLst>
      <p:ext uri="{BB962C8B-B14F-4D97-AF65-F5344CB8AC3E}">
        <p14:creationId xmlns:p14="http://schemas.microsoft.com/office/powerpoint/2010/main" val="369094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6637" y="1081377"/>
            <a:ext cx="8496944" cy="4746929"/>
          </a:xfrm>
          <a:prstGeom prst="roundRect">
            <a:avLst/>
          </a:prstGeom>
          <a:solidFill>
            <a:srgbClr val="31B6FD"/>
          </a:solidFill>
          <a:ln w="25400" cap="flat" cmpd="sng" algn="ctr">
            <a:solidFill>
              <a:srgbClr val="31B6F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 Supportive systems and processes</a:t>
            </a:r>
          </a:p>
        </p:txBody>
      </p:sp>
    </p:spTree>
    <p:extLst>
      <p:ext uri="{BB962C8B-B14F-4D97-AF65-F5344CB8AC3E}">
        <p14:creationId xmlns:p14="http://schemas.microsoft.com/office/powerpoint/2010/main" val="3896356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C7F3A-74C5-41A5-AE0E-EA2C804D7956}"/>
              </a:ext>
            </a:extLst>
          </p:cNvPr>
          <p:cNvSpPr>
            <a:spLocks noGrp="1"/>
          </p:cNvSpPr>
          <p:nvPr>
            <p:ph idx="1"/>
          </p:nvPr>
        </p:nvSpPr>
        <p:spPr>
          <a:xfrm>
            <a:off x="200024" y="1153595"/>
            <a:ext cx="8810625" cy="5373040"/>
          </a:xfrm>
        </p:spPr>
        <p:txBody>
          <a:bodyPr/>
          <a:lstStyle/>
          <a:p>
            <a:pPr marL="0" indent="0">
              <a:buNone/>
              <a:defRPr/>
            </a:pPr>
            <a:r>
              <a:rPr lang="en-GB" sz="1600" b="1" dirty="0">
                <a:solidFill>
                  <a:srgbClr val="7030A0"/>
                </a:solidFill>
                <a:latin typeface="Arial" panose="020B0604020202020204" pitchFamily="34" charset="0"/>
                <a:cs typeface="Arial" panose="020B0604020202020204" pitchFamily="34" charset="0"/>
              </a:rPr>
              <a:t>Understand where your service is now and define the priorities </a:t>
            </a:r>
          </a:p>
          <a:p>
            <a:pPr lvl="0">
              <a:defRPr/>
            </a:pPr>
            <a:r>
              <a:rPr lang="en-GB" sz="1200" dirty="0">
                <a:solidFill>
                  <a:schemeClr val="tx1"/>
                </a:solidFill>
                <a:latin typeface="Arial" panose="020B0604020202020204" pitchFamily="34" charset="0"/>
                <a:cs typeface="Arial" panose="020B0604020202020204" pitchFamily="34" charset="0"/>
              </a:rPr>
              <a:t>NHSE/I has an SDM summary guide and an implementation checklist </a:t>
            </a:r>
            <a:r>
              <a:rPr lang="en-GB" sz="1200" dirty="0">
                <a:solidFill>
                  <a:schemeClr val="tx1"/>
                </a:solidFill>
                <a:latin typeface="Arial" panose="020B0604020202020204" pitchFamily="34" charset="0"/>
                <a:ea typeface="Calibri"/>
                <a:cs typeface="Arial" panose="020B0604020202020204" pitchFamily="34" charset="0"/>
                <a:hlinkClick r:id="rId2">
                  <a:extLst>
                    <a:ext uri="{A12FA001-AC4F-418D-AE19-62706E023703}">
                      <ahyp:hlinkClr xmlns:ahyp="http://schemas.microsoft.com/office/drawing/2018/hyperlinkcolor" val="tx"/>
                    </a:ext>
                  </a:extLst>
                </a:hlinkClick>
              </a:rPr>
              <a:t>https://www.england.nhs.uk/publication/shared-decision-making-summary-guide/</a:t>
            </a:r>
            <a:endParaRPr lang="en-GB" sz="1200" dirty="0">
              <a:solidFill>
                <a:schemeClr val="tx1"/>
              </a:solidFill>
              <a:latin typeface="Arial" panose="020B0604020202020204" pitchFamily="34" charset="0"/>
              <a:ea typeface="Calibri"/>
              <a:cs typeface="Arial" panose="020B0604020202020204" pitchFamily="34" charset="0"/>
            </a:endParaRPr>
          </a:p>
          <a:p>
            <a:pPr lvl="0"/>
            <a:r>
              <a:rPr lang="en-GB" sz="1200" dirty="0">
                <a:solidFill>
                  <a:schemeClr val="tx1"/>
                </a:solidFill>
                <a:latin typeface="Arial" panose="020B0604020202020204" pitchFamily="34" charset="0"/>
                <a:cs typeface="Arial" panose="020B0604020202020204" pitchFamily="34" charset="0"/>
              </a:rPr>
              <a:t>Completing the checklist is a good place to start, as it will help gauge where you are now and what needs to be put in place to make progress across the 4 foundations.   Clinicians leading this work in the MSK pathway in Nottinghamshire found this a very helpful starting point and a good way to measure progress.  Review and map pathways, understand and record the key decision points = to highlight the key points to use SDM.</a:t>
            </a:r>
          </a:p>
          <a:p>
            <a:pPr marL="0" lvl="0" indent="0">
              <a:buNone/>
              <a:defRPr/>
            </a:pPr>
            <a:r>
              <a:rPr lang="en-GB" sz="1600" b="1" dirty="0">
                <a:solidFill>
                  <a:srgbClr val="7030A0"/>
                </a:solidFill>
                <a:latin typeface="Arial" panose="020B0604020202020204" pitchFamily="34" charset="0"/>
                <a:cs typeface="Arial" panose="020B0604020202020204" pitchFamily="34" charset="0"/>
              </a:rPr>
              <a:t>Ensure written information and conversations are health literate - </a:t>
            </a:r>
            <a:r>
              <a:rPr lang="en-GB" sz="1400" b="1" dirty="0">
                <a:solidFill>
                  <a:srgbClr val="7030A0"/>
                </a:solidFill>
                <a:latin typeface="Arial" panose="020B0604020202020204" pitchFamily="34" charset="0"/>
                <a:cs typeface="Arial" panose="020B0604020202020204" pitchFamily="34" charset="0"/>
              </a:rPr>
              <a:t>s</a:t>
            </a:r>
            <a:r>
              <a:rPr kumimoji="0" lang="en-GB" sz="14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ee</a:t>
            </a:r>
            <a:r>
              <a:rPr kumimoji="0" lang="en-GB" sz="1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slide 16 </a:t>
            </a:r>
            <a:endParaRPr lang="en-GB" sz="1400" b="1" dirty="0">
              <a:solidFill>
                <a:srgbClr val="7030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a strong social gradient in the population, with lower levels of health literacy much more common among the socially and economically disadvantaged i.e. impacts on health inequalities. By addressing people’s level of health literacy when sharing decisions, in turn we can reduce health inequalities – a priority of the ICS and the NHS Long Term Plan. </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SDM conversations can take place without decision support resources - there will never be a resource for every condition.  However, when resources are used they should be health literate, designed in the format above and using the SMOG Readability formula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https://readabilityformulas.com/smog-readability-formula.php</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created by G Harry McLaughlin in 1969).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more information on health literacy and read more at the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national health literacy toolkit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buNone/>
              <a:defRPr/>
            </a:pPr>
            <a:r>
              <a:rPr lang="en-GB" sz="1600" b="1" dirty="0">
                <a:solidFill>
                  <a:srgbClr val="7030A0"/>
                </a:solidFill>
                <a:latin typeface="Arial" panose="020B0604020202020204" pitchFamily="34" charset="0"/>
                <a:cs typeface="Arial" panose="020B0604020202020204" pitchFamily="34" charset="0"/>
              </a:rPr>
              <a:t>Use BRAN: Benefits, Risks, Alternatives, Do nothing </a:t>
            </a:r>
            <a:r>
              <a:rPr lang="en-GB" sz="1200" b="1" dirty="0">
                <a:solidFill>
                  <a:srgbClr val="7030A0"/>
                </a:solidFill>
                <a:latin typeface="Arial" panose="020B0604020202020204" pitchFamily="34" charset="0"/>
                <a:cs typeface="Arial" panose="020B0604020202020204" pitchFamily="34" charset="0"/>
              </a:rPr>
              <a:t>format  - see slide 17. </a:t>
            </a:r>
            <a:endParaRPr lang="en-GB" sz="1200" i="1" dirty="0">
              <a:solidFill>
                <a:srgbClr val="7030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Use Decision Support Tools (DSTs)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possible, decision support tools should be developed and used at the key decision points to tailor clinical conversations; these tools should be readily available to clinical teams. NICE guidelines should be the primary resource for decision support tools as NICE routinely incorporates them into its guidance. </a:t>
            </a:r>
          </a:p>
          <a:p>
            <a:pPr marL="0" indent="0">
              <a:buNone/>
            </a:pPr>
            <a:endParaRPr lang="en-GB" dirty="0"/>
          </a:p>
        </p:txBody>
      </p:sp>
      <p:sp>
        <p:nvSpPr>
          <p:cNvPr id="4" name="Rounded Rectangle 7">
            <a:extLst>
              <a:ext uri="{FF2B5EF4-FFF2-40B4-BE49-F238E27FC236}">
                <a16:creationId xmlns:a16="http://schemas.microsoft.com/office/drawing/2014/main" id="{C94B2850-AFDE-455B-BB19-88073663F71B}"/>
              </a:ext>
            </a:extLst>
          </p:cNvPr>
          <p:cNvSpPr>
            <a:spLocks noGrp="1"/>
          </p:cNvSpPr>
          <p:nvPr>
            <p:ph type="title"/>
          </p:nvPr>
        </p:nvSpPr>
        <p:spPr>
          <a:xfrm>
            <a:off x="123824" y="120650"/>
            <a:ext cx="8810625" cy="869251"/>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algn="ctr"/>
            <a:r>
              <a:rPr lang="en-GB" sz="3600" b="1" dirty="0">
                <a:solidFill>
                  <a:schemeClr val="bg1"/>
                </a:solidFill>
              </a:rPr>
              <a:t>What your service needs to do</a:t>
            </a:r>
          </a:p>
        </p:txBody>
      </p:sp>
    </p:spTree>
    <p:extLst>
      <p:ext uri="{BB962C8B-B14F-4D97-AF65-F5344CB8AC3E}">
        <p14:creationId xmlns:p14="http://schemas.microsoft.com/office/powerpoint/2010/main" val="269619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942" y="4361272"/>
            <a:ext cx="3093058" cy="190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018671" y="2203274"/>
            <a:ext cx="3223440" cy="4003023"/>
          </a:xfrm>
          <a:prstGeom prst="rect">
            <a:avLst/>
          </a:prstGeom>
          <a:solidFill>
            <a:srgbClr val="DEFF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410948" y="4729953"/>
            <a:ext cx="2438400" cy="14243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Aft>
                <a:spcPts val="600"/>
              </a:spcAft>
              <a:defRPr/>
            </a:pPr>
            <a:r>
              <a:rPr lang="en-US" altLang="en-US" sz="1600" dirty="0">
                <a:solidFill>
                  <a:prstClr val="white"/>
                </a:solidFill>
                <a:latin typeface="Arial" panose="020B0604020202020204" pitchFamily="34" charset="0"/>
                <a:cs typeface="Arial" panose="020B0604020202020204" pitchFamily="34" charset="0"/>
              </a:rPr>
              <a:t>A way to confirm that you have explained to the patient what they need to know in a manner that the patient understands</a:t>
            </a:r>
            <a:endParaRPr lang="en-US" sz="1600"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410948" y="2220555"/>
            <a:ext cx="2438400" cy="242300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prstClr val="white"/>
              </a:solidFill>
            </a:endParaRPr>
          </a:p>
          <a:p>
            <a:pPr algn="ctr"/>
            <a:r>
              <a:rPr lang="en-GB" sz="3200" dirty="0">
                <a:solidFill>
                  <a:prstClr val="white"/>
                </a:solidFill>
                <a:latin typeface="Arial" panose="020B0604020202020204" pitchFamily="34" charset="0"/>
                <a:cs typeface="Arial" panose="020B0604020202020204" pitchFamily="34" charset="0"/>
              </a:rPr>
              <a:t>Use Teach – back</a:t>
            </a:r>
          </a:p>
          <a:p>
            <a:pPr lvl="0" algn="ctr"/>
            <a:r>
              <a:rPr lang="en-GB" dirty="0">
                <a:solidFill>
                  <a:prstClr val="white"/>
                </a:solidFill>
                <a:latin typeface="Arial" panose="020B0604020202020204" pitchFamily="34" charset="0"/>
                <a:cs typeface="Arial" panose="020B0604020202020204" pitchFamily="34" charset="0"/>
              </a:rPr>
              <a:t>A health literacy technique </a:t>
            </a:r>
          </a:p>
          <a:p>
            <a:pPr algn="ctr"/>
            <a:endParaRPr lang="en-GB" sz="3200" dirty="0">
              <a:solidFill>
                <a:prstClr val="white"/>
              </a:solidFill>
            </a:endParaRPr>
          </a:p>
          <a:p>
            <a:pPr algn="ctr"/>
            <a:endParaRPr lang="en-GB" sz="3200" dirty="0">
              <a:solidFill>
                <a:prstClr val="white"/>
              </a:solidFill>
            </a:endParaRPr>
          </a:p>
        </p:txBody>
      </p:sp>
      <p:sp>
        <p:nvSpPr>
          <p:cNvPr id="12" name="Rectangle 11">
            <a:extLst>
              <a:ext uri="{FF2B5EF4-FFF2-40B4-BE49-F238E27FC236}">
                <a16:creationId xmlns:a16="http://schemas.microsoft.com/office/drawing/2014/main" id="{EF226935-F2AF-4B3B-A1A7-80514A0C30BF}"/>
              </a:ext>
            </a:extLst>
          </p:cNvPr>
          <p:cNvSpPr/>
          <p:nvPr/>
        </p:nvSpPr>
        <p:spPr>
          <a:xfrm>
            <a:off x="3112028" y="1725706"/>
            <a:ext cx="3130083" cy="4647123"/>
          </a:xfrm>
          <a:prstGeom prst="rect">
            <a:avLst/>
          </a:prstGeom>
        </p:spPr>
        <p:txBody>
          <a:bodyPr vert="horz" lIns="91440" tIns="45720" rIns="91440" bIns="45720" rtlCol="0" anchor="ctr">
            <a:normAutofit/>
          </a:bodyPr>
          <a:lstStyle/>
          <a:p>
            <a:pPr marL="285750" indent="-171450" defTabSz="914400">
              <a:lnSpc>
                <a:spcPct val="90000"/>
              </a:lnSpc>
              <a:spcBef>
                <a:spcPct val="20000"/>
              </a:spcBef>
              <a:buClr>
                <a:srgbClr val="44546A"/>
              </a:buClr>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1200" kern="0" dirty="0">
                <a:solidFill>
                  <a:prstClr val="black"/>
                </a:solidFill>
                <a:latin typeface="Arial" panose="020B0604020202020204" pitchFamily="34" charset="0"/>
                <a:cs typeface="Arial" panose="020B0604020202020204" pitchFamily="34" charset="0"/>
              </a:rPr>
              <a:t>It is not a test of the patient’s knowledge</a:t>
            </a:r>
          </a:p>
          <a:p>
            <a:pPr marL="342900" indent="-228600" defTabSz="914400">
              <a:lnSpc>
                <a:spcPct val="90000"/>
              </a:lnSpc>
              <a:spcBef>
                <a:spcPct val="20000"/>
              </a:spcBef>
              <a:buClr>
                <a:srgbClr val="44546A"/>
              </a:buClr>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en-US" sz="1200" kern="0" dirty="0">
              <a:solidFill>
                <a:prstClr val="black"/>
              </a:solidFill>
              <a:latin typeface="Arial" panose="020B0604020202020204" pitchFamily="34" charset="0"/>
              <a:cs typeface="Arial" panose="020B0604020202020204" pitchFamily="34" charset="0"/>
            </a:endParaRPr>
          </a:p>
          <a:p>
            <a:pPr marL="342900" indent="-228600" defTabSz="914400">
              <a:lnSpc>
                <a:spcPct val="90000"/>
              </a:lnSpc>
              <a:spcBef>
                <a:spcPct val="20000"/>
              </a:spcBef>
              <a:buClr>
                <a:srgbClr val="44546A"/>
              </a:buClr>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1200" kern="0" dirty="0">
                <a:solidFill>
                  <a:prstClr val="black"/>
                </a:solidFill>
                <a:latin typeface="Arial" panose="020B0604020202020204" pitchFamily="34" charset="0"/>
                <a:cs typeface="Arial" panose="020B0604020202020204" pitchFamily="34" charset="0"/>
              </a:rPr>
              <a:t>A test of how well you have explained the concept</a:t>
            </a:r>
          </a:p>
          <a:p>
            <a:pPr marL="342900" indent="-228600" defTabSz="914400">
              <a:lnSpc>
                <a:spcPct val="90000"/>
              </a:lnSpc>
              <a:spcBef>
                <a:spcPct val="20000"/>
              </a:spcBef>
              <a:buClr>
                <a:srgbClr val="44546A"/>
              </a:buClr>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en-US" sz="1200" kern="0" dirty="0">
              <a:solidFill>
                <a:prstClr val="black"/>
              </a:solidFill>
              <a:latin typeface="Arial" panose="020B0604020202020204" pitchFamily="34" charset="0"/>
              <a:cs typeface="Arial" panose="020B0604020202020204" pitchFamily="34" charset="0"/>
            </a:endParaRPr>
          </a:p>
          <a:p>
            <a:pPr marL="342900" indent="-228600" defTabSz="914400">
              <a:lnSpc>
                <a:spcPct val="90000"/>
              </a:lnSpc>
              <a:spcBef>
                <a:spcPct val="20000"/>
              </a:spcBef>
              <a:buClr>
                <a:srgbClr val="44546A"/>
              </a:buClr>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1200" kern="0" dirty="0">
                <a:solidFill>
                  <a:prstClr val="black"/>
                </a:solidFill>
                <a:latin typeface="Arial" panose="020B0604020202020204" pitchFamily="34" charset="0"/>
                <a:cs typeface="Arial" panose="020B0604020202020204" pitchFamily="34" charset="0"/>
              </a:rPr>
              <a:t>Should be used by everyone with everyone</a:t>
            </a:r>
          </a:p>
          <a:p>
            <a:pPr marL="342900" indent="-228600" defTabSz="914400">
              <a:lnSpc>
                <a:spcPct val="90000"/>
              </a:lnSpc>
              <a:spcBef>
                <a:spcPct val="20000"/>
              </a:spcBef>
              <a:buClr>
                <a:srgbClr val="44546A"/>
              </a:buClr>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en-US" sz="1200" kern="0" dirty="0">
              <a:solidFill>
                <a:prstClr val="black"/>
              </a:solidFill>
              <a:latin typeface="Arial" panose="020B0604020202020204" pitchFamily="34" charset="0"/>
              <a:cs typeface="Arial" panose="020B0604020202020204" pitchFamily="34" charset="0"/>
            </a:endParaRPr>
          </a:p>
          <a:p>
            <a:pPr marL="342900" indent="-228600" defTabSz="914400">
              <a:lnSpc>
                <a:spcPct val="90000"/>
              </a:lnSpc>
              <a:spcBef>
                <a:spcPct val="20000"/>
              </a:spcBef>
              <a:buClr>
                <a:srgbClr val="44546A"/>
              </a:buClr>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1200" kern="0" dirty="0">
                <a:solidFill>
                  <a:prstClr val="black"/>
                </a:solidFill>
                <a:latin typeface="Arial" panose="020B0604020202020204" pitchFamily="34" charset="0"/>
                <a:cs typeface="Arial" panose="020B0604020202020204" pitchFamily="34" charset="0"/>
              </a:rPr>
              <a:t>Avoids use of ‘closed’ questions</a:t>
            </a:r>
          </a:p>
          <a:p>
            <a:pPr marL="342900" indent="-228600" defTabSz="914400">
              <a:lnSpc>
                <a:spcPct val="90000"/>
              </a:lnSpc>
              <a:spcBef>
                <a:spcPct val="20000"/>
              </a:spcBef>
              <a:buClr>
                <a:srgbClr val="44546A"/>
              </a:buClr>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en-US" sz="1200" kern="0" dirty="0">
              <a:solidFill>
                <a:prstClr val="black"/>
              </a:solidFill>
              <a:latin typeface="Arial" panose="020B0604020202020204" pitchFamily="34" charset="0"/>
              <a:cs typeface="Arial" panose="020B0604020202020204" pitchFamily="34" charset="0"/>
            </a:endParaRPr>
          </a:p>
          <a:p>
            <a:pPr marL="342900" indent="-228600" defTabSz="914400">
              <a:lnSpc>
                <a:spcPct val="90000"/>
              </a:lnSpc>
              <a:spcBef>
                <a:spcPct val="20000"/>
              </a:spcBef>
              <a:buClr>
                <a:srgbClr val="44546A"/>
              </a:buClr>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1200" kern="0" dirty="0">
                <a:solidFill>
                  <a:prstClr val="black"/>
                </a:solidFill>
                <a:latin typeface="Arial" panose="020B0604020202020204" pitchFamily="34" charset="0"/>
                <a:cs typeface="Arial" panose="020B0604020202020204" pitchFamily="34" charset="0"/>
              </a:rPr>
              <a:t>Takes time to learn, requires practice</a:t>
            </a:r>
          </a:p>
          <a:p>
            <a:pPr marL="342900" indent="-228600" defTabSz="914400">
              <a:lnSpc>
                <a:spcPct val="90000"/>
              </a:lnSpc>
              <a:spcBef>
                <a:spcPct val="20000"/>
              </a:spcBef>
              <a:buClr>
                <a:srgbClr val="44546A"/>
              </a:buClr>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en-US" sz="1200" kern="0" dirty="0">
              <a:solidFill>
                <a:prstClr val="black"/>
              </a:solidFill>
              <a:latin typeface="Arial" panose="020B0604020202020204" pitchFamily="34" charset="0"/>
              <a:cs typeface="Arial" panose="020B0604020202020204" pitchFamily="34" charset="0"/>
            </a:endParaRPr>
          </a:p>
          <a:p>
            <a:pPr marL="342900" indent="-228600" defTabSz="914400">
              <a:lnSpc>
                <a:spcPct val="90000"/>
              </a:lnSpc>
              <a:spcBef>
                <a:spcPct val="20000"/>
              </a:spcBef>
              <a:buClr>
                <a:srgbClr val="44546A"/>
              </a:buClr>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1200" kern="0" dirty="0">
                <a:solidFill>
                  <a:prstClr val="black"/>
                </a:solidFill>
                <a:latin typeface="Arial" panose="020B0604020202020204" pitchFamily="34" charset="0"/>
                <a:cs typeface="Arial" panose="020B0604020202020204" pitchFamily="34" charset="0"/>
              </a:rPr>
              <a:t>Can save time in the long run</a:t>
            </a:r>
          </a:p>
          <a:p>
            <a:pPr marL="342900" indent="-228600" defTabSz="914400">
              <a:lnSpc>
                <a:spcPct val="90000"/>
              </a:lnSpc>
              <a:spcBef>
                <a:spcPct val="20000"/>
              </a:spcBef>
              <a:buClr>
                <a:srgbClr val="44546A"/>
              </a:buClr>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en-US" sz="1200" kern="0" dirty="0">
              <a:solidFill>
                <a:prstClr val="black"/>
              </a:solidFill>
              <a:latin typeface="Arial" panose="020B0604020202020204" pitchFamily="34" charset="0"/>
              <a:cs typeface="Arial" panose="020B0604020202020204" pitchFamily="34" charset="0"/>
            </a:endParaRPr>
          </a:p>
          <a:p>
            <a:pPr marL="342900" indent="-228600" defTabSz="914400">
              <a:lnSpc>
                <a:spcPct val="90000"/>
              </a:lnSpc>
              <a:spcBef>
                <a:spcPct val="20000"/>
              </a:spcBef>
              <a:buClr>
                <a:srgbClr val="44546A"/>
              </a:buClr>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1200" kern="0" dirty="0">
                <a:solidFill>
                  <a:prstClr val="black"/>
                </a:solidFill>
                <a:latin typeface="Arial" panose="020B0604020202020204" pitchFamily="34" charset="0"/>
                <a:cs typeface="Arial" panose="020B0604020202020204" pitchFamily="34" charset="0"/>
              </a:rPr>
              <a:t>A Person </a:t>
            </a:r>
            <a:r>
              <a:rPr lang="en-US" altLang="en-US" sz="1200" kern="0" dirty="0" err="1">
                <a:solidFill>
                  <a:prstClr val="black"/>
                </a:solidFill>
                <a:latin typeface="Arial" panose="020B0604020202020204" pitchFamily="34" charset="0"/>
                <a:cs typeface="Arial" panose="020B0604020202020204" pitchFamily="34" charset="0"/>
              </a:rPr>
              <a:t>centred</a:t>
            </a:r>
            <a:r>
              <a:rPr lang="en-US" altLang="en-US" sz="1200" kern="0" dirty="0">
                <a:solidFill>
                  <a:prstClr val="black"/>
                </a:solidFill>
                <a:latin typeface="Arial" panose="020B0604020202020204" pitchFamily="34" charset="0"/>
                <a:cs typeface="Arial" panose="020B0604020202020204" pitchFamily="34" charset="0"/>
              </a:rPr>
              <a:t> approach</a:t>
            </a:r>
          </a:p>
          <a:p>
            <a:pPr indent="-228600" defTabSz="914400">
              <a:lnSpc>
                <a:spcPct val="90000"/>
              </a:lnSpc>
              <a:spcBef>
                <a:spcPct val="20000"/>
              </a:spcBef>
              <a:buClr>
                <a:srgbClr val="44546A"/>
              </a:buClr>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en-US" sz="1200" kern="0" dirty="0">
              <a:solidFill>
                <a:prstClr val="black"/>
              </a:solidFill>
              <a:latin typeface="Arial" panose="020B0604020202020204" pitchFamily="34" charset="0"/>
              <a:cs typeface="Arial" panose="020B0604020202020204" pitchFamily="34" charset="0"/>
            </a:endParaRPr>
          </a:p>
          <a:p>
            <a:pPr marL="342900" indent="-228600" defTabSz="914400">
              <a:lnSpc>
                <a:spcPct val="90000"/>
              </a:lnSpc>
              <a:spcBef>
                <a:spcPct val="20000"/>
              </a:spcBef>
              <a:buClr>
                <a:srgbClr val="44546A"/>
              </a:buClr>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1200" kern="0" dirty="0">
                <a:solidFill>
                  <a:prstClr val="black"/>
                </a:solidFill>
                <a:latin typeface="Arial" panose="020B0604020202020204" pitchFamily="34" charset="0"/>
                <a:cs typeface="Arial" panose="020B0604020202020204" pitchFamily="34" charset="0"/>
              </a:rPr>
              <a:t>Can improve patient safety and patient outcomes</a:t>
            </a:r>
          </a:p>
        </p:txBody>
      </p:sp>
      <p:sp>
        <p:nvSpPr>
          <p:cNvPr id="6" name="Rounded Rectangle 5"/>
          <p:cNvSpPr/>
          <p:nvPr/>
        </p:nvSpPr>
        <p:spPr>
          <a:xfrm>
            <a:off x="236019" y="119271"/>
            <a:ext cx="3702577" cy="1932166"/>
          </a:xfrm>
          <a:prstGeom prst="roundRect">
            <a:avLst/>
          </a:prstGeom>
          <a:solidFill>
            <a:srgbClr val="31B6FD"/>
          </a:solidFill>
          <a:ln w="25400" cap="flat" cmpd="sng" algn="ctr">
            <a:solidFill>
              <a:srgbClr val="31B6FD">
                <a:shade val="50000"/>
              </a:srgbClr>
            </a:solidFill>
            <a:prstDash val="solid"/>
          </a:ln>
          <a:effectLst/>
        </p:spPr>
        <p:txBody>
          <a:bodyPr rtlCol="0" anchor="ctr"/>
          <a:lstStyle/>
          <a:p>
            <a:pPr algn="ctr" defTabSz="914400"/>
            <a:r>
              <a:rPr lang="en-GB" sz="1400" kern="0" dirty="0">
                <a:solidFill>
                  <a:prstClr val="white"/>
                </a:solidFill>
                <a:latin typeface="Arial" panose="020B0604020202020204" pitchFamily="34" charset="0"/>
                <a:cs typeface="Arial" panose="020B0604020202020204" pitchFamily="34" charset="0"/>
              </a:rPr>
              <a:t>Health Literacy Techniques need to be used in SDM </a:t>
            </a:r>
          </a:p>
          <a:p>
            <a:pPr algn="ctr" defTabSz="914400"/>
            <a:r>
              <a:rPr lang="en-GB" sz="1200" dirty="0">
                <a:solidFill>
                  <a:prstClr val="white"/>
                </a:solidFill>
                <a:latin typeface="Arial" panose="020B0604020202020204" pitchFamily="34" charset="0"/>
                <a:cs typeface="Arial" panose="020B0604020202020204" pitchFamily="34" charset="0"/>
              </a:rPr>
              <a:t>It is an essential component of creating quality systems and processes, as it is a barrier to optimal SDM conversations. Clinicians need to tailor their consultations appropriately by using specific techniques, building on the national health literacy toolkit. </a:t>
            </a:r>
            <a:endParaRPr lang="en-GB" sz="1400" kern="0"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6451758" y="1757961"/>
            <a:ext cx="2446270" cy="24468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100" b="1" dirty="0">
                <a:solidFill>
                  <a:srgbClr val="36A9E1"/>
                </a:solidFill>
                <a:latin typeface="Arial" panose="020B0604020202020204" pitchFamily="34" charset="0"/>
                <a:cs typeface="Arial" panose="020B0604020202020204" pitchFamily="34" charset="0"/>
              </a:rPr>
              <a:t>To hear more about using the teach back method to promote health literacy watch this video of Graham Kramer, Clinical lead for Health Literacy with the Scottish Government.</a:t>
            </a:r>
          </a:p>
          <a:p>
            <a:endParaRPr lang="en-GB" sz="1100" dirty="0">
              <a:solidFill>
                <a:srgbClr val="7A7A7A"/>
              </a:solidFill>
              <a:latin typeface="Arial" panose="020B0604020202020204" pitchFamily="34" charset="0"/>
              <a:cs typeface="Arial" panose="020B0604020202020204" pitchFamily="34" charset="0"/>
            </a:endParaRPr>
          </a:p>
          <a:p>
            <a:endParaRPr lang="en-GB" sz="1100" dirty="0">
              <a:solidFill>
                <a:srgbClr val="7A7A7A"/>
              </a:solidFill>
              <a:latin typeface="Arial" panose="020B0604020202020204" pitchFamily="34" charset="0"/>
              <a:cs typeface="Arial" panose="020B0604020202020204" pitchFamily="34" charset="0"/>
            </a:endParaRPr>
          </a:p>
          <a:p>
            <a:pPr lvl="0"/>
            <a:r>
              <a:rPr lang="en-GB" dirty="0">
                <a:solidFill>
                  <a:prstClr val="black"/>
                </a:solidFill>
                <a:latin typeface="Arial" panose="020B0604020202020204" pitchFamily="34" charset="0"/>
                <a:cs typeface="Arial" panose="020B0604020202020204" pitchFamily="34" charset="0"/>
                <a:hlinkClick r:id="rId3"/>
              </a:rPr>
              <a:t>https://www.youtube.com/watch?v=vFV3HNm6FQA&amp;app=desktop</a:t>
            </a:r>
            <a:endParaRPr lang="en-GB" dirty="0">
              <a:solidFill>
                <a:prstClr val="black"/>
              </a:solidFill>
              <a:latin typeface="Arial" panose="020B0604020202020204" pitchFamily="34" charset="0"/>
              <a:cs typeface="Arial" panose="020B0604020202020204" pitchFamily="34" charset="0"/>
            </a:endParaRPr>
          </a:p>
          <a:p>
            <a:endParaRPr lang="en-GB" sz="1100" dirty="0"/>
          </a:p>
        </p:txBody>
      </p:sp>
      <p:sp>
        <p:nvSpPr>
          <p:cNvPr id="13" name="Oval Callout 12"/>
          <p:cNvSpPr/>
          <p:nvPr/>
        </p:nvSpPr>
        <p:spPr>
          <a:xfrm>
            <a:off x="4822985" y="0"/>
            <a:ext cx="4210216" cy="1553969"/>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bg1"/>
                </a:solidFill>
                <a:latin typeface="Arial" panose="020B0604020202020204" pitchFamily="34" charset="0"/>
                <a:cs typeface="Arial" panose="020B0604020202020204" pitchFamily="34" charset="0"/>
              </a:rPr>
              <a:t>Because </a:t>
            </a:r>
            <a:r>
              <a:rPr lang="en-GB" sz="1400" b="1" dirty="0">
                <a:solidFill>
                  <a:schemeClr val="bg1"/>
                </a:solidFill>
                <a:latin typeface="Arial" panose="020B0604020202020204" pitchFamily="34" charset="0"/>
                <a:cs typeface="Arial" panose="020B0604020202020204" pitchFamily="34" charset="0"/>
              </a:rPr>
              <a:t>research has shown that between 43 – 61% of the English working age population do not understand health information they are given </a:t>
            </a:r>
          </a:p>
          <a:p>
            <a:pPr algn="ctr"/>
            <a:r>
              <a:rPr lang="en-GB" sz="1000" b="1" dirty="0">
                <a:solidFill>
                  <a:schemeClr val="bg1"/>
                </a:solidFill>
                <a:latin typeface="Arial" panose="020B0604020202020204" pitchFamily="34" charset="0"/>
                <a:cs typeface="Arial" panose="020B0604020202020204" pitchFamily="34" charset="0"/>
              </a:rPr>
              <a:t>(</a:t>
            </a:r>
            <a:r>
              <a:rPr lang="en-GB" sz="1000" b="1" i="1" dirty="0">
                <a:solidFill>
                  <a:schemeClr val="bg1"/>
                </a:solidFill>
                <a:latin typeface="Arial" panose="020B0604020202020204" pitchFamily="34" charset="0"/>
                <a:cs typeface="Arial" panose="020B0604020202020204" pitchFamily="34" charset="0"/>
              </a:rPr>
              <a:t>Institute of Health Equity/Public health England 2015).</a:t>
            </a:r>
          </a:p>
        </p:txBody>
      </p:sp>
      <p:sp>
        <p:nvSpPr>
          <p:cNvPr id="2" name="Right Arrow 1"/>
          <p:cNvSpPr/>
          <p:nvPr/>
        </p:nvSpPr>
        <p:spPr>
          <a:xfrm>
            <a:off x="3859083" y="624065"/>
            <a:ext cx="11398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WHY</a:t>
            </a:r>
          </a:p>
        </p:txBody>
      </p:sp>
      <p:sp>
        <p:nvSpPr>
          <p:cNvPr id="4" name="Oval 3"/>
          <p:cNvSpPr/>
          <p:nvPr/>
        </p:nvSpPr>
        <p:spPr>
          <a:xfrm>
            <a:off x="5981563" y="5664531"/>
            <a:ext cx="3162437" cy="88877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solidFill>
                  <a:prstClr val="white"/>
                </a:solidFill>
                <a:latin typeface="Arial" panose="020B0604020202020204" pitchFamily="34" charset="0"/>
                <a:cs typeface="Arial" panose="020B0604020202020204" pitchFamily="34" charset="0"/>
                <a:hlinkClick r:id="rId4"/>
              </a:rPr>
              <a:t>national health literacy toolkit</a:t>
            </a:r>
            <a:endParaRPr lang="en-GB" sz="16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01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208" y="2965351"/>
            <a:ext cx="4381500" cy="2322195"/>
          </a:xfrm>
          <a:prstGeom prst="rect">
            <a:avLst/>
          </a:prstGeom>
        </p:spPr>
      </p:pic>
      <p:sp>
        <p:nvSpPr>
          <p:cNvPr id="2" name="Rounded Rectangle 1"/>
          <p:cNvSpPr/>
          <p:nvPr/>
        </p:nvSpPr>
        <p:spPr>
          <a:xfrm>
            <a:off x="95417" y="2484409"/>
            <a:ext cx="5688632" cy="3608090"/>
          </a:xfrm>
          <a:prstGeom prst="roundRect">
            <a:avLst/>
          </a:prstGeom>
          <a:solidFill>
            <a:srgbClr val="F5C040"/>
          </a:solidFill>
          <a:ln w="25400" cap="flat" cmpd="sng" algn="ctr">
            <a:solidFill>
              <a:srgbClr val="F5C040">
                <a:shade val="50000"/>
              </a:srgbClr>
            </a:solidFill>
            <a:prstDash val="solid"/>
          </a:ln>
          <a:effectLst/>
        </p:spPr>
        <p:txBody>
          <a:bodyPr rtlCol="0" anchor="ct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Making the most of an appointment</a:t>
            </a:r>
          </a:p>
          <a:p>
            <a:pPr marL="0" marR="0" lvl="0" indent="0" defTabSz="914400" eaLnBrk="1" fontAlgn="auto" latinLnBrk="0" hangingPunct="1">
              <a:lnSpc>
                <a:spcPct val="100000"/>
              </a:lnSpc>
              <a:spcBef>
                <a:spcPct val="2000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Having a medical appointment can be daunting for patients, and perhaps more-so where decisions need to be made. Patients and clinicians should aim to get the most out of each appointment. Using a framework to support the process of making decisions, such as the one developed by </a:t>
            </a:r>
            <a:r>
              <a:rPr kumimoji="0" lang="en-GB"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hlinkClick r:id="rId3"/>
              </a:rPr>
              <a:t>Choosing Wisely UK</a:t>
            </a:r>
            <a:r>
              <a:rPr kumimoji="0" lang="en-GB"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helps support conversations where decisions need to be made – both in preparation for an appointment and during the appointment. </a:t>
            </a:r>
          </a:p>
          <a:p>
            <a:pPr marL="0" marR="0" lvl="0" indent="0" defTabSz="914400" eaLnBrk="1" fontAlgn="auto" latinLnBrk="0" hangingPunct="1">
              <a:lnSpc>
                <a:spcPct val="100000"/>
              </a:lnSpc>
              <a:spcBef>
                <a:spcPct val="2000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Calibri"/>
            </a:endParaRPr>
          </a:p>
        </p:txBody>
      </p:sp>
      <p:sp>
        <p:nvSpPr>
          <p:cNvPr id="5" name="TextBox 4"/>
          <p:cNvSpPr txBox="1"/>
          <p:nvPr/>
        </p:nvSpPr>
        <p:spPr>
          <a:xfrm>
            <a:off x="95417" y="1376413"/>
            <a:ext cx="8841850" cy="1107996"/>
          </a:xfrm>
          <a:prstGeom prst="rect">
            <a:avLst/>
          </a:prstGeom>
          <a:noFill/>
        </p:spPr>
        <p:txBody>
          <a:bodyPr wrap="square" rtlCol="0">
            <a:spAutoFit/>
          </a:bodyPr>
          <a:lstStyle/>
          <a:p>
            <a:pPr lvl="0"/>
            <a:r>
              <a:rPr lang="en-GB" b="1" dirty="0">
                <a:solidFill>
                  <a:srgbClr val="00B0F0"/>
                </a:solidFill>
                <a:latin typeface="Arial" panose="020B0604020202020204" pitchFamily="34" charset="0"/>
                <a:cs typeface="Arial" panose="020B0604020202020204" pitchFamily="34" charset="0"/>
              </a:rPr>
              <a:t>BRAN: Benefits; Risks; Alternatives and Do nothing. </a:t>
            </a:r>
            <a:r>
              <a:rPr lang="en-GB" dirty="0">
                <a:solidFill>
                  <a:prstClr val="black"/>
                </a:solidFill>
                <a:latin typeface="Arial" panose="020B0604020202020204" pitchFamily="34" charset="0"/>
                <a:cs typeface="Arial" panose="020B0604020202020204" pitchFamily="34" charset="0"/>
              </a:rPr>
              <a:t> </a:t>
            </a:r>
          </a:p>
          <a:p>
            <a:pPr>
              <a:spcAft>
                <a:spcPts val="0"/>
              </a:spcAft>
            </a:pPr>
            <a:r>
              <a:rPr lang="en-GB" sz="1600" dirty="0">
                <a:latin typeface="Arial" panose="020B0604020202020204" pitchFamily="34" charset="0"/>
                <a:cs typeface="Arial" panose="020B0604020202020204" pitchFamily="34" charset="0"/>
              </a:rPr>
              <a:t>Endorsed by the ICS as the tool that clinicians need to use, </a:t>
            </a:r>
            <a:r>
              <a:rPr lang="en-GB" sz="1600" kern="0" dirty="0">
                <a:solidFill>
                  <a:prstClr val="white"/>
                </a:solidFill>
                <a:latin typeface="Arial" panose="020B0604020202020204" pitchFamily="34" charset="0"/>
                <a:cs typeface="Arial" panose="020B0604020202020204" pitchFamily="34" charset="0"/>
                <a:hlinkClick r:id="rId3"/>
              </a:rPr>
              <a:t>Choosing Wisely UK</a:t>
            </a:r>
            <a:r>
              <a:rPr lang="en-GB" sz="1600" dirty="0">
                <a:latin typeface="Arial" panose="020B0604020202020204" pitchFamily="34" charset="0"/>
                <a:cs typeface="Arial" panose="020B0604020202020204" pitchFamily="34" charset="0"/>
              </a:rPr>
              <a:t> is the national arm of an international initiative in SDM and the Centre for Perioperative Care. </a:t>
            </a:r>
          </a:p>
          <a:p>
            <a:r>
              <a:rPr lang="en-GB" sz="1600" dirty="0">
                <a:latin typeface="Arial" panose="020B0604020202020204" pitchFamily="34" charset="0"/>
                <a:cs typeface="Arial" panose="020B0604020202020204" pitchFamily="34" charset="0"/>
              </a:rPr>
              <a:t>It is a great, yet simple tool and format to use to embed SDM within all clinical consultations.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487" y="5436106"/>
            <a:ext cx="1307465" cy="396748"/>
          </a:xfrm>
          <a:prstGeom prst="rect">
            <a:avLst/>
          </a:prstGeom>
        </p:spPr>
      </p:pic>
      <p:sp>
        <p:nvSpPr>
          <p:cNvPr id="9" name="7-Point Star 8"/>
          <p:cNvSpPr/>
          <p:nvPr/>
        </p:nvSpPr>
        <p:spPr>
          <a:xfrm>
            <a:off x="5512068" y="0"/>
            <a:ext cx="2901779" cy="1558455"/>
          </a:xfrm>
          <a:prstGeom prst="star7">
            <a:avLst/>
          </a:prstGeom>
          <a:solidFill>
            <a:srgbClr val="31B6FD"/>
          </a:solidFill>
          <a:ln w="25400" cap="flat" cmpd="sng" algn="ctr">
            <a:solidFill>
              <a:srgbClr val="31B6FD">
                <a:shade val="50000"/>
              </a:srgbClr>
            </a:solidFill>
            <a:prstDash val="solid"/>
          </a:ln>
          <a:effectLst/>
        </p:spPr>
        <p:txBody>
          <a:bodyPr rtlCol="0" anchor="ctr"/>
          <a:lstStyle/>
          <a:p>
            <a:pPr algn="ctr" defTabSz="914400"/>
            <a:r>
              <a:rPr lang="en-GB" sz="3600" kern="0" dirty="0">
                <a:solidFill>
                  <a:prstClr val="white"/>
                </a:solidFill>
              </a:rPr>
              <a:t>Use</a:t>
            </a:r>
          </a:p>
          <a:p>
            <a:pPr algn="ctr" defTabSz="914400"/>
            <a:r>
              <a:rPr lang="en-GB" sz="4400" kern="0" dirty="0">
                <a:solidFill>
                  <a:prstClr val="white"/>
                </a:solidFill>
              </a:rPr>
              <a:t>BRAN</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415" y="5497203"/>
            <a:ext cx="23780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43719" y="5266829"/>
            <a:ext cx="1911927" cy="338554"/>
          </a:xfrm>
          <a:prstGeom prst="rect">
            <a:avLst/>
          </a:prstGeom>
          <a:noFill/>
        </p:spPr>
        <p:txBody>
          <a:bodyPr wrap="square" rtlCol="0">
            <a:spAutoFit/>
          </a:bodyPr>
          <a:lstStyle/>
          <a:p>
            <a:r>
              <a:rPr lang="en-GB" sz="1600" kern="0" dirty="0">
                <a:solidFill>
                  <a:prstClr val="white"/>
                </a:solidFill>
                <a:hlinkClick r:id="rId3"/>
              </a:rPr>
              <a:t>Choosing Wisely UK</a:t>
            </a:r>
            <a:r>
              <a:rPr lang="en-GB" sz="1600" dirty="0">
                <a:solidFill>
                  <a:prstClr val="black"/>
                </a:solidFill>
              </a:rPr>
              <a:t> </a:t>
            </a:r>
            <a:endParaRPr lang="en-GB" dirty="0"/>
          </a:p>
        </p:txBody>
      </p:sp>
    </p:spTree>
    <p:extLst>
      <p:ext uri="{BB962C8B-B14F-4D97-AF65-F5344CB8AC3E}">
        <p14:creationId xmlns:p14="http://schemas.microsoft.com/office/powerpoint/2010/main" val="2537918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3530" y="954156"/>
            <a:ext cx="8496944" cy="5064981"/>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prstClr val="white"/>
                </a:solidFill>
                <a:effectLst/>
                <a:uLnTx/>
                <a:uFillTx/>
                <a:latin typeface="Calibri"/>
              </a:rPr>
              <a:t>2.Prepared public</a:t>
            </a:r>
          </a:p>
        </p:txBody>
      </p:sp>
    </p:spTree>
    <p:extLst>
      <p:ext uri="{BB962C8B-B14F-4D97-AF65-F5344CB8AC3E}">
        <p14:creationId xmlns:p14="http://schemas.microsoft.com/office/powerpoint/2010/main" val="278059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601" y="6051204"/>
            <a:ext cx="1152283" cy="468696"/>
          </a:xfrm>
          <a:prstGeom prst="rect">
            <a:avLst/>
          </a:prstGeom>
        </p:spPr>
      </p:pic>
      <p:sp>
        <p:nvSpPr>
          <p:cNvPr id="3" name="Rectangle 2"/>
          <p:cNvSpPr/>
          <p:nvPr/>
        </p:nvSpPr>
        <p:spPr>
          <a:xfrm>
            <a:off x="167780" y="54056"/>
            <a:ext cx="8808440" cy="84999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spcAft>
                <a:spcPts val="1000"/>
              </a:spcAft>
            </a:pPr>
            <a:endParaRPr lang="en-GB" b="1" dirty="0">
              <a:solidFill>
                <a:prstClr val="white"/>
              </a:solidFill>
              <a:latin typeface="Arial" panose="020B0604020202020204" pitchFamily="34" charset="0"/>
              <a:ea typeface="Calibri"/>
              <a:cs typeface="Arial" panose="020B0604020202020204" pitchFamily="34" charset="0"/>
            </a:endParaRPr>
          </a:p>
          <a:p>
            <a:pPr lvl="0">
              <a:spcAft>
                <a:spcPts val="1000"/>
              </a:spcAft>
            </a:pPr>
            <a:r>
              <a:rPr lang="en-GB" b="1" dirty="0">
                <a:solidFill>
                  <a:prstClr val="white"/>
                </a:solidFill>
                <a:latin typeface="Arial" panose="020B0604020202020204" pitchFamily="34" charset="0"/>
                <a:ea typeface="Calibri"/>
                <a:cs typeface="Arial" panose="020B0604020202020204" pitchFamily="34" charset="0"/>
              </a:rPr>
              <a:t>FOREWORD - Shared Decision Making, what is the fuss all about?</a:t>
            </a:r>
          </a:p>
          <a:p>
            <a:pPr lvl="0">
              <a:spcAft>
                <a:spcPts val="1000"/>
              </a:spcAft>
            </a:pPr>
            <a:r>
              <a:rPr kumimoji="0" lang="en-GB" sz="12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Dr David Selwyn, Medical Director at Sherwood Forest Hospitals and Council Member of the Royal College of Anaesthetists and Director of the Centre for Perioperative Care.</a:t>
            </a:r>
          </a:p>
          <a:p>
            <a:pPr lvl="0">
              <a:lnSpc>
                <a:spcPct val="115000"/>
              </a:lnSpc>
              <a:spcAft>
                <a:spcPts val="1000"/>
              </a:spcAft>
            </a:pPr>
            <a:endParaRPr lang="en-GB" b="1" dirty="0">
              <a:solidFill>
                <a:prstClr val="white"/>
              </a:solidFill>
              <a:latin typeface="Arial" panose="020B0604020202020204" pitchFamily="34" charset="0"/>
              <a:ea typeface="Calibri"/>
              <a:cs typeface="Arial" panose="020B0604020202020204" pitchFamily="34" charset="0"/>
            </a:endParaRPr>
          </a:p>
        </p:txBody>
      </p:sp>
      <p:sp>
        <p:nvSpPr>
          <p:cNvPr id="7" name="TextBox 6">
            <a:extLst>
              <a:ext uri="{FF2B5EF4-FFF2-40B4-BE49-F238E27FC236}">
                <a16:creationId xmlns:a16="http://schemas.microsoft.com/office/drawing/2014/main" id="{E79A772F-30A5-4534-91F8-167D0CF80110}"/>
              </a:ext>
            </a:extLst>
          </p:cNvPr>
          <p:cNvSpPr txBox="1"/>
          <p:nvPr/>
        </p:nvSpPr>
        <p:spPr>
          <a:xfrm>
            <a:off x="137960" y="904052"/>
            <a:ext cx="8868080" cy="5711948"/>
          </a:xfrm>
          <a:prstGeom prst="rect">
            <a:avLst/>
          </a:prstGeom>
          <a:noFill/>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First reported by Robert Veatch in 1972, shared decision making (SDM) is not new. However, it was not until the late 2000’s as patient autonomy developed, that SDM really started to be proposed as a pillar of ‘patient centeredness’ or informed consent. As the importance of unwarranted clinical variation has become recognised as a key component of patient satisfaction, patient outcome and clinical effectiveness, so the role of patients engaging in truly meaningful discussions of what they perceive the advantages and disadvantages of medical treatment options, has developed. Parallel to this is the recognition that the patient may perceive the risks and/or expectations, in a very different way to that of a clinicians. They may not be a right or wrong, just recognition that treatment choice is very personal, particularly to the person that is having the treatment.</a:t>
            </a: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But, what is the fuss all about? We have obtained informed consent for years and we all know the ramifications and implications of the Montgomery case! In fact, many of us state we are always use a SDM model.  Except we don’t. Probably, even when we think we do. </a:t>
            </a: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The Choosing Wisely programme was launched in 2016 by the Academy of Medical Royal Colleges as a global initiative aimed at improving conversations between patients and clinicians. By having discussions that are informed by the clinician, but take what is important to the patient too, both sides can be supported to reach a better decision about care. This may help to avoid tests, treatments or procedures that are unlikely to be of benefit.</a:t>
            </a: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There is a growing evidence base that patient participation in discussions (that they fully understand) leads to improved (and better) outcomes, improves patient satisfaction and staff satisfaction. It facilitates self-management and self-care and reduces complication levels. It is also a useful strategy for tackling over diagnosis and overtreatment.  Choosing Wisely UK encourages ever patient to ask 4 simple questions about their treatment:</a:t>
            </a:r>
          </a:p>
          <a:p>
            <a:pPr marL="342900" marR="0" lvl="0" indent="-342900" algn="l" defTabSz="457200" rtl="0" eaLnBrk="1" fontAlgn="auto" latinLnBrk="0" hangingPunct="1">
              <a:lnSpc>
                <a:spcPct val="115000"/>
              </a:lnSpc>
              <a:spcBef>
                <a:spcPts val="0"/>
              </a:spcBef>
              <a:spcAft>
                <a:spcPts val="0"/>
              </a:spcAft>
              <a:buClrTx/>
              <a:buSzTx/>
              <a:buFont typeface="Symbol"/>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What are the benefits?</a:t>
            </a:r>
          </a:p>
          <a:p>
            <a:pPr marL="342900" marR="0" lvl="0" indent="-342900" algn="l" defTabSz="457200" rtl="0" eaLnBrk="1" fontAlgn="auto" latinLnBrk="0" hangingPunct="1">
              <a:lnSpc>
                <a:spcPct val="115000"/>
              </a:lnSpc>
              <a:spcBef>
                <a:spcPts val="0"/>
              </a:spcBef>
              <a:spcAft>
                <a:spcPts val="0"/>
              </a:spcAft>
              <a:buClrTx/>
              <a:buSzTx/>
              <a:buFont typeface="Symbol"/>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What are the risks?</a:t>
            </a:r>
          </a:p>
          <a:p>
            <a:pPr marL="342900" marR="0" lvl="0" indent="-342900" algn="l" defTabSz="457200" rtl="0" eaLnBrk="1" fontAlgn="auto" latinLnBrk="0" hangingPunct="1">
              <a:lnSpc>
                <a:spcPct val="115000"/>
              </a:lnSpc>
              <a:spcBef>
                <a:spcPts val="0"/>
              </a:spcBef>
              <a:spcAft>
                <a:spcPts val="0"/>
              </a:spcAft>
              <a:buClrTx/>
              <a:buSzTx/>
              <a:buFont typeface="Symbol"/>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What are the alternatives?</a:t>
            </a:r>
          </a:p>
          <a:p>
            <a:pPr marL="342900" marR="0" lvl="0" indent="-342900" algn="l" defTabSz="457200" rtl="0" eaLnBrk="1" fontAlgn="auto" latinLnBrk="0" hangingPunct="1">
              <a:lnSpc>
                <a:spcPct val="115000"/>
              </a:lnSpc>
              <a:spcBef>
                <a:spcPts val="0"/>
              </a:spcBef>
              <a:spcAft>
                <a:spcPts val="1000"/>
              </a:spcAft>
              <a:buClrTx/>
              <a:buSzTx/>
              <a:buFont typeface="Symbol"/>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What if I do nothing?</a:t>
            </a:r>
          </a:p>
          <a:p>
            <a:pPr marR="0" lvl="0" algn="l" defTabSz="457200" rtl="0" eaLnBrk="1" fontAlgn="auto" latinLnBrk="0" hangingPunct="1">
              <a:lnSpc>
                <a:spcPct val="115000"/>
              </a:lnSpc>
              <a:spcBef>
                <a:spcPts val="0"/>
              </a:spcBef>
              <a:spcAft>
                <a:spcPts val="1000"/>
              </a:spcAft>
              <a:buClrTx/>
              <a:buSzTx/>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SDM is embedded in all components of the NHS restoration and recovery response to the Covid-19 pandemic, is in NICE guidance and has been championed by the Centre for Perioperative Care.  It is high time that we had proper conversations with our patients and paid proper attention to their views.  </a:t>
            </a:r>
          </a:p>
          <a:p>
            <a:pPr marR="0" lvl="0" algn="l" defTabSz="457200" rtl="0" eaLnBrk="1" fontAlgn="auto" latinLnBrk="0" hangingPunct="1">
              <a:lnSpc>
                <a:spcPct val="115000"/>
              </a:lnSpc>
              <a:spcBef>
                <a:spcPts val="0"/>
              </a:spcBef>
              <a:spcAft>
                <a:spcPts val="1000"/>
              </a:spcAft>
              <a:buClrTx/>
              <a:buSzTx/>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931727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6169" y="1650460"/>
            <a:ext cx="8825218" cy="4439947"/>
          </a:xfrm>
          <a:prstGeom prst="rect">
            <a:avLst/>
          </a:prstGeom>
          <a:solidFill>
            <a:srgbClr val="C59EE2"/>
          </a:solidFill>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800" b="1" dirty="0">
                <a:latin typeface="Arial" panose="020B0604020202020204" pitchFamily="34" charset="0"/>
                <a:cs typeface="Arial" panose="020B0604020202020204" pitchFamily="34" charset="0"/>
              </a:rPr>
              <a:t>WHY?</a:t>
            </a:r>
          </a:p>
          <a:p>
            <a:pPr marL="0" indent="0">
              <a:lnSpc>
                <a:spcPct val="115000"/>
              </a:lnSpc>
              <a:buFont typeface="Arial" panose="020B0604020202020204" pitchFamily="34" charset="0"/>
              <a:buNone/>
            </a:pPr>
            <a:endParaRPr lang="en-GB" sz="1200" dirty="0">
              <a:solidFill>
                <a:prstClr val="black"/>
              </a:solidFill>
              <a:ea typeface="Calibri"/>
              <a:cs typeface="Times New Roman"/>
            </a:endParaRPr>
          </a:p>
          <a:p>
            <a:pPr marL="0" indent="0">
              <a:lnSpc>
                <a:spcPct val="115000"/>
              </a:lnSpc>
              <a:buNone/>
            </a:pPr>
            <a:r>
              <a:rPr lang="en-GB" sz="1200" kern="1200" dirty="0">
                <a:solidFill>
                  <a:srgbClr val="000000"/>
                </a:solidFill>
                <a:effectLst/>
                <a:latin typeface="Arial" panose="020B0604020202020204" pitchFamily="34" charset="0"/>
                <a:ea typeface="+mn-ea"/>
              </a:rPr>
              <a:t>People’s participation in shared decision making is an essential part of its success.  </a:t>
            </a:r>
            <a:r>
              <a:rPr lang="en-GB" sz="1200" kern="1200" dirty="0">
                <a:solidFill>
                  <a:srgbClr val="000000"/>
                </a:solidFill>
                <a:effectLst/>
                <a:latin typeface="Arial" panose="020B0604020202020204" pitchFamily="34" charset="0"/>
                <a:ea typeface="Calibri" panose="020F0502020204030204" pitchFamily="34" charset="0"/>
              </a:rPr>
              <a:t>However, for various reasons, we know that people can be reluctant to ask questions because they:</a:t>
            </a:r>
            <a:r>
              <a:rPr lang="en-GB" sz="1200" kern="1200" dirty="0">
                <a:solidFill>
                  <a:srgbClr val="000000"/>
                </a:solidFill>
                <a:effectLst/>
                <a:latin typeface="Arial" panose="020B0604020202020204" pitchFamily="34" charset="0"/>
                <a:ea typeface="ZapfDingbats"/>
              </a:rPr>
              <a:t> </a:t>
            </a:r>
            <a:endParaRPr lang="en-GB" sz="1100" dirty="0">
              <a:effectLst/>
              <a:latin typeface="Arial" panose="020B0604020202020204" pitchFamily="34" charset="0"/>
              <a:ea typeface="Arial" panose="020B0604020202020204" pitchFamily="34" charset="0"/>
            </a:endParaRPr>
          </a:p>
          <a:p>
            <a:pPr>
              <a:lnSpc>
                <a:spcPct val="115000"/>
              </a:lnSpc>
            </a:pPr>
            <a:r>
              <a:rPr lang="en-GB" sz="1200" kern="1200" dirty="0">
                <a:solidFill>
                  <a:srgbClr val="000000"/>
                </a:solidFill>
                <a:effectLst/>
                <a:latin typeface="Arial" panose="020B0604020202020204" pitchFamily="34" charset="0"/>
                <a:ea typeface="Calibri" panose="020F0502020204030204" pitchFamily="34" charset="0"/>
              </a:rPr>
              <a:t>Don’t want to take up a busy health professional’s time.</a:t>
            </a:r>
            <a:endParaRPr lang="en-GB" sz="1100" dirty="0">
              <a:effectLst/>
              <a:latin typeface="Arial" panose="020B0604020202020204" pitchFamily="34" charset="0"/>
              <a:ea typeface="Arial" panose="020B0604020202020204" pitchFamily="34" charset="0"/>
            </a:endParaRPr>
          </a:p>
          <a:p>
            <a:pPr>
              <a:lnSpc>
                <a:spcPct val="115000"/>
              </a:lnSpc>
            </a:pPr>
            <a:r>
              <a:rPr lang="en-GB" sz="1200" kern="1200" dirty="0">
                <a:solidFill>
                  <a:srgbClr val="000000"/>
                </a:solidFill>
                <a:effectLst/>
                <a:latin typeface="Arial" panose="020B0604020202020204" pitchFamily="34" charset="0"/>
                <a:ea typeface="Calibri" panose="020F0502020204030204" pitchFamily="34" charset="0"/>
              </a:rPr>
              <a:t>Don’t want to appear “difficult”.</a:t>
            </a:r>
            <a:endParaRPr lang="en-GB" sz="1100" dirty="0">
              <a:effectLst/>
              <a:latin typeface="Arial" panose="020B0604020202020204" pitchFamily="34" charset="0"/>
              <a:ea typeface="Arial" panose="020B0604020202020204" pitchFamily="34" charset="0"/>
            </a:endParaRPr>
          </a:p>
          <a:p>
            <a:pPr>
              <a:lnSpc>
                <a:spcPct val="115000"/>
              </a:lnSpc>
            </a:pPr>
            <a:r>
              <a:rPr lang="en-GB" sz="1200" kern="1200" dirty="0">
                <a:solidFill>
                  <a:srgbClr val="000000"/>
                </a:solidFill>
                <a:effectLst/>
                <a:latin typeface="Arial" panose="020B0604020202020204" pitchFamily="34" charset="0"/>
                <a:ea typeface="Calibri" panose="020F0502020204030204" pitchFamily="34" charset="0"/>
              </a:rPr>
              <a:t>Are embarrassed to tell us they don’t understand for fear of appearing “stupid”.</a:t>
            </a:r>
            <a:endParaRPr lang="en-GB" sz="1100" dirty="0">
              <a:effectLst/>
              <a:latin typeface="Arial" panose="020B0604020202020204" pitchFamily="34" charset="0"/>
              <a:ea typeface="Arial" panose="020B0604020202020204" pitchFamily="34" charset="0"/>
            </a:endParaRPr>
          </a:p>
          <a:p>
            <a:pPr>
              <a:lnSpc>
                <a:spcPct val="115000"/>
              </a:lnSpc>
            </a:pPr>
            <a:r>
              <a:rPr lang="en-GB" sz="1200" kern="1200" dirty="0">
                <a:solidFill>
                  <a:srgbClr val="000000"/>
                </a:solidFill>
                <a:effectLst/>
                <a:latin typeface="Arial" panose="020B0604020202020204" pitchFamily="34" charset="0"/>
                <a:ea typeface="Calibri" panose="020F0502020204030204" pitchFamily="34" charset="0"/>
              </a:rPr>
              <a:t>Want their healthcare professional to tell them what to do.</a:t>
            </a:r>
            <a:endParaRPr lang="en-GB" sz="1100" dirty="0">
              <a:effectLst/>
              <a:latin typeface="Arial" panose="020B0604020202020204" pitchFamily="34" charset="0"/>
              <a:ea typeface="Arial" panose="020B0604020202020204" pitchFamily="34" charset="0"/>
            </a:endParaRPr>
          </a:p>
          <a:p>
            <a:pPr marL="0" indent="0">
              <a:lnSpc>
                <a:spcPct val="110000"/>
              </a:lnSpc>
              <a:spcAft>
                <a:spcPts val="1000"/>
              </a:spcAft>
              <a:buNone/>
            </a:pPr>
            <a:r>
              <a:rPr lang="en-GB" sz="1200" b="1" kern="1200" dirty="0">
                <a:solidFill>
                  <a:srgbClr val="548235"/>
                </a:solidFill>
                <a:effectLst/>
                <a:latin typeface="Arial" panose="020B0604020202020204" pitchFamily="34" charset="0"/>
                <a:ea typeface="Calibri" panose="020F0502020204030204" pitchFamily="34" charset="0"/>
              </a:rPr>
              <a:t> </a:t>
            </a:r>
            <a:endParaRPr lang="en-GB" sz="1100" dirty="0">
              <a:effectLst/>
              <a:latin typeface="Arial" panose="020B0604020202020204" pitchFamily="34" charset="0"/>
              <a:ea typeface="Arial" panose="020B0604020202020204" pitchFamily="34" charset="0"/>
            </a:endParaRPr>
          </a:p>
          <a:p>
            <a:pPr marL="0" indent="0">
              <a:lnSpc>
                <a:spcPct val="110000"/>
              </a:lnSpc>
              <a:spcAft>
                <a:spcPts val="1000"/>
              </a:spcAft>
              <a:buNone/>
            </a:pPr>
            <a:r>
              <a:rPr lang="en-GB" sz="1400" b="1" kern="1200" dirty="0">
                <a:effectLst/>
                <a:latin typeface="Arial" panose="020B0604020202020204" pitchFamily="34" charset="0"/>
                <a:ea typeface="Calibri" panose="020F0502020204030204" pitchFamily="34" charset="0"/>
              </a:rPr>
              <a:t>How to achieve a change in the conversation?</a:t>
            </a:r>
            <a:endParaRPr lang="en-GB" sz="1400" dirty="0">
              <a:effectLst/>
              <a:latin typeface="Arial" panose="020B0604020202020204" pitchFamily="34" charset="0"/>
              <a:ea typeface="Arial" panose="020B0604020202020204" pitchFamily="34" charset="0"/>
            </a:endParaRPr>
          </a:p>
          <a:p>
            <a:pPr>
              <a:lnSpc>
                <a:spcPct val="110000"/>
              </a:lnSpc>
              <a:spcAft>
                <a:spcPts val="1000"/>
              </a:spcAft>
            </a:pPr>
            <a:r>
              <a:rPr lang="en-GB" sz="1200" kern="1200" dirty="0">
                <a:solidFill>
                  <a:srgbClr val="000000"/>
                </a:solidFill>
                <a:effectLst/>
                <a:latin typeface="Arial" panose="020B0604020202020204" pitchFamily="34" charset="0"/>
                <a:ea typeface="+mn-ea"/>
              </a:rPr>
              <a:t>By supporting, encouraging and giving people confidence to play as active a role as they wish in decisions about their care.</a:t>
            </a:r>
            <a:endParaRPr lang="en-GB" sz="1100" dirty="0">
              <a:latin typeface="Arial" panose="020B0604020202020204" pitchFamily="34" charset="0"/>
            </a:endParaRPr>
          </a:p>
          <a:p>
            <a:pPr>
              <a:lnSpc>
                <a:spcPct val="110000"/>
              </a:lnSpc>
              <a:spcAft>
                <a:spcPts val="1000"/>
              </a:spcAft>
            </a:pPr>
            <a:r>
              <a:rPr lang="en-GB" sz="1200" kern="1200" dirty="0">
                <a:solidFill>
                  <a:srgbClr val="000000"/>
                </a:solidFill>
                <a:effectLst/>
                <a:latin typeface="Arial" panose="020B0604020202020204" pitchFamily="34" charset="0"/>
                <a:ea typeface="+mn-ea"/>
              </a:rPr>
              <a:t>All services need to ensure that people are prepared to share decisions by preparing them for their healthcare appointment. </a:t>
            </a:r>
            <a:endParaRPr lang="en-GB" sz="1100" dirty="0">
              <a:effectLst/>
              <a:latin typeface="Arial" panose="020B0604020202020204" pitchFamily="34" charset="0"/>
              <a:ea typeface="Arial" panose="020B0604020202020204" pitchFamily="34" charset="0"/>
            </a:endParaRPr>
          </a:p>
          <a:p>
            <a:pPr>
              <a:lnSpc>
                <a:spcPct val="110000"/>
              </a:lnSpc>
            </a:pPr>
            <a:r>
              <a:rPr lang="en-GB" sz="1200" dirty="0">
                <a:solidFill>
                  <a:srgbClr val="111111"/>
                </a:solidFill>
                <a:effectLst/>
                <a:latin typeface="Arial" panose="020B0604020202020204" pitchFamily="34" charset="0"/>
                <a:ea typeface="Calibri" panose="020F0502020204030204" pitchFamily="34" charset="0"/>
              </a:rPr>
              <a:t>The insert has been fully co-produced with My Life Choices, a group of people who use Health and Care services who support personalised care, the Patient Information Forum and the Patients Association.   </a:t>
            </a:r>
            <a:endParaRPr lang="en-GB" sz="1100" dirty="0">
              <a:effectLst/>
              <a:latin typeface="Arial" panose="020B0604020202020204" pitchFamily="34" charset="0"/>
              <a:ea typeface="Arial" panose="020B0604020202020204" pitchFamily="34" charset="0"/>
            </a:endParaRPr>
          </a:p>
          <a:p>
            <a:pPr marL="0" indent="0">
              <a:lnSpc>
                <a:spcPct val="115000"/>
              </a:lnSpc>
              <a:buFont typeface="Arial" panose="020B0604020202020204" pitchFamily="34" charset="0"/>
              <a:buNone/>
            </a:pPr>
            <a:endParaRPr lang="en-GB" sz="1200" dirty="0">
              <a:solidFill>
                <a:prstClr val="black"/>
              </a:solidFill>
              <a:ea typeface="Calibri"/>
              <a:cs typeface="Times New Roman"/>
            </a:endParaRPr>
          </a:p>
          <a:p>
            <a:pPr marL="0" indent="0">
              <a:lnSpc>
                <a:spcPct val="115000"/>
              </a:lnSpc>
              <a:buFont typeface="Arial" panose="020B0604020202020204" pitchFamily="34" charset="0"/>
              <a:buNone/>
            </a:pPr>
            <a:endParaRPr lang="en-GB" sz="1200" dirty="0">
              <a:solidFill>
                <a:prstClr val="black"/>
              </a:solidFill>
              <a:ea typeface="Calibri"/>
              <a:cs typeface="Times New Roman"/>
            </a:endParaRPr>
          </a:p>
          <a:p>
            <a:pPr marL="0" indent="0">
              <a:lnSpc>
                <a:spcPct val="115000"/>
              </a:lnSpc>
              <a:buFont typeface="Arial" panose="020B0604020202020204" pitchFamily="34" charset="0"/>
              <a:buNone/>
            </a:pPr>
            <a:endParaRPr lang="en-GB" sz="1200" dirty="0">
              <a:solidFill>
                <a:prstClr val="black"/>
              </a:solidFill>
              <a:ea typeface="Calibri"/>
              <a:cs typeface="Times New Roman"/>
            </a:endParaRPr>
          </a:p>
          <a:p>
            <a:pPr marL="0" indent="0">
              <a:lnSpc>
                <a:spcPct val="115000"/>
              </a:lnSpc>
              <a:buFont typeface="Arial" panose="020B0604020202020204" pitchFamily="34" charset="0"/>
              <a:buNone/>
            </a:pPr>
            <a:endParaRPr lang="en-GB" sz="1200" dirty="0">
              <a:solidFill>
                <a:prstClr val="black"/>
              </a:solidFill>
              <a:ea typeface="Calibri"/>
              <a:cs typeface="Times New Roman"/>
            </a:endParaRPr>
          </a:p>
          <a:p>
            <a:pPr marL="0" indent="0">
              <a:lnSpc>
                <a:spcPct val="115000"/>
              </a:lnSpc>
              <a:buFont typeface="Arial" panose="020B0604020202020204" pitchFamily="34" charset="0"/>
              <a:buNone/>
            </a:pPr>
            <a:endParaRPr lang="en-GB" sz="1200" dirty="0">
              <a:solidFill>
                <a:prstClr val="black"/>
              </a:solidFill>
              <a:ea typeface="Calibri"/>
              <a:cs typeface="Times New Roman"/>
            </a:endParaRPr>
          </a:p>
          <a:p>
            <a:pPr marL="0" indent="0">
              <a:buFont typeface="Arial" panose="020B0604020202020204" pitchFamily="34" charset="0"/>
              <a:buNone/>
            </a:pPr>
            <a:endParaRPr lang="en-GB" sz="1500" dirty="0">
              <a:solidFill>
                <a:sysClr val="windowText" lastClr="000000"/>
              </a:solidFill>
            </a:endParaRPr>
          </a:p>
        </p:txBody>
      </p:sp>
      <p:pic>
        <p:nvPicPr>
          <p:cNvPr id="5" name="Picture 4" descr="Graphical user interface, text, application&#10;&#10;Description automatically generated">
            <a:extLst>
              <a:ext uri="{FF2B5EF4-FFF2-40B4-BE49-F238E27FC236}">
                <a16:creationId xmlns:a16="http://schemas.microsoft.com/office/drawing/2014/main" id="{411AAF5B-FB8A-420F-B164-FF0EADFE7981}"/>
              </a:ext>
            </a:extLst>
          </p:cNvPr>
          <p:cNvPicPr/>
          <p:nvPr/>
        </p:nvPicPr>
        <p:blipFill>
          <a:blip r:embed="rId2">
            <a:extLst>
              <a:ext uri="{28A0092B-C50C-407E-A947-70E740481C1C}">
                <a14:useLocalDpi xmlns:a14="http://schemas.microsoft.com/office/drawing/2010/main" val="0"/>
              </a:ext>
            </a:extLst>
          </a:blip>
          <a:stretch>
            <a:fillRect/>
          </a:stretch>
        </p:blipFill>
        <p:spPr>
          <a:xfrm>
            <a:off x="2881974" y="0"/>
            <a:ext cx="5728970" cy="1638300"/>
          </a:xfrm>
          <a:prstGeom prst="rect">
            <a:avLst/>
          </a:prstGeom>
        </p:spPr>
      </p:pic>
    </p:spTree>
    <p:extLst>
      <p:ext uri="{BB962C8B-B14F-4D97-AF65-F5344CB8AC3E}">
        <p14:creationId xmlns:p14="http://schemas.microsoft.com/office/powerpoint/2010/main" val="3397222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3528" y="946204"/>
            <a:ext cx="8496944" cy="5017273"/>
          </a:xfrm>
          <a:prstGeom prst="roundRect">
            <a:avLst/>
          </a:prstGeom>
          <a:solidFill>
            <a:srgbClr val="FFAA2D"/>
          </a:solidFill>
          <a:ln w="25400" cap="flat" cmpd="sng" algn="ctr">
            <a:solidFill>
              <a:srgbClr val="31B6F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prstClr val="white"/>
                </a:solidFill>
                <a:effectLst/>
                <a:uLnTx/>
                <a:uFillTx/>
                <a:latin typeface="Calibri"/>
              </a:rPr>
              <a:t>3. Trained teams</a:t>
            </a:r>
          </a:p>
        </p:txBody>
      </p:sp>
    </p:spTree>
    <p:extLst>
      <p:ext uri="{BB962C8B-B14F-4D97-AF65-F5344CB8AC3E}">
        <p14:creationId xmlns:p14="http://schemas.microsoft.com/office/powerpoint/2010/main" val="404676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8516" y="7612600"/>
            <a:ext cx="8928992" cy="56358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4800" dirty="0">
              <a:solidFill>
                <a:srgbClr val="C00000"/>
              </a:solidFill>
            </a:endParaRPr>
          </a:p>
          <a:p>
            <a:pPr marL="0" indent="0">
              <a:buFont typeface="Arial" panose="020B0604020202020204" pitchFamily="34" charset="0"/>
              <a:buNone/>
            </a:pPr>
            <a:endParaRPr lang="en-GB" sz="4800" dirty="0">
              <a:solidFill>
                <a:srgbClr val="C00000"/>
              </a:solidFill>
            </a:endParaRPr>
          </a:p>
          <a:p>
            <a:pPr marL="0" indent="0">
              <a:buFont typeface="Arial" panose="020B0604020202020204" pitchFamily="34" charset="0"/>
              <a:buNone/>
            </a:pPr>
            <a:endParaRPr lang="en-GB" sz="4800" dirty="0">
              <a:solidFill>
                <a:srgbClr val="C00000"/>
              </a:solidFill>
            </a:endParaRPr>
          </a:p>
          <a:p>
            <a:pPr marL="0" indent="0">
              <a:buFont typeface="Arial" panose="020B0604020202020204" pitchFamily="34" charset="0"/>
              <a:buNone/>
            </a:pPr>
            <a:endParaRPr lang="en-GB" sz="4800" dirty="0">
              <a:solidFill>
                <a:srgbClr val="C00000"/>
              </a:solidFill>
            </a:endParaRPr>
          </a:p>
          <a:p>
            <a:pPr marL="0" indent="0">
              <a:buFont typeface="Arial" panose="020B0604020202020204" pitchFamily="34" charset="0"/>
              <a:buNone/>
            </a:pPr>
            <a:endParaRPr lang="en-GB" sz="4800" dirty="0">
              <a:solidFill>
                <a:srgbClr val="C00000"/>
              </a:solidFill>
            </a:endParaRPr>
          </a:p>
          <a:p>
            <a:pPr marL="0" indent="0">
              <a:buFont typeface="Arial" panose="020B0604020202020204" pitchFamily="34" charset="0"/>
              <a:buNone/>
            </a:pPr>
            <a:endParaRPr lang="en-GB" sz="4800" dirty="0">
              <a:solidFill>
                <a:srgbClr val="C00000"/>
              </a:solidFill>
            </a:endParaRPr>
          </a:p>
          <a:p>
            <a:pPr marL="0" indent="0">
              <a:buFont typeface="Arial" panose="020B0604020202020204" pitchFamily="34" charset="0"/>
              <a:buNone/>
            </a:pPr>
            <a:endParaRPr lang="en-GB" sz="4800" dirty="0">
              <a:solidFill>
                <a:srgbClr val="C00000"/>
              </a:solidFill>
            </a:endParaRPr>
          </a:p>
          <a:p>
            <a:pPr marL="0" indent="0">
              <a:buFont typeface="Arial" panose="020B0604020202020204" pitchFamily="34" charset="0"/>
              <a:buNone/>
            </a:pPr>
            <a:endParaRPr lang="en-GB" u="sng" dirty="0">
              <a:solidFill>
                <a:srgbClr val="0000FF"/>
              </a:solidFill>
              <a:ea typeface="Calibri"/>
              <a:hlinkClick r:id="rId2"/>
            </a:endParaRPr>
          </a:p>
          <a:p>
            <a:pPr marL="0" indent="0">
              <a:buFont typeface="Arial" panose="020B0604020202020204" pitchFamily="34" charset="0"/>
              <a:buNone/>
            </a:pPr>
            <a:endParaRPr lang="en-US" sz="4800" dirty="0">
              <a:solidFill>
                <a:prstClr val="black"/>
              </a:solidFill>
              <a:ea typeface="MS Mincho"/>
              <a:cs typeface="Arial"/>
            </a:endParaRPr>
          </a:p>
          <a:p>
            <a:pPr marL="0" indent="0">
              <a:buFont typeface="Arial" panose="020B0604020202020204" pitchFamily="34" charset="0"/>
              <a:buNone/>
            </a:pPr>
            <a:endParaRPr lang="en-GB" sz="4800" dirty="0">
              <a:solidFill>
                <a:srgbClr val="C00000"/>
              </a:solidFill>
            </a:endParaRPr>
          </a:p>
          <a:p>
            <a:pPr marL="0" indent="0">
              <a:buFont typeface="Arial" panose="020B0604020202020204" pitchFamily="34" charset="0"/>
              <a:buNone/>
            </a:pPr>
            <a:endParaRPr lang="en-GB" sz="4800" dirty="0">
              <a:solidFill>
                <a:srgbClr val="C00000"/>
              </a:solidFill>
            </a:endParaRPr>
          </a:p>
          <a:p>
            <a:pPr marL="0" indent="0">
              <a:buFont typeface="Arial" panose="020B0604020202020204" pitchFamily="34" charset="0"/>
              <a:buNone/>
            </a:pPr>
            <a:endParaRPr lang="en-GB" sz="4800" dirty="0">
              <a:solidFill>
                <a:srgbClr val="C00000"/>
              </a:solidFill>
            </a:endParaRPr>
          </a:p>
          <a:p>
            <a:pPr marL="0" indent="0">
              <a:buFont typeface="Arial" panose="020B0604020202020204" pitchFamily="34" charset="0"/>
              <a:buNone/>
            </a:pPr>
            <a:endParaRPr lang="en-GB" sz="4800" dirty="0">
              <a:solidFill>
                <a:srgbClr val="C00000"/>
              </a:solidFill>
            </a:endParaRPr>
          </a:p>
          <a:p>
            <a:pPr marL="0" indent="0">
              <a:buFont typeface="Arial" panose="020B0604020202020204" pitchFamily="34" charset="0"/>
              <a:buNone/>
            </a:pPr>
            <a:endParaRPr lang="en-GB" sz="4800" dirty="0">
              <a:solidFill>
                <a:srgbClr val="C00000"/>
              </a:solidFill>
            </a:endParaRPr>
          </a:p>
          <a:p>
            <a:pPr marL="0" indent="0">
              <a:buFont typeface="Arial" panose="020B0604020202020204" pitchFamily="34" charset="0"/>
              <a:buNone/>
            </a:pPr>
            <a:endParaRPr lang="en-GB" sz="4800" dirty="0">
              <a:solidFill>
                <a:srgbClr val="C00000"/>
              </a:solidFill>
            </a:endParaRPr>
          </a:p>
          <a:p>
            <a:pPr marL="0" indent="0">
              <a:buFont typeface="Arial" panose="020B0604020202020204" pitchFamily="34" charset="0"/>
              <a:buNone/>
            </a:pPr>
            <a:endParaRPr lang="en-GB" sz="2700" b="1" dirty="0">
              <a:solidFill>
                <a:srgbClr val="0070C0"/>
              </a:solidFill>
            </a:endParaRPr>
          </a:p>
          <a:p>
            <a:pPr marL="0" indent="0">
              <a:buFont typeface="Arial" panose="020B0604020202020204" pitchFamily="34" charset="0"/>
              <a:buNone/>
            </a:pPr>
            <a:endParaRPr lang="en-GB" sz="2700" b="1" dirty="0">
              <a:solidFill>
                <a:srgbClr val="0070C0"/>
              </a:solidFill>
            </a:endParaRPr>
          </a:p>
          <a:p>
            <a:pPr marL="0" indent="0">
              <a:buFont typeface="Arial" panose="020B0604020202020204" pitchFamily="34" charset="0"/>
              <a:buNone/>
            </a:pPr>
            <a:endParaRPr lang="en-GB" sz="2700" b="1" dirty="0">
              <a:solidFill>
                <a:srgbClr val="0070C0"/>
              </a:solidFill>
            </a:endParaRPr>
          </a:p>
          <a:p>
            <a:pPr marL="0" indent="0">
              <a:buFont typeface="Arial" panose="020B0604020202020204" pitchFamily="34" charset="0"/>
              <a:buNone/>
            </a:pPr>
            <a:endParaRPr lang="en-GB" sz="2700" b="1" dirty="0">
              <a:solidFill>
                <a:srgbClr val="0070C0"/>
              </a:solidFill>
            </a:endParaRPr>
          </a:p>
          <a:p>
            <a:pPr marL="0" indent="0">
              <a:buFont typeface="Arial" panose="020B0604020202020204" pitchFamily="34" charset="0"/>
              <a:buNone/>
            </a:pPr>
            <a:endParaRPr lang="en-GB" sz="2700" b="1" dirty="0">
              <a:solidFill>
                <a:srgbClr val="0070C0"/>
              </a:solidFill>
            </a:endParaRPr>
          </a:p>
          <a:p>
            <a:pPr marL="0" indent="0">
              <a:buFont typeface="Arial" panose="020B0604020202020204" pitchFamily="34" charset="0"/>
              <a:buNone/>
            </a:pPr>
            <a:endParaRPr lang="en-GB" sz="2700" b="1" dirty="0">
              <a:solidFill>
                <a:srgbClr val="0070C0"/>
              </a:solidFill>
            </a:endParaRPr>
          </a:p>
        </p:txBody>
      </p:sp>
      <p:sp>
        <p:nvSpPr>
          <p:cNvPr id="9" name="Rounded Rectangle 8"/>
          <p:cNvSpPr/>
          <p:nvPr/>
        </p:nvSpPr>
        <p:spPr>
          <a:xfrm>
            <a:off x="1" y="0"/>
            <a:ext cx="9144000" cy="6858000"/>
          </a:xfrm>
          <a:prstGeom prst="roundRect">
            <a:avLst/>
          </a:prstGeom>
          <a:solidFill>
            <a:srgbClr val="FFCC66"/>
          </a:solidFill>
          <a:ln/>
        </p:spPr>
        <p:style>
          <a:lnRef idx="1">
            <a:schemeClr val="accent4"/>
          </a:lnRef>
          <a:fillRef idx="2">
            <a:schemeClr val="accent4"/>
          </a:fillRef>
          <a:effectRef idx="1">
            <a:schemeClr val="accent4"/>
          </a:effectRef>
          <a:fontRef idx="minor">
            <a:schemeClr val="dk1"/>
          </a:fontRef>
        </p:style>
        <p:txBody>
          <a:bodyPr rtlCol="0" anchor="ctr"/>
          <a:lstStyle/>
          <a:p>
            <a:pPr lvl="0"/>
            <a:endParaRPr lang="en-GB" sz="1400" dirty="0">
              <a:solidFill>
                <a:sysClr val="windowText" lastClr="000000"/>
              </a:solidFill>
            </a:endParaRPr>
          </a:p>
          <a:p>
            <a:pPr lvl="0"/>
            <a:endParaRPr lang="en-GB" sz="1200" b="1" dirty="0">
              <a:solidFill>
                <a:sysClr val="windowText" lastClr="000000"/>
              </a:solidFill>
              <a:latin typeface="Arial" panose="020B0604020202020204" pitchFamily="34" charset="0"/>
              <a:cs typeface="Arial" panose="020B0604020202020204" pitchFamily="34" charset="0"/>
            </a:endParaRPr>
          </a:p>
          <a:p>
            <a:pPr lvl="0"/>
            <a:endParaRPr lang="en-GB" sz="1200" b="1" dirty="0">
              <a:solidFill>
                <a:sysClr val="windowText" lastClr="000000"/>
              </a:solidFill>
              <a:latin typeface="Arial" panose="020B0604020202020204" pitchFamily="34" charset="0"/>
              <a:cs typeface="Arial" panose="020B0604020202020204" pitchFamily="34" charset="0"/>
            </a:endParaRPr>
          </a:p>
          <a:p>
            <a:pPr lvl="0"/>
            <a:endParaRPr lang="en-GB" sz="1200" b="1" dirty="0">
              <a:solidFill>
                <a:sysClr val="windowText" lastClr="000000"/>
              </a:solidFill>
              <a:latin typeface="Arial" panose="020B0604020202020204" pitchFamily="34" charset="0"/>
              <a:cs typeface="Arial" panose="020B0604020202020204" pitchFamily="34" charset="0"/>
            </a:endParaRPr>
          </a:p>
          <a:p>
            <a:pPr lvl="0"/>
            <a:endParaRPr lang="en-GB" sz="1200" b="1" dirty="0">
              <a:solidFill>
                <a:sysClr val="windowText" lastClr="000000"/>
              </a:solidFill>
              <a:latin typeface="Arial" panose="020B0604020202020204" pitchFamily="34" charset="0"/>
              <a:cs typeface="Arial" panose="020B0604020202020204" pitchFamily="34" charset="0"/>
            </a:endParaRPr>
          </a:p>
          <a:p>
            <a:pPr lvl="0"/>
            <a:endParaRPr lang="en-GB" sz="1200" b="1" dirty="0">
              <a:solidFill>
                <a:sysClr val="windowText" lastClr="000000"/>
              </a:solidFill>
              <a:latin typeface="Arial" panose="020B0604020202020204" pitchFamily="34" charset="0"/>
              <a:cs typeface="Arial" panose="020B0604020202020204" pitchFamily="34" charset="0"/>
            </a:endParaRPr>
          </a:p>
          <a:p>
            <a:pPr lvl="0"/>
            <a:r>
              <a:rPr lang="en-GB" sz="1400" b="1" dirty="0">
                <a:solidFill>
                  <a:sysClr val="windowText" lastClr="000000"/>
                </a:solidFill>
                <a:latin typeface="Arial" panose="020B0604020202020204" pitchFamily="34" charset="0"/>
                <a:cs typeface="Arial" panose="020B0604020202020204" pitchFamily="34" charset="0"/>
              </a:rPr>
              <a:t>ICS Clinical Leaders  are champions of shared decision making and have mandated it as an approach for the system to prioritise to achieve quality and improvement.  They encourage and support:</a:t>
            </a:r>
          </a:p>
          <a:p>
            <a:pPr lvl="0"/>
            <a:endParaRPr lang="en-GB" sz="1400" b="1" dirty="0">
              <a:solidFill>
                <a:sysClr val="windowText" lastClr="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400" dirty="0">
                <a:solidFill>
                  <a:sysClr val="windowText" lastClr="000000"/>
                </a:solidFill>
                <a:latin typeface="Arial" panose="020B0604020202020204" pitchFamily="34" charset="0"/>
                <a:cs typeface="Arial" panose="020B0604020202020204" pitchFamily="34" charset="0"/>
              </a:rPr>
              <a:t>The uptake of training opportunities, to ensure you, the workforce,  have the skills to take part in SDM conversations.  </a:t>
            </a:r>
            <a:endParaRPr lang="en-GB" sz="1400" dirty="0">
              <a:solidFill>
                <a:srgbClr val="FF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400" dirty="0">
                <a:solidFill>
                  <a:sysClr val="windowText" lastClr="000000"/>
                </a:solidFill>
                <a:latin typeface="Arial" panose="020B0604020202020204" pitchFamily="34" charset="0"/>
                <a:cs typeface="Arial" panose="020B0604020202020204" pitchFamily="34" charset="0"/>
              </a:rPr>
              <a:t>Health and care staff to receive training to confidently take part in SDM conversations. The skills required involve training in motivational interviewing and health coaching approaches, alongside specific training in risk communication and in working with people at low levels of health literacy. </a:t>
            </a:r>
          </a:p>
          <a:p>
            <a:pPr marL="285750" lvl="0" indent="-285750">
              <a:buFont typeface="Arial" panose="020B0604020202020204" pitchFamily="34" charset="0"/>
              <a:buChar char="•"/>
            </a:pPr>
            <a:r>
              <a:rPr lang="en-GB" sz="1400" dirty="0">
                <a:solidFill>
                  <a:sysClr val="windowText" lastClr="000000"/>
                </a:solidFill>
                <a:latin typeface="Arial" panose="020B0604020202020204" pitchFamily="34" charset="0"/>
                <a:cs typeface="Arial" panose="020B0604020202020204" pitchFamily="34" charset="0"/>
              </a:rPr>
              <a:t>The workforce to be actively encouraged and supported to attend training by their line managers and senior managers.   This is important as a barrier to the uptake of training is ‘unconscious incompetence’; in other words many clinicians do not understand that they might benefit from training.  A further barrier is that ‘we are too busy’,  ‘there is no time’.  </a:t>
            </a:r>
          </a:p>
          <a:p>
            <a:pPr marL="285750" lvl="0" indent="-285750">
              <a:buFont typeface="Arial" panose="020B0604020202020204" pitchFamily="34" charset="0"/>
              <a:buChar char="•"/>
            </a:pPr>
            <a:r>
              <a:rPr lang="en-GB" sz="1400" dirty="0">
                <a:solidFill>
                  <a:sysClr val="windowText" lastClr="000000"/>
                </a:solidFill>
                <a:latin typeface="Arial" panose="020B0604020202020204" pitchFamily="34" charset="0"/>
                <a:cs typeface="Arial" panose="020B0604020202020204" pitchFamily="34" charset="0"/>
              </a:rPr>
              <a:t>Peer to peer support and mentoring, which  can also be of great benefit . The ICS has created a list of SDM champions.  They can support other service areas to adopt the approach with tips and ideas on what works, even better if, challenges and culture change - see useful resources section to </a:t>
            </a:r>
            <a:r>
              <a:rPr lang="en-GB" sz="1400" dirty="0">
                <a:solidFill>
                  <a:prstClr val="black"/>
                </a:solidFill>
                <a:latin typeface="Arial" panose="020B0604020202020204" pitchFamily="34" charset="0"/>
                <a:cs typeface="Arial" panose="020B0604020202020204" pitchFamily="34" charset="0"/>
              </a:rPr>
              <a:t>connect with a local champion.</a:t>
            </a:r>
          </a:p>
          <a:p>
            <a:pPr marL="285750" lvl="0"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The use of shared decision making and shift in culture to partnership working to be included in  workforce inductions; supervision and appraisals. </a:t>
            </a:r>
          </a:p>
          <a:p>
            <a:pPr marL="285750" lvl="0" indent="-285750">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The SDMQ9 tool needs to be adopted as the measure to assess progress  of the service, team and individual.  It provides good levels of data for benchmarking. </a:t>
            </a:r>
          </a:p>
          <a:p>
            <a:pPr lvl="0"/>
            <a:endParaRPr lang="en-GB" sz="1200" dirty="0">
              <a:solidFill>
                <a:prstClr val="black"/>
              </a:solidFill>
            </a:endParaRPr>
          </a:p>
          <a:p>
            <a:pPr lvl="0"/>
            <a:endParaRPr lang="en-GB" sz="1200" dirty="0">
              <a:solidFill>
                <a:prstClr val="black"/>
              </a:solidFill>
            </a:endParaRPr>
          </a:p>
          <a:p>
            <a:pPr lvl="0"/>
            <a:endParaRPr lang="en-GB" sz="1200" dirty="0">
              <a:solidFill>
                <a:prstClr val="black"/>
              </a:solidFill>
            </a:endParaRPr>
          </a:p>
          <a:p>
            <a:pPr lvl="0"/>
            <a:endParaRPr lang="en-GB" sz="1200" dirty="0">
              <a:solidFill>
                <a:prstClr val="black"/>
              </a:solidFill>
            </a:endParaRPr>
          </a:p>
          <a:p>
            <a:pPr lvl="0"/>
            <a:endParaRPr lang="en-GB" sz="3700" dirty="0">
              <a:solidFill>
                <a:prstClr val="black"/>
              </a:solidFill>
            </a:endParaRPr>
          </a:p>
        </p:txBody>
      </p:sp>
      <p:pic>
        <p:nvPicPr>
          <p:cNvPr id="4099" name="Picture 3" descr="C:\Users\drapdeb\AppData\Local\Microsoft\Windows\INetCache\IE\C82AWT9G\blog-openstand-how-to-become-an-advoca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760" y="5627839"/>
            <a:ext cx="1510589" cy="9704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4922" y="152487"/>
            <a:ext cx="762000" cy="8509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0082" y="152487"/>
            <a:ext cx="762000" cy="850900"/>
          </a:xfrm>
          <a:prstGeom prst="rect">
            <a:avLst/>
          </a:prstGeom>
        </p:spPr>
      </p:pic>
      <p:sp>
        <p:nvSpPr>
          <p:cNvPr id="6" name="Rounded Rectangle 5"/>
          <p:cNvSpPr/>
          <p:nvPr/>
        </p:nvSpPr>
        <p:spPr>
          <a:xfrm>
            <a:off x="75239" y="152487"/>
            <a:ext cx="5438103" cy="518701"/>
          </a:xfrm>
          <a:prstGeom prst="roundRect">
            <a:avLst/>
          </a:prstGeom>
          <a:solidFill>
            <a:srgbClr val="FF9900"/>
          </a:solidFill>
          <a:ln w="25400" cap="flat" cmpd="sng" algn="ctr">
            <a:solidFill>
              <a:srgbClr val="31B6FD">
                <a:shade val="50000"/>
              </a:srgbClr>
            </a:solidFill>
            <a:prstDash val="solid"/>
          </a:ln>
          <a:effectLst/>
        </p:spPr>
        <p:txBody>
          <a:bodyPr rtlCol="0" anchor="ctr"/>
          <a:lstStyle/>
          <a:p>
            <a:pPr algn="ctr" defTabSz="914400"/>
            <a:r>
              <a:rPr lang="en-GB" sz="2400" b="1" kern="0" dirty="0">
                <a:solidFill>
                  <a:prstClr val="white"/>
                </a:solidFill>
                <a:latin typeface="Calibri"/>
              </a:rPr>
              <a:t>What you need to do</a:t>
            </a:r>
          </a:p>
        </p:txBody>
      </p:sp>
    </p:spTree>
    <p:extLst>
      <p:ext uri="{BB962C8B-B14F-4D97-AF65-F5344CB8AC3E}">
        <p14:creationId xmlns:p14="http://schemas.microsoft.com/office/powerpoint/2010/main" val="1498137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
            <a:ext cx="9144000" cy="6858000"/>
            <a:chOff x="0" y="1"/>
            <a:chExt cx="9144000" cy="6858000"/>
          </a:xfrm>
        </p:grpSpPr>
        <p:sp>
          <p:nvSpPr>
            <p:cNvPr id="6" name="Rounded Rectangle 5"/>
            <p:cNvSpPr/>
            <p:nvPr/>
          </p:nvSpPr>
          <p:spPr>
            <a:xfrm>
              <a:off x="0" y="1"/>
              <a:ext cx="9144000" cy="6858000"/>
            </a:xfrm>
            <a:prstGeom prst="roundRect">
              <a:avLst/>
            </a:prstGeom>
            <a:solidFill>
              <a:srgbClr val="FFCC66"/>
            </a:solidFill>
            <a:ln w="25400" cap="flat" cmpd="sng" algn="ctr">
              <a:solidFill>
                <a:srgbClr val="31B6FD">
                  <a:shade val="50000"/>
                </a:srgbClr>
              </a:solidFill>
              <a:prstDash val="solid"/>
            </a:ln>
            <a:effectLst/>
          </p:spPr>
          <p:txBody>
            <a:bodyPr rtlCol="0" anchor="ctr"/>
            <a:lstStyle/>
            <a:p>
              <a:pPr defTabSz="914400">
                <a:spcBef>
                  <a:spcPct val="20000"/>
                </a:spcBef>
              </a:pPr>
              <a:endParaRPr lang="en-GB" sz="1100" kern="0" dirty="0">
                <a:solidFill>
                  <a:prstClr val="black"/>
                </a:solidFill>
              </a:endParaRPr>
            </a:p>
            <a:p>
              <a:pPr defTabSz="914400">
                <a:spcBef>
                  <a:spcPct val="20000"/>
                </a:spcBef>
              </a:pPr>
              <a:endParaRPr lang="en-GB" sz="1100" b="1" u="sng" kern="0" dirty="0">
                <a:solidFill>
                  <a:prstClr val="white"/>
                </a:solidFill>
              </a:endParaRPr>
            </a:p>
            <a:p>
              <a:pPr defTabSz="914400">
                <a:spcBef>
                  <a:spcPct val="20000"/>
                </a:spcBef>
              </a:pPr>
              <a:endParaRPr lang="en-GB" sz="1100" kern="0" dirty="0">
                <a:solidFill>
                  <a:srgbClr val="002060"/>
                </a:solidFill>
              </a:endParaRPr>
            </a:p>
            <a:p>
              <a:pPr defTabSz="914400">
                <a:spcBef>
                  <a:spcPct val="20000"/>
                </a:spcBef>
              </a:pPr>
              <a:endParaRPr lang="en-GB" sz="1400" kern="0" dirty="0">
                <a:solidFill>
                  <a:srgbClr val="002060"/>
                </a:solidFill>
              </a:endParaRPr>
            </a:p>
            <a:p>
              <a:pPr defTabSz="914400">
                <a:spcBef>
                  <a:spcPct val="20000"/>
                </a:spcBef>
              </a:pPr>
              <a:endParaRPr lang="en-GB" sz="1400" kern="0" dirty="0">
                <a:solidFill>
                  <a:srgbClr val="002060"/>
                </a:solidFill>
              </a:endParaRPr>
            </a:p>
            <a:p>
              <a:pPr defTabSz="914400">
                <a:spcBef>
                  <a:spcPct val="20000"/>
                </a:spcBef>
              </a:pPr>
              <a:endParaRPr lang="en-GB" sz="1600" b="1" kern="0" dirty="0">
                <a:solidFill>
                  <a:prstClr val="white"/>
                </a:solidFill>
              </a:endParaRPr>
            </a:p>
            <a:p>
              <a:pPr defTabSz="914400">
                <a:spcBef>
                  <a:spcPct val="20000"/>
                </a:spcBef>
              </a:pPr>
              <a:endParaRPr lang="en-GB" sz="1600" b="1" kern="0" dirty="0">
                <a:solidFill>
                  <a:prstClr val="white"/>
                </a:solidFill>
              </a:endParaRPr>
            </a:p>
            <a:p>
              <a:pPr defTabSz="914400">
                <a:spcBef>
                  <a:spcPct val="20000"/>
                </a:spcBef>
              </a:pPr>
              <a:endParaRPr lang="en-GB" sz="1600" b="1" kern="0" dirty="0">
                <a:solidFill>
                  <a:prstClr val="white"/>
                </a:solidFill>
              </a:endParaRPr>
            </a:p>
            <a:p>
              <a:pPr defTabSz="914400">
                <a:spcBef>
                  <a:spcPct val="20000"/>
                </a:spcBef>
              </a:pPr>
              <a:endParaRPr lang="en-GB" sz="1600" b="1" kern="0" dirty="0">
                <a:solidFill>
                  <a:prstClr val="white"/>
                </a:solidFill>
              </a:endParaRPr>
            </a:p>
            <a:p>
              <a:pPr defTabSz="914400">
                <a:spcBef>
                  <a:spcPct val="20000"/>
                </a:spcBef>
              </a:pPr>
              <a:endParaRPr lang="en-GB" sz="1600" b="1" kern="0" dirty="0">
                <a:solidFill>
                  <a:prstClr val="white"/>
                </a:solidFill>
              </a:endParaRPr>
            </a:p>
            <a:p>
              <a:pPr defTabSz="914400">
                <a:spcBef>
                  <a:spcPct val="20000"/>
                </a:spcBef>
              </a:pPr>
              <a:endParaRPr lang="en-GB" sz="1600" b="1" kern="0" dirty="0">
                <a:solidFill>
                  <a:prstClr val="white"/>
                </a:solidFill>
              </a:endParaRPr>
            </a:p>
            <a:p>
              <a:pPr defTabSz="914400">
                <a:spcBef>
                  <a:spcPct val="20000"/>
                </a:spcBef>
              </a:pPr>
              <a:endParaRPr lang="en-GB" sz="1600" b="1" kern="0" dirty="0">
                <a:solidFill>
                  <a:prstClr val="white"/>
                </a:solidFill>
              </a:endParaRPr>
            </a:p>
            <a:p>
              <a:pPr defTabSz="914400">
                <a:spcBef>
                  <a:spcPct val="20000"/>
                </a:spcBef>
              </a:pPr>
              <a:endParaRPr lang="en-GB" sz="1600" b="1" kern="0" dirty="0">
                <a:solidFill>
                  <a:prstClr val="white"/>
                </a:solidFill>
              </a:endParaRPr>
            </a:p>
            <a:p>
              <a:pPr defTabSz="914400">
                <a:spcBef>
                  <a:spcPct val="20000"/>
                </a:spcBef>
              </a:pPr>
              <a:endParaRPr lang="en-GB" sz="1600" b="1" kern="0" dirty="0">
                <a:latin typeface="Arial" panose="020B0604020202020204" pitchFamily="34" charset="0"/>
                <a:cs typeface="Arial" panose="020B0604020202020204" pitchFamily="34" charset="0"/>
              </a:endParaRPr>
            </a:p>
            <a:p>
              <a:pPr defTabSz="914400">
                <a:spcBef>
                  <a:spcPct val="20000"/>
                </a:spcBef>
              </a:pPr>
              <a:endParaRPr lang="en-GB" sz="1600" b="1" kern="0" dirty="0">
                <a:latin typeface="Arial" panose="020B0604020202020204" pitchFamily="34" charset="0"/>
                <a:cs typeface="Arial" panose="020B0604020202020204" pitchFamily="34" charset="0"/>
              </a:endParaRPr>
            </a:p>
            <a:p>
              <a:pPr defTabSz="914400">
                <a:spcBef>
                  <a:spcPct val="20000"/>
                </a:spcBef>
              </a:pPr>
              <a:r>
                <a:rPr lang="en-GB" b="1" kern="0" dirty="0">
                  <a:latin typeface="Arial" panose="020B0604020202020204" pitchFamily="34" charset="0"/>
                  <a:cs typeface="Arial" panose="020B0604020202020204" pitchFamily="34" charset="0"/>
                </a:rPr>
                <a:t>There is a range of quality online resources, as a minimum the ICS expects:  </a:t>
              </a:r>
            </a:p>
            <a:p>
              <a:pPr lvl="0" defTabSz="914400">
                <a:spcBef>
                  <a:spcPct val="20000"/>
                </a:spcBef>
              </a:pPr>
              <a:endParaRPr lang="en-GB" sz="2000" b="1" kern="0" dirty="0">
                <a:latin typeface="Arial" panose="020B0604020202020204" pitchFamily="34" charset="0"/>
                <a:ea typeface="Times New Roman"/>
                <a:cs typeface="Arial" panose="020B0604020202020204" pitchFamily="34" charset="0"/>
              </a:endParaRPr>
            </a:p>
            <a:p>
              <a:pPr lvl="0" defTabSz="914400">
                <a:spcBef>
                  <a:spcPct val="20000"/>
                </a:spcBef>
              </a:pPr>
              <a:r>
                <a:rPr lang="en-GB" sz="2000" b="1" kern="0" dirty="0">
                  <a:latin typeface="Arial" panose="020B0604020202020204" pitchFamily="34" charset="0"/>
                  <a:ea typeface="Times New Roman"/>
                  <a:cs typeface="Arial" panose="020B0604020202020204" pitchFamily="34" charset="0"/>
                </a:rPr>
                <a:t>The Personalised Care Institute </a:t>
              </a:r>
              <a:r>
                <a:rPr lang="en-GB" sz="1600" b="1" kern="0" dirty="0">
                  <a:solidFill>
                    <a:prstClr val="white"/>
                  </a:solidFill>
                  <a:latin typeface="Arial" panose="020B0604020202020204" pitchFamily="34" charset="0"/>
                  <a:ea typeface="Times New Roman"/>
                  <a:cs typeface="Arial" panose="020B0604020202020204" pitchFamily="34" charset="0"/>
                  <a:hlinkClick r:id="rId2"/>
                </a:rPr>
                <a:t>https://www.personalisedcareinstitute.org.uk/</a:t>
              </a:r>
              <a:endParaRPr lang="en-GB" sz="1600" b="1" kern="0" dirty="0">
                <a:solidFill>
                  <a:prstClr val="white"/>
                </a:solidFill>
                <a:latin typeface="Arial" panose="020B0604020202020204" pitchFamily="34" charset="0"/>
                <a:ea typeface="Times New Roman"/>
                <a:cs typeface="Arial" panose="020B0604020202020204" pitchFamily="34" charset="0"/>
              </a:endParaRPr>
            </a:p>
            <a:p>
              <a:pPr lvl="0"/>
              <a:r>
                <a:rPr lang="en-GB" sz="1400" dirty="0">
                  <a:latin typeface="Arial" panose="020B0604020202020204" pitchFamily="34" charset="0"/>
                  <a:ea typeface="Times New Roman"/>
                  <a:cs typeface="Arial" panose="020B0604020202020204" pitchFamily="34" charset="0"/>
                </a:rPr>
                <a:t>The Personalised Care Institute is a virtual organisation, accountable for setting the standards for evidence-based training in personalised care in England. It is a collaborative organisation with more than forty partners from across health and care, working together to develop, assure and deliver high quality personalised care training and provide the first ever personalised care training hub for all health and care staff to access the very latest in personalised care training and development. </a:t>
              </a:r>
            </a:p>
            <a:p>
              <a:pPr lvl="0"/>
              <a:endParaRPr lang="en-GB" sz="1400" b="1" kern="0" dirty="0">
                <a:latin typeface="Arial" panose="020B0604020202020204" pitchFamily="34" charset="0"/>
                <a:cs typeface="Arial" panose="020B0604020202020204" pitchFamily="34" charset="0"/>
              </a:endParaRPr>
            </a:p>
            <a:p>
              <a:pPr lvl="0"/>
              <a:r>
                <a:rPr lang="en-GB" sz="2000" b="1" kern="0" dirty="0">
                  <a:latin typeface="Arial" panose="020B0604020202020204" pitchFamily="34" charset="0"/>
                  <a:cs typeface="Arial" panose="020B0604020202020204" pitchFamily="34" charset="0"/>
                </a:rPr>
                <a:t>E-learning for healthcare </a:t>
              </a:r>
              <a:r>
                <a:rPr lang="en-GB" sz="2000" b="1" kern="0" dirty="0">
                  <a:solidFill>
                    <a:prstClr val="white"/>
                  </a:solidFill>
                  <a:latin typeface="Arial" panose="020B0604020202020204" pitchFamily="34" charset="0"/>
                  <a:cs typeface="Arial" panose="020B0604020202020204" pitchFamily="34" charset="0"/>
                </a:rPr>
                <a:t>- </a:t>
              </a:r>
              <a:r>
                <a:rPr lang="en-GB" sz="1600" b="1" u="sng" kern="0" dirty="0">
                  <a:solidFill>
                    <a:prstClr val="white"/>
                  </a:solidFill>
                  <a:latin typeface="Arial" panose="020B0604020202020204" pitchFamily="34" charset="0"/>
                  <a:ea typeface="Calibri"/>
                  <a:cs typeface="Arial" panose="020B0604020202020204" pitchFamily="34" charset="0"/>
                  <a:hlinkClick r:id="rId3"/>
                </a:rPr>
                <a:t>E-learning for healthcare</a:t>
              </a:r>
              <a:r>
                <a:rPr lang="en-GB" sz="1400" b="1" kern="0" dirty="0">
                  <a:solidFill>
                    <a:prstClr val="white"/>
                  </a:solidFill>
                  <a:latin typeface="Arial" panose="020B0604020202020204" pitchFamily="34" charset="0"/>
                  <a:ea typeface="Calibri"/>
                  <a:cs typeface="Arial" panose="020B0604020202020204" pitchFamily="34" charset="0"/>
                </a:rPr>
                <a:t> </a:t>
              </a:r>
              <a:endParaRPr lang="en-GB" sz="1400" kern="0" dirty="0">
                <a:solidFill>
                  <a:prstClr val="white"/>
                </a:solidFill>
                <a:latin typeface="Arial" panose="020B0604020202020204" pitchFamily="34" charset="0"/>
                <a:cs typeface="Arial" panose="020B0604020202020204" pitchFamily="34" charset="0"/>
              </a:endParaRPr>
            </a:p>
            <a:p>
              <a:pPr defTabSz="914400">
                <a:spcBef>
                  <a:spcPct val="20000"/>
                </a:spcBef>
              </a:pPr>
              <a:r>
                <a:rPr lang="en-GB" sz="1400" kern="0" dirty="0">
                  <a:latin typeface="Arial" panose="020B0604020202020204" pitchFamily="34" charset="0"/>
                  <a:cs typeface="Arial" panose="020B0604020202020204" pitchFamily="34" charset="0"/>
                </a:rPr>
                <a:t>As a minimum standard, the ICS expects that staff has </a:t>
              </a:r>
              <a:r>
                <a:rPr lang="en-GB" sz="1400" dirty="0">
                  <a:latin typeface="Arial" panose="020B0604020202020204" pitchFamily="34" charset="0"/>
                  <a:ea typeface="Times New Roman"/>
                  <a:cs typeface="Arial" panose="020B0604020202020204" pitchFamily="34" charset="0"/>
                </a:rPr>
                <a:t>SDM their induction and their personal development and it is identified within their clinical competencies.  As such, as a minimum standard all clinicians need to complete the </a:t>
              </a:r>
              <a:r>
                <a:rPr lang="en-GB" sz="1400" kern="0" dirty="0">
                  <a:latin typeface="Arial" panose="020B0604020202020204" pitchFamily="34" charset="0"/>
                  <a:cs typeface="Arial" panose="020B0604020202020204" pitchFamily="34" charset="0"/>
                </a:rPr>
                <a:t>NHS Health Education England. It provides guidance on what SDM is and how to implement it in practice. It also provides resources to help health professionals learn the required skills. The e-learning sessions include films to illustrate examples of good and bad consultations and prompts, along with resources to aid health professionals with their work. </a:t>
              </a:r>
            </a:p>
            <a:p>
              <a:pPr defTabSz="914400">
                <a:spcBef>
                  <a:spcPct val="20000"/>
                </a:spcBef>
              </a:pPr>
              <a:endParaRPr lang="en-GB" sz="1400" kern="0" dirty="0">
                <a:solidFill>
                  <a:prstClr val="white"/>
                </a:solidFill>
                <a:ea typeface="Times New Roman"/>
              </a:endParaRPr>
            </a:p>
            <a:p>
              <a:pPr defTabSz="914400">
                <a:spcBef>
                  <a:spcPct val="20000"/>
                </a:spcBef>
              </a:pPr>
              <a:endParaRPr lang="en-GB" sz="1400" kern="0" dirty="0">
                <a:solidFill>
                  <a:prstClr val="white"/>
                </a:solidFill>
                <a:ea typeface="Times New Roman"/>
              </a:endParaRPr>
            </a:p>
            <a:p>
              <a:pPr defTabSz="914400">
                <a:spcBef>
                  <a:spcPct val="20000"/>
                </a:spcBef>
              </a:pPr>
              <a:endParaRPr lang="en-GB" sz="1400" kern="0" dirty="0">
                <a:solidFill>
                  <a:prstClr val="white"/>
                </a:solidFill>
                <a:ea typeface="Times New Roman"/>
              </a:endParaRPr>
            </a:p>
            <a:p>
              <a:pPr defTabSz="914400">
                <a:spcBef>
                  <a:spcPct val="20000"/>
                </a:spcBef>
              </a:pPr>
              <a:endParaRPr lang="en-GB" sz="1400" kern="0" dirty="0">
                <a:solidFill>
                  <a:prstClr val="white"/>
                </a:solidFill>
                <a:ea typeface="Times New Roman"/>
              </a:endParaRPr>
            </a:p>
            <a:p>
              <a:pPr defTabSz="914400">
                <a:spcBef>
                  <a:spcPct val="20000"/>
                </a:spcBef>
              </a:pPr>
              <a:endParaRPr lang="en-GB" sz="1400" kern="0" dirty="0">
                <a:solidFill>
                  <a:prstClr val="white"/>
                </a:solidFill>
                <a:ea typeface="Times New Roman"/>
              </a:endParaRPr>
            </a:p>
            <a:p>
              <a:pPr defTabSz="914400">
                <a:spcBef>
                  <a:spcPct val="20000"/>
                </a:spcBef>
              </a:pPr>
              <a:endParaRPr lang="en-GB" sz="1400" dirty="0">
                <a:solidFill>
                  <a:prstClr val="white"/>
                </a:solidFill>
                <a:ea typeface="Times New Roman"/>
              </a:endParaRPr>
            </a:p>
            <a:p>
              <a:pPr defTabSz="914400">
                <a:spcBef>
                  <a:spcPct val="20000"/>
                </a:spcBef>
              </a:pPr>
              <a:endParaRPr lang="en-GB" sz="1400" dirty="0">
                <a:solidFill>
                  <a:srgbClr val="002060"/>
                </a:solidFill>
                <a:ea typeface="Times New Roman"/>
              </a:endParaRPr>
            </a:p>
            <a:p>
              <a:pPr defTabSz="914400">
                <a:spcBef>
                  <a:spcPct val="20000"/>
                </a:spcBef>
              </a:pPr>
              <a:endParaRPr lang="en-GB" sz="1400" dirty="0">
                <a:solidFill>
                  <a:srgbClr val="002060"/>
                </a:solidFill>
                <a:ea typeface="Times New Roman"/>
              </a:endParaRPr>
            </a:p>
            <a:p>
              <a:pPr defTabSz="914400"/>
              <a:endParaRPr lang="en-GB" sz="1100" kern="0" dirty="0">
                <a:solidFill>
                  <a:prstClr val="white"/>
                </a:solidFill>
                <a:ea typeface="MS Mincho"/>
                <a:cs typeface="Arial"/>
              </a:endParaRPr>
            </a:p>
            <a:p>
              <a:pPr defTabSz="914400"/>
              <a:endParaRPr lang="en-GB" sz="1200" kern="0" dirty="0">
                <a:solidFill>
                  <a:prstClr val="black"/>
                </a:solidFill>
                <a:ea typeface="MS Mincho"/>
                <a:cs typeface="Arial"/>
              </a:endParaRPr>
            </a:p>
            <a:p>
              <a:pPr defTabSz="914400">
                <a:spcBef>
                  <a:spcPct val="20000"/>
                </a:spcBef>
              </a:pPr>
              <a:endParaRPr lang="en-GB" sz="1200" kern="0" dirty="0">
                <a:solidFill>
                  <a:srgbClr val="000000"/>
                </a:solidFill>
              </a:endParaRPr>
            </a:p>
            <a:p>
              <a:pPr defTabSz="914400">
                <a:spcBef>
                  <a:spcPct val="20000"/>
                </a:spcBef>
              </a:pPr>
              <a:endParaRPr lang="en-GB" sz="1200" kern="0" dirty="0">
                <a:solidFill>
                  <a:srgbClr val="000000"/>
                </a:solidFill>
              </a:endParaRPr>
            </a:p>
            <a:p>
              <a:pPr defTabSz="914400">
                <a:spcBef>
                  <a:spcPct val="20000"/>
                </a:spcBef>
              </a:pPr>
              <a:endParaRPr lang="en-GB" sz="1200" kern="0" dirty="0">
                <a:solidFill>
                  <a:prstClr val="black"/>
                </a:solidFill>
              </a:endParaRPr>
            </a:p>
          </p:txBody>
        </p:sp>
        <p:sp>
          <p:nvSpPr>
            <p:cNvPr id="5" name="Rounded Rectangle 4"/>
            <p:cNvSpPr/>
            <p:nvPr/>
          </p:nvSpPr>
          <p:spPr>
            <a:xfrm>
              <a:off x="142505" y="106879"/>
              <a:ext cx="6136821" cy="596347"/>
            </a:xfrm>
            <a:prstGeom prst="roundRect">
              <a:avLst/>
            </a:prstGeom>
            <a:solidFill>
              <a:srgbClr val="FF9900"/>
            </a:solidFill>
            <a:ln w="25400" cap="flat" cmpd="sng" algn="ctr">
              <a:solidFill>
                <a:srgbClr val="31B6FD">
                  <a:shade val="50000"/>
                </a:srgbClr>
              </a:solidFill>
              <a:prstDash val="solid"/>
            </a:ln>
            <a:effectLst/>
          </p:spPr>
          <p:txBody>
            <a:bodyPr rtlCol="0" anchor="ctr"/>
            <a:lstStyle/>
            <a:p>
              <a:pPr algn="ctr" defTabSz="914400">
                <a:defRPr/>
              </a:pPr>
              <a:r>
                <a:rPr lang="en-GB" sz="2400" kern="0" dirty="0">
                  <a:solidFill>
                    <a:prstClr val="white"/>
                  </a:solidFill>
                  <a:latin typeface="Arial" panose="020B0604020202020204" pitchFamily="34" charset="0"/>
                  <a:cs typeface="Arial" panose="020B0604020202020204" pitchFamily="34" charset="0"/>
                </a:rPr>
                <a:t>Minimum standard</a:t>
              </a:r>
            </a:p>
          </p:txBody>
        </p:sp>
      </p:grpSp>
    </p:spTree>
    <p:extLst>
      <p:ext uri="{BB962C8B-B14F-4D97-AF65-F5344CB8AC3E}">
        <p14:creationId xmlns:p14="http://schemas.microsoft.com/office/powerpoint/2010/main" val="3277118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1252" y="29969"/>
            <a:ext cx="9215252" cy="6858000"/>
            <a:chOff x="0" y="11876"/>
            <a:chExt cx="9215252" cy="6858000"/>
          </a:xfrm>
        </p:grpSpPr>
        <p:sp>
          <p:nvSpPr>
            <p:cNvPr id="6" name="Rounded Rectangle 5"/>
            <p:cNvSpPr/>
            <p:nvPr/>
          </p:nvSpPr>
          <p:spPr>
            <a:xfrm>
              <a:off x="0" y="11876"/>
              <a:ext cx="9215252" cy="6858000"/>
            </a:xfrm>
            <a:prstGeom prst="roundRect">
              <a:avLst/>
            </a:prstGeom>
            <a:solidFill>
              <a:srgbClr val="FFCC66"/>
            </a:solidFill>
            <a:ln w="25400" cap="flat" cmpd="sng" algn="ctr">
              <a:solidFill>
                <a:srgbClr val="31B6FD">
                  <a:shade val="50000"/>
                </a:srgbClr>
              </a:solidFill>
              <a:prstDash val="solid"/>
            </a:ln>
            <a:effectLst/>
          </p:spPr>
          <p:txBody>
            <a:bodyPr rtlCol="0" anchor="ctr"/>
            <a:lstStyle/>
            <a:p>
              <a:pPr defTabSz="914400">
                <a:spcBef>
                  <a:spcPct val="20000"/>
                </a:spcBef>
              </a:pPr>
              <a:endParaRPr lang="en-GB" sz="1100" kern="0" dirty="0">
                <a:solidFill>
                  <a:prstClr val="black"/>
                </a:solidFill>
              </a:endParaRPr>
            </a:p>
            <a:p>
              <a:pPr defTabSz="914400">
                <a:spcBef>
                  <a:spcPct val="20000"/>
                </a:spcBef>
              </a:pPr>
              <a:endParaRPr lang="en-GB" sz="1100" b="1" u="sng" kern="0" dirty="0">
                <a:solidFill>
                  <a:prstClr val="white"/>
                </a:solidFill>
              </a:endParaRPr>
            </a:p>
            <a:p>
              <a:pPr defTabSz="914400">
                <a:spcBef>
                  <a:spcPct val="20000"/>
                </a:spcBef>
              </a:pPr>
              <a:endParaRPr lang="en-GB" dirty="0">
                <a:solidFill>
                  <a:prstClr val="white"/>
                </a:solidFill>
                <a:ea typeface="Times New Roman"/>
              </a:endParaRPr>
            </a:p>
            <a:p>
              <a:pPr defTabSz="914400">
                <a:spcBef>
                  <a:spcPct val="20000"/>
                </a:spcBef>
              </a:pPr>
              <a:endParaRPr lang="en-GB" dirty="0">
                <a:ea typeface="Times New Roman"/>
              </a:endParaRPr>
            </a:p>
            <a:p>
              <a:pPr defTabSz="914400">
                <a:spcBef>
                  <a:spcPct val="20000"/>
                </a:spcBef>
              </a:pPr>
              <a:endParaRPr lang="en-GB" dirty="0">
                <a:ea typeface="Times New Roman"/>
              </a:endParaRPr>
            </a:p>
            <a:p>
              <a:pPr defTabSz="914400">
                <a:spcBef>
                  <a:spcPct val="20000"/>
                </a:spcBef>
              </a:pPr>
              <a:r>
                <a:rPr lang="en-GB" sz="1400" dirty="0">
                  <a:latin typeface="Arial" panose="020B0604020202020204" pitchFamily="34" charset="0"/>
                  <a:ea typeface="Times New Roman"/>
                  <a:cs typeface="Arial" panose="020B0604020202020204" pitchFamily="34" charset="0"/>
                </a:rPr>
                <a:t>Clinicians working at key clinical decision points and in specific roles need to be enabled to attend more in-depth face to face training, such as </a:t>
              </a:r>
              <a:r>
                <a:rPr lang="en-GB" sz="1400" b="1" dirty="0">
                  <a:latin typeface="Arial" panose="020B0604020202020204" pitchFamily="34" charset="0"/>
                  <a:ea typeface="Times New Roman"/>
                  <a:cs typeface="Arial" panose="020B0604020202020204" pitchFamily="34" charset="0"/>
                </a:rPr>
                <a:t>health coaching and motivational interviewing.  </a:t>
              </a:r>
            </a:p>
            <a:p>
              <a:pPr defTabSz="914400">
                <a:spcBef>
                  <a:spcPct val="20000"/>
                </a:spcBef>
              </a:pPr>
              <a:endParaRPr lang="en-US" sz="1400" b="1" kern="0" dirty="0">
                <a:latin typeface="Arial" panose="020B0604020202020204" pitchFamily="34" charset="0"/>
                <a:ea typeface="MS Mincho"/>
                <a:cs typeface="Arial" panose="020B0604020202020204" pitchFamily="34" charset="0"/>
              </a:endParaRPr>
            </a:p>
            <a:p>
              <a:pPr defTabSz="914400"/>
              <a:r>
                <a:rPr lang="en-US" sz="1400" kern="0" dirty="0">
                  <a:latin typeface="Arial" panose="020B0604020202020204" pitchFamily="34" charset="0"/>
                  <a:cs typeface="Arial" panose="020B0604020202020204" pitchFamily="34" charset="0"/>
                </a:rPr>
                <a:t>Motivational interviewing is a style of communication that uses a guiding/reflective style to engage with patients, clarify their strengths and aspirations, and utilise their own motivations for change, and promote independence of decision making.  The ICS are offering free sessions this year which are run by Et al Training.  What Et al say about the course:</a:t>
              </a:r>
            </a:p>
            <a:p>
              <a:pPr defTabSz="914400"/>
              <a:endParaRPr lang="en-US" sz="1400" kern="0" dirty="0">
                <a:latin typeface="Arial" panose="020B0604020202020204" pitchFamily="34" charset="0"/>
                <a:cs typeface="Arial" panose="020B0604020202020204" pitchFamily="34" charset="0"/>
              </a:endParaRPr>
            </a:p>
            <a:p>
              <a:pPr defTabSz="914400"/>
              <a:r>
                <a:rPr lang="en-US" sz="1400" i="1" kern="0" dirty="0">
                  <a:latin typeface="Arial" panose="020B0604020202020204" pitchFamily="34" charset="0"/>
                  <a:cs typeface="Arial" panose="020B0604020202020204" pitchFamily="34" charset="0"/>
                </a:rPr>
                <a:t>‘If this is sounding a little flowery, in a nutshell, it saves your breath, your time and you are more effective when it comes to people making decisions about themselves. </a:t>
              </a:r>
              <a:r>
                <a:rPr lang="en-GB" sz="1400" i="1" kern="0" dirty="0">
                  <a:latin typeface="Arial" panose="020B0604020202020204" pitchFamily="34" charset="0"/>
                  <a:cs typeface="Arial" panose="020B0604020202020204" pitchFamily="34" charset="0"/>
                </a:rPr>
                <a:t>  </a:t>
              </a:r>
              <a:r>
                <a:rPr lang="en-US" sz="1400" i="1" kern="0" dirty="0">
                  <a:latin typeface="Arial" panose="020B0604020202020204" pitchFamily="34" charset="0"/>
                  <a:cs typeface="Arial" panose="020B0604020202020204" pitchFamily="34" charset="0"/>
                </a:rPr>
                <a:t>We all think we are brilliant communicators but come and find out how to keep your hands off other people's monkeys!  This course evaluates as a stunning learning experience, where delegates leave knowing why they want to use MI, what MI is all about and the ability to start practicing some aspects of it as soon as they go home.</a:t>
              </a:r>
              <a:r>
                <a:rPr lang="en-GB" sz="1400" i="1" kern="0" dirty="0">
                  <a:latin typeface="Arial" panose="020B0604020202020204" pitchFamily="34" charset="0"/>
                  <a:cs typeface="Arial" panose="020B0604020202020204" pitchFamily="34" charset="0"/>
                </a:rPr>
                <a:t> There is laughter and fun with NO POWER POINT!!!’ </a:t>
              </a:r>
            </a:p>
            <a:p>
              <a:endParaRPr lang="en-GB" sz="1600" dirty="0">
                <a:effectLst/>
                <a:latin typeface="Arial" panose="020B0604020202020204" pitchFamily="34" charset="0"/>
                <a:ea typeface="Calibri" panose="020F0502020204030204" pitchFamily="34" charset="0"/>
              </a:endParaRPr>
            </a:p>
            <a:p>
              <a:r>
                <a:rPr lang="en-GB" sz="1600" dirty="0">
                  <a:solidFill>
                    <a:schemeClr val="bg1"/>
                  </a:solidFill>
                  <a:effectLst/>
                  <a:latin typeface="Arial" panose="020B0604020202020204" pitchFamily="34" charset="0"/>
                  <a:ea typeface="Calibri" panose="020F0502020204030204" pitchFamily="34" charset="0"/>
                </a:rPr>
                <a:t>Feedback from previous attendees is:</a:t>
              </a:r>
              <a:endParaRPr lang="en-GB" sz="1600" dirty="0">
                <a:solidFill>
                  <a:schemeClr val="bg1"/>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600" dirty="0">
                  <a:solidFill>
                    <a:schemeClr val="bg1"/>
                  </a:solidFill>
                  <a:effectLst/>
                  <a:latin typeface="Arial" panose="020B0604020202020204" pitchFamily="34" charset="0"/>
                  <a:ea typeface="Times New Roman" panose="02020603050405020304" pitchFamily="18" charset="0"/>
                </a:rPr>
                <a:t>All rated it as excellent</a:t>
              </a:r>
              <a:endParaRPr lang="en-GB" sz="1600" dirty="0">
                <a:solidFill>
                  <a:schemeClr val="bg1"/>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600" dirty="0">
                  <a:solidFill>
                    <a:schemeClr val="bg1"/>
                  </a:solidFill>
                  <a:effectLst/>
                  <a:latin typeface="Arial" panose="020B0604020202020204" pitchFamily="34" charset="0"/>
                  <a:ea typeface="Times New Roman" panose="02020603050405020304" pitchFamily="18" charset="0"/>
                </a:rPr>
                <a:t>“Very interesting and engaging session, found it very helpful and kept me gripped”</a:t>
              </a:r>
              <a:endParaRPr lang="en-GB" sz="1600" dirty="0">
                <a:solidFill>
                  <a:schemeClr val="bg1"/>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600" dirty="0">
                  <a:solidFill>
                    <a:schemeClr val="bg1"/>
                  </a:solidFill>
                  <a:effectLst/>
                  <a:latin typeface="Arial" panose="020B0604020202020204" pitchFamily="34" charset="0"/>
                  <a:ea typeface="Times New Roman" panose="02020603050405020304" pitchFamily="18" charset="0"/>
                </a:rPr>
                <a:t>“The course was extremely well run and relevant to my current role”</a:t>
              </a:r>
              <a:endParaRPr lang="en-GB" sz="1600" dirty="0">
                <a:solidFill>
                  <a:schemeClr val="bg1"/>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600" dirty="0">
                  <a:solidFill>
                    <a:schemeClr val="bg1"/>
                  </a:solidFill>
                  <a:effectLst/>
                  <a:latin typeface="Arial" panose="020B0604020202020204" pitchFamily="34" charset="0"/>
                  <a:ea typeface="Times New Roman" panose="02020603050405020304" pitchFamily="18" charset="0"/>
                </a:rPr>
                <a:t>“Loved today, ‘real’, not role play – great fun”</a:t>
              </a:r>
              <a:endParaRPr lang="en-GB" sz="1600" dirty="0">
                <a:solidFill>
                  <a:schemeClr val="bg1"/>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600" dirty="0">
                  <a:solidFill>
                    <a:schemeClr val="bg1"/>
                  </a:solidFill>
                  <a:effectLst/>
                  <a:latin typeface="Arial" panose="020B0604020202020204" pitchFamily="34" charset="0"/>
                  <a:ea typeface="Times New Roman" panose="02020603050405020304" pitchFamily="18" charset="0"/>
                </a:rPr>
                <a:t>“Brilliant, amazing day, lots of useful ideas and loved the props”</a:t>
              </a:r>
              <a:endParaRPr lang="en-GB" sz="1600" dirty="0">
                <a:solidFill>
                  <a:schemeClr val="bg1"/>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600" dirty="0">
                  <a:solidFill>
                    <a:schemeClr val="bg1"/>
                  </a:solidFill>
                  <a:effectLst/>
                  <a:latin typeface="Arial" panose="020B0604020202020204" pitchFamily="34" charset="0"/>
                  <a:ea typeface="Times New Roman" panose="02020603050405020304" pitchFamily="18" charset="0"/>
                </a:rPr>
                <a:t>“Excellent, useful the way it linked to SDM”</a:t>
              </a:r>
              <a:endParaRPr lang="en-GB" sz="1600" dirty="0">
                <a:solidFill>
                  <a:schemeClr val="bg1"/>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1600" dirty="0">
                  <a:solidFill>
                    <a:schemeClr val="bg1"/>
                  </a:solidFill>
                  <a:effectLst/>
                  <a:latin typeface="Arial" panose="020B0604020202020204" pitchFamily="34" charset="0"/>
                  <a:ea typeface="Times New Roman" panose="02020603050405020304" pitchFamily="18" charset="0"/>
                </a:rPr>
                <a:t>“Absolutely fabulous”</a:t>
              </a:r>
              <a:endParaRPr lang="en-GB" sz="1600" dirty="0">
                <a:solidFill>
                  <a:schemeClr val="bg1"/>
                </a:solidFill>
                <a:effectLst/>
                <a:latin typeface="Arial" panose="020B0604020202020204" pitchFamily="34" charset="0"/>
                <a:ea typeface="Calibri" panose="020F0502020204030204" pitchFamily="34" charset="0"/>
              </a:endParaRPr>
            </a:p>
            <a:p>
              <a:pPr defTabSz="914400"/>
              <a:endParaRPr lang="en-US" sz="1400" b="1" kern="0" dirty="0">
                <a:latin typeface="Arial" panose="020B0604020202020204" pitchFamily="34" charset="0"/>
                <a:ea typeface="MS Mincho"/>
                <a:cs typeface="Arial" panose="020B0604020202020204" pitchFamily="34" charset="0"/>
              </a:endParaRPr>
            </a:p>
            <a:p>
              <a:pPr defTabSz="914400"/>
              <a:r>
                <a:rPr lang="en-US" sz="1400" b="1" kern="0" dirty="0">
                  <a:latin typeface="Arial" panose="020B0604020202020204" pitchFamily="34" charset="0"/>
                  <a:ea typeface="MS Mincho"/>
                  <a:cs typeface="Arial" panose="020B0604020202020204" pitchFamily="34" charset="0"/>
                </a:rPr>
                <a:t>To book a course, email </a:t>
              </a:r>
              <a:r>
                <a:rPr lang="en-US" sz="1400" b="1" kern="0" dirty="0">
                  <a:latin typeface="Arial" panose="020B0604020202020204" pitchFamily="34" charset="0"/>
                  <a:ea typeface="MS Mincho"/>
                  <a:cs typeface="Arial" panose="020B0604020202020204" pitchFamily="34" charset="0"/>
                  <a:hlinkClick r:id="rId2"/>
                </a:rPr>
                <a:t>nnicb-nn.whatmatterstoyou@nhs.net</a:t>
              </a:r>
              <a:endParaRPr lang="en-US" sz="1400" b="1" kern="0" dirty="0">
                <a:latin typeface="Arial" panose="020B0604020202020204" pitchFamily="34" charset="0"/>
                <a:ea typeface="MS Mincho"/>
                <a:cs typeface="Arial" panose="020B0604020202020204" pitchFamily="34" charset="0"/>
              </a:endParaRPr>
            </a:p>
            <a:p>
              <a:pPr defTabSz="914400"/>
              <a:endParaRPr lang="en-GB" sz="1100" kern="0" dirty="0">
                <a:solidFill>
                  <a:prstClr val="white"/>
                </a:solidFill>
                <a:ea typeface="MS Mincho"/>
                <a:cs typeface="Arial"/>
              </a:endParaRPr>
            </a:p>
            <a:p>
              <a:pPr defTabSz="914400"/>
              <a:endParaRPr lang="en-GB" sz="1200" kern="0" dirty="0">
                <a:solidFill>
                  <a:prstClr val="black"/>
                </a:solidFill>
                <a:ea typeface="MS Mincho"/>
                <a:cs typeface="Arial"/>
              </a:endParaRPr>
            </a:p>
            <a:p>
              <a:pPr defTabSz="914400">
                <a:spcBef>
                  <a:spcPct val="20000"/>
                </a:spcBef>
              </a:pPr>
              <a:endParaRPr lang="en-GB" sz="1200" kern="0" dirty="0">
                <a:solidFill>
                  <a:srgbClr val="000000"/>
                </a:solidFill>
              </a:endParaRPr>
            </a:p>
            <a:p>
              <a:pPr defTabSz="914400">
                <a:spcBef>
                  <a:spcPct val="20000"/>
                </a:spcBef>
              </a:pPr>
              <a:endParaRPr lang="en-GB" sz="1200" kern="0" dirty="0">
                <a:solidFill>
                  <a:srgbClr val="000000"/>
                </a:solidFill>
              </a:endParaRPr>
            </a:p>
            <a:p>
              <a:pPr defTabSz="914400">
                <a:spcBef>
                  <a:spcPct val="20000"/>
                </a:spcBef>
              </a:pPr>
              <a:endParaRPr lang="en-GB" sz="1200" kern="0" dirty="0">
                <a:solidFill>
                  <a:prstClr val="black"/>
                </a:solidFill>
              </a:endParaRPr>
            </a:p>
          </p:txBody>
        </p:sp>
        <p:sp>
          <p:nvSpPr>
            <p:cNvPr id="5" name="Rounded Rectangle 4"/>
            <p:cNvSpPr/>
            <p:nvPr/>
          </p:nvSpPr>
          <p:spPr>
            <a:xfrm>
              <a:off x="0" y="74323"/>
              <a:ext cx="6136821" cy="596347"/>
            </a:xfrm>
            <a:prstGeom prst="roundRect">
              <a:avLst/>
            </a:prstGeom>
            <a:solidFill>
              <a:srgbClr val="FF9900"/>
            </a:solidFill>
            <a:ln w="25400" cap="flat" cmpd="sng" algn="ctr">
              <a:solidFill>
                <a:srgbClr val="31B6FD">
                  <a:shade val="50000"/>
                </a:srgbClr>
              </a:solidFill>
              <a:prstDash val="solid"/>
            </a:ln>
            <a:effectLst/>
          </p:spPr>
          <p:txBody>
            <a:bodyPr rtlCol="0" anchor="ctr"/>
            <a:lstStyle/>
            <a:p>
              <a:pPr algn="ctr" defTabSz="914400">
                <a:defRPr/>
              </a:pPr>
              <a:endParaRPr lang="en-GB" sz="2400" kern="0" dirty="0">
                <a:solidFill>
                  <a:prstClr val="white"/>
                </a:solidFill>
              </a:endParaRPr>
            </a:p>
          </p:txBody>
        </p:sp>
        <p:pic>
          <p:nvPicPr>
            <p:cNvPr id="12" name="Picture 2" descr="C:\Users\drapdeb\AppData\Local\Microsoft\Windows\INetCache\IE\Z060SE1W\azul___blue_colored_handmade_sock_monkey_plush_dol_by_rebelalamode-d52wg7j[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58" y="4919188"/>
              <a:ext cx="702173" cy="93623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235728" y="206626"/>
            <a:ext cx="5764720" cy="400110"/>
          </a:xfrm>
          <a:prstGeom prst="rect">
            <a:avLst/>
          </a:prstGeom>
        </p:spPr>
        <p:txBody>
          <a:bodyPr wrap="none">
            <a:spAutoFit/>
          </a:bodyPr>
          <a:lstStyle/>
          <a:p>
            <a:pPr lvl="0" defTabSz="914400">
              <a:spcBef>
                <a:spcPct val="20000"/>
              </a:spcBef>
            </a:pPr>
            <a:r>
              <a:rPr lang="en-GB" sz="2000" b="1" kern="0" dirty="0">
                <a:solidFill>
                  <a:schemeClr val="bg1"/>
                </a:solidFill>
                <a:latin typeface="Arial" panose="020B0604020202020204" pitchFamily="34" charset="0"/>
                <a:cs typeface="Arial" panose="020B0604020202020204" pitchFamily="34" charset="0"/>
              </a:rPr>
              <a:t>Advanced training – Motivational interviewing</a:t>
            </a:r>
          </a:p>
        </p:txBody>
      </p:sp>
    </p:spTree>
    <p:extLst>
      <p:ext uri="{BB962C8B-B14F-4D97-AF65-F5344CB8AC3E}">
        <p14:creationId xmlns:p14="http://schemas.microsoft.com/office/powerpoint/2010/main" val="148971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3530" y="866693"/>
            <a:ext cx="8496944" cy="5229030"/>
          </a:xfrm>
          <a:prstGeom prst="roundRect">
            <a:avLst/>
          </a:prstGeom>
          <a:solidFill>
            <a:srgbClr val="990099"/>
          </a:solidFill>
          <a:ln w="25400" cap="flat" cmpd="sng" algn="ctr">
            <a:solidFill>
              <a:srgbClr val="31B6F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5400" b="0" i="0" u="none" strike="noStrike" kern="0" cap="none" spc="0" normalizeH="0" baseline="0" noProof="0" dirty="0">
                <a:ln>
                  <a:noFill/>
                </a:ln>
                <a:solidFill>
                  <a:prstClr val="white"/>
                </a:solidFill>
                <a:effectLst/>
                <a:uLnTx/>
                <a:uFillTx/>
                <a:latin typeface="Calibri"/>
              </a:rPr>
              <a:t>4. Commissioned services</a:t>
            </a:r>
          </a:p>
        </p:txBody>
      </p:sp>
    </p:spTree>
    <p:extLst>
      <p:ext uri="{BB962C8B-B14F-4D97-AF65-F5344CB8AC3E}">
        <p14:creationId xmlns:p14="http://schemas.microsoft.com/office/powerpoint/2010/main" val="2519824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95206" y="270344"/>
            <a:ext cx="5239909" cy="588398"/>
          </a:xfrm>
          <a:prstGeom prst="roundRect">
            <a:avLst/>
          </a:prstGeom>
          <a:solidFill>
            <a:srgbClr val="990099"/>
          </a:solidFill>
          <a:ln w="25400" cap="flat" cmpd="sng" algn="ctr">
            <a:solidFill>
              <a:srgbClr val="31B6FD">
                <a:shade val="50000"/>
              </a:srgbClr>
            </a:solidFill>
            <a:prstDash val="solid"/>
          </a:ln>
          <a:effectLst/>
        </p:spPr>
        <p:txBody>
          <a:bodyPr rtlCol="0" anchor="ctr"/>
          <a:lstStyle/>
          <a:p>
            <a:pPr algn="ctr" defTabSz="914400">
              <a:defRPr/>
            </a:pPr>
            <a:r>
              <a:rPr lang="en-GB" sz="1600" b="1" kern="0" dirty="0">
                <a:solidFill>
                  <a:prstClr val="white"/>
                </a:solidFill>
              </a:rPr>
              <a:t>How to commission for SDM</a:t>
            </a:r>
          </a:p>
        </p:txBody>
      </p:sp>
      <p:sp>
        <p:nvSpPr>
          <p:cNvPr id="3" name="Rectangle 2"/>
          <p:cNvSpPr/>
          <p:nvPr/>
        </p:nvSpPr>
        <p:spPr>
          <a:xfrm>
            <a:off x="2602063" y="3798380"/>
            <a:ext cx="7883717" cy="467820"/>
          </a:xfrm>
          <a:prstGeom prst="rect">
            <a:avLst/>
          </a:prstGeom>
        </p:spPr>
        <p:txBody>
          <a:bodyPr wrap="square">
            <a:spAutoFit/>
          </a:bodyPr>
          <a:lstStyle/>
          <a:p>
            <a:pPr lvl="0" defTabSz="914400">
              <a:spcBef>
                <a:spcPct val="20000"/>
              </a:spcBef>
              <a:defRPr/>
            </a:pPr>
            <a:endParaRPr lang="en-GB" sz="1000" dirty="0">
              <a:solidFill>
                <a:prstClr val="black"/>
              </a:solidFill>
            </a:endParaRPr>
          </a:p>
          <a:p>
            <a:pPr lvl="0" defTabSz="914400">
              <a:spcBef>
                <a:spcPct val="20000"/>
              </a:spcBef>
              <a:defRPr/>
            </a:pPr>
            <a:endParaRPr lang="en-GB" sz="1200" dirty="0">
              <a:solidFill>
                <a:srgbClr val="00B0F0"/>
              </a:solidFill>
            </a:endParaRPr>
          </a:p>
        </p:txBody>
      </p:sp>
      <p:sp>
        <p:nvSpPr>
          <p:cNvPr id="5" name="TextBox 4"/>
          <p:cNvSpPr txBox="1"/>
          <p:nvPr/>
        </p:nvSpPr>
        <p:spPr>
          <a:xfrm>
            <a:off x="206735" y="1097280"/>
            <a:ext cx="8730532" cy="1015663"/>
          </a:xfrm>
          <a:prstGeom prst="rect">
            <a:avLst/>
          </a:prstGeom>
          <a:noFill/>
          <a:ln w="28575">
            <a:solidFill>
              <a:srgbClr val="7030A0"/>
            </a:solidFill>
          </a:ln>
        </p:spPr>
        <p:txBody>
          <a:bodyPr wrap="square" rtlCol="0">
            <a:spAutoFit/>
          </a:bodyPr>
          <a:lstStyle/>
          <a:p>
            <a:pPr marL="342900" indent="-342900">
              <a:buAutoNum type="arabicPeriod"/>
            </a:pPr>
            <a:r>
              <a:rPr lang="en-GB" b="1" dirty="0">
                <a:solidFill>
                  <a:srgbClr val="7030A0"/>
                </a:solidFill>
                <a:latin typeface="Arial" panose="020B0604020202020204" pitchFamily="34" charset="0"/>
                <a:cs typeface="Arial" panose="020B0604020202020204" pitchFamily="34" charset="0"/>
              </a:rPr>
              <a:t>Pathways</a:t>
            </a:r>
          </a:p>
          <a:p>
            <a:r>
              <a:rPr lang="en-GB" sz="1400" dirty="0">
                <a:solidFill>
                  <a:srgbClr val="1F497D"/>
                </a:solidFill>
                <a:latin typeface="Arial" panose="020B0604020202020204" pitchFamily="34" charset="0"/>
                <a:ea typeface="Calibri"/>
                <a:cs typeface="Arial" panose="020B0604020202020204" pitchFamily="34" charset="0"/>
              </a:rPr>
              <a:t>SDM should be built into points along a care pathway when a decision needs to be made. This is particularly relevant when people face ‘high value’ decisions where the choice can have a significant impact (positive or negative) on their lives.  </a:t>
            </a:r>
          </a:p>
        </p:txBody>
      </p:sp>
      <p:sp>
        <p:nvSpPr>
          <p:cNvPr id="8" name="TextBox 7"/>
          <p:cNvSpPr txBox="1"/>
          <p:nvPr/>
        </p:nvSpPr>
        <p:spPr>
          <a:xfrm>
            <a:off x="206735" y="2419540"/>
            <a:ext cx="8730532" cy="3040832"/>
          </a:xfrm>
          <a:prstGeom prst="rect">
            <a:avLst/>
          </a:prstGeom>
          <a:noFill/>
          <a:ln w="28575">
            <a:solidFill>
              <a:srgbClr val="7030A0"/>
            </a:solidFill>
          </a:ln>
        </p:spPr>
        <p:txBody>
          <a:bodyPr wrap="square" rtlCol="0">
            <a:spAutoFit/>
          </a:bodyPr>
          <a:lstStyle/>
          <a:p>
            <a:r>
              <a:rPr lang="en-GB" b="1" dirty="0">
                <a:solidFill>
                  <a:srgbClr val="7030A0"/>
                </a:solidFill>
                <a:latin typeface="Arial" panose="020B0604020202020204" pitchFamily="34" charset="0"/>
                <a:cs typeface="Arial" panose="020B0604020202020204" pitchFamily="34" charset="0"/>
              </a:rPr>
              <a:t>2. Measuring the impact</a:t>
            </a:r>
            <a:endParaRPr lang="en-GB" dirty="0">
              <a:latin typeface="Arial" panose="020B0604020202020204" pitchFamily="34" charset="0"/>
              <a:cs typeface="Arial" panose="020B0604020202020204" pitchFamily="34" charset="0"/>
            </a:endParaRPr>
          </a:p>
          <a:p>
            <a:pPr marL="342900" indent="-342900">
              <a:spcAft>
                <a:spcPts val="0"/>
              </a:spcAft>
              <a:buAutoNum type="alphaLcParenR"/>
            </a:pPr>
            <a:r>
              <a:rPr lang="en-GB" sz="1400" dirty="0">
                <a:solidFill>
                  <a:srgbClr val="1F497D"/>
                </a:solidFill>
                <a:latin typeface="Arial" panose="020B0604020202020204" pitchFamily="34" charset="0"/>
                <a:ea typeface="Calibri"/>
                <a:cs typeface="Arial" panose="020B0604020202020204" pitchFamily="34" charset="0"/>
              </a:rPr>
              <a:t>To measure the extent of SDM, it  needs to be  recorded in the patient record on a providers systems as a searchable read code, which will be included in the monthly standard dashboard report.  </a:t>
            </a:r>
          </a:p>
          <a:p>
            <a:pPr>
              <a:spcAft>
                <a:spcPts val="0"/>
              </a:spcAft>
            </a:pPr>
            <a:endParaRPr lang="en-GB" sz="1400" dirty="0">
              <a:solidFill>
                <a:srgbClr val="1F497D"/>
              </a:solidFill>
              <a:latin typeface="Arial" panose="020B0604020202020204" pitchFamily="34" charset="0"/>
              <a:ea typeface="Calibri"/>
              <a:cs typeface="Arial" panose="020B0604020202020204" pitchFamily="34" charset="0"/>
            </a:endParaRPr>
          </a:p>
          <a:p>
            <a:pPr marL="342900" indent="-342900">
              <a:spcAft>
                <a:spcPts val="0"/>
              </a:spcAft>
              <a:buAutoNum type="alphaLcParenR"/>
            </a:pPr>
            <a:r>
              <a:rPr lang="en-GB" sz="1400" dirty="0">
                <a:solidFill>
                  <a:srgbClr val="1F497D"/>
                </a:solidFill>
                <a:latin typeface="Arial" panose="020B0604020202020204" pitchFamily="34" charset="0"/>
                <a:ea typeface="Calibri"/>
                <a:cs typeface="Arial" panose="020B0604020202020204" pitchFamily="34" charset="0"/>
              </a:rPr>
              <a:t>This information alone will not create quality improvement.  Commissioners and services need to collect information to measure the impact on the person and whether they perceived to have been involved in the decision.   A validated measurement and monitoring of SDM should be used to ensure that it is taking place to a high standard. It helps facilitate improvement in the quality and number of SDM conversations between people and clinicians across the NHS, as well as help clinicians to improve their SDM skills or commissioners to assess whether SDM is taking place.  As a minimum to get started to ensure consistency and provide comparisons, the ICS is endorsing the use of the </a:t>
            </a:r>
            <a:r>
              <a:rPr lang="en-GB" sz="1400" dirty="0">
                <a:hlinkClick r:id="rId2"/>
              </a:rPr>
              <a:t>SDM-Q-9</a:t>
            </a:r>
            <a:r>
              <a:rPr lang="en-GB" sz="1400" dirty="0"/>
              <a:t>.</a:t>
            </a:r>
            <a:endParaRPr lang="en-GB" sz="1400" dirty="0">
              <a:solidFill>
                <a:srgbClr val="1F497D"/>
              </a:solidFill>
              <a:latin typeface="Arial" panose="020B0604020202020204" pitchFamily="34" charset="0"/>
              <a:ea typeface="Calibri"/>
              <a:cs typeface="Arial" panose="020B0604020202020204" pitchFamily="34" charset="0"/>
            </a:endParaRPr>
          </a:p>
          <a:p>
            <a:pPr lvl="0" defTabSz="914400">
              <a:spcBef>
                <a:spcPct val="20000"/>
              </a:spcBef>
            </a:pPr>
            <a:endParaRPr lang="en-GB" sz="1400" dirty="0">
              <a:solidFill>
                <a:srgbClr val="1F497D"/>
              </a:solidFill>
              <a:ea typeface="Calibri"/>
            </a:endParaRPr>
          </a:p>
          <a:p>
            <a:pPr lvl="0" defTabSz="914400">
              <a:spcBef>
                <a:spcPct val="20000"/>
              </a:spcBef>
            </a:pPr>
            <a:endParaRPr lang="en-GB" sz="1400" dirty="0">
              <a:solidFill>
                <a:srgbClr val="1F497D"/>
              </a:solidFill>
              <a:ea typeface="Calibri"/>
            </a:endParaRPr>
          </a:p>
        </p:txBody>
      </p:sp>
    </p:spTree>
    <p:extLst>
      <p:ext uri="{BB962C8B-B14F-4D97-AF65-F5344CB8AC3E}">
        <p14:creationId xmlns:p14="http://schemas.microsoft.com/office/powerpoint/2010/main" val="2380686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167350" y="173062"/>
            <a:ext cx="5438103" cy="739230"/>
            <a:chOff x="860334" y="1871224"/>
            <a:chExt cx="5438103" cy="739230"/>
          </a:xfrm>
        </p:grpSpPr>
        <p:sp>
          <p:nvSpPr>
            <p:cNvPr id="6" name="Rounded Rectangle 5"/>
            <p:cNvSpPr/>
            <p:nvPr/>
          </p:nvSpPr>
          <p:spPr>
            <a:xfrm>
              <a:off x="860334" y="1871224"/>
              <a:ext cx="5438103" cy="73923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896420" y="1907310"/>
              <a:ext cx="5365931" cy="6670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GB" sz="2400" dirty="0">
                  <a:solidFill>
                    <a:prstClr val="white"/>
                  </a:solidFill>
                  <a:latin typeface="Arial" panose="020B0604020202020204" pitchFamily="34" charset="0"/>
                  <a:cs typeface="Arial" panose="020B0604020202020204" pitchFamily="34" charset="0"/>
                </a:rPr>
                <a:t>Summary</a:t>
              </a:r>
            </a:p>
          </p:txBody>
        </p:sp>
      </p:grpSp>
      <p:sp>
        <p:nvSpPr>
          <p:cNvPr id="8" name="Rounded Rectangle 7"/>
          <p:cNvSpPr/>
          <p:nvPr/>
        </p:nvSpPr>
        <p:spPr>
          <a:xfrm>
            <a:off x="0" y="1057523"/>
            <a:ext cx="9151952" cy="5685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15000"/>
              </a:lnSpc>
              <a:spcBef>
                <a:spcPct val="20000"/>
              </a:spcBef>
              <a:spcAft>
                <a:spcPts val="1000"/>
              </a:spcAft>
              <a:tabLst>
                <a:tab pos="457200" algn="l"/>
              </a:tabLst>
            </a:pPr>
            <a:endParaRPr lang="en-GB" sz="2000" dirty="0">
              <a:solidFill>
                <a:prstClr val="white"/>
              </a:solidFill>
              <a:ea typeface="Calibri"/>
              <a:cs typeface="Times New Roman"/>
            </a:endParaRPr>
          </a:p>
          <a:p>
            <a:pPr lvl="0" defTabSz="914400">
              <a:lnSpc>
                <a:spcPct val="115000"/>
              </a:lnSpc>
              <a:spcBef>
                <a:spcPct val="20000"/>
              </a:spcBef>
              <a:spcAft>
                <a:spcPts val="1000"/>
              </a:spcAft>
              <a:tabLst>
                <a:tab pos="457200" algn="l"/>
              </a:tabLst>
            </a:pPr>
            <a:r>
              <a:rPr lang="en-GB" sz="2000" dirty="0">
                <a:solidFill>
                  <a:prstClr val="white"/>
                </a:solidFill>
                <a:latin typeface="Arial" panose="020B0604020202020204" pitchFamily="34" charset="0"/>
                <a:ea typeface="Calibri"/>
                <a:cs typeface="Arial" panose="020B0604020202020204" pitchFamily="34" charset="0"/>
              </a:rPr>
              <a:t>We need to recognise that the way we communicate with people who use healthcare services can be difficult for them to understand.  We can change our conversations with people to ensure they are truly at the heart of every decision made.  Shifting from </a:t>
            </a:r>
            <a:r>
              <a:rPr lang="en-GB" sz="2000" b="1" dirty="0">
                <a:solidFill>
                  <a:prstClr val="white"/>
                </a:solidFill>
                <a:latin typeface="Arial" panose="020B0604020202020204" pitchFamily="34" charset="0"/>
                <a:ea typeface="Calibri"/>
                <a:cs typeface="Arial" panose="020B0604020202020204" pitchFamily="34" charset="0"/>
              </a:rPr>
              <a:t>‘What’s wrong with you’ </a:t>
            </a:r>
            <a:r>
              <a:rPr lang="en-GB" sz="2000" dirty="0">
                <a:solidFill>
                  <a:prstClr val="white"/>
                </a:solidFill>
                <a:latin typeface="Arial" panose="020B0604020202020204" pitchFamily="34" charset="0"/>
                <a:ea typeface="Calibri"/>
                <a:cs typeface="Arial" panose="020B0604020202020204" pitchFamily="34" charset="0"/>
              </a:rPr>
              <a:t>to </a:t>
            </a:r>
            <a:r>
              <a:rPr lang="en-GB" sz="2000" b="1" dirty="0">
                <a:solidFill>
                  <a:prstClr val="white"/>
                </a:solidFill>
                <a:latin typeface="Arial" panose="020B0604020202020204" pitchFamily="34" charset="0"/>
                <a:ea typeface="Calibri"/>
                <a:cs typeface="Arial" panose="020B0604020202020204" pitchFamily="34" charset="0"/>
              </a:rPr>
              <a:t>‘What matters to you’</a:t>
            </a:r>
            <a:endParaRPr lang="en-GB" sz="1200" b="1" dirty="0">
              <a:solidFill>
                <a:srgbClr val="00B050"/>
              </a:solidFill>
              <a:latin typeface="Arial" panose="020B0604020202020204" pitchFamily="34" charset="0"/>
              <a:ea typeface="Calibri"/>
              <a:cs typeface="Arial" panose="020B0604020202020204" pitchFamily="34" charset="0"/>
            </a:endParaRPr>
          </a:p>
          <a:p>
            <a:pPr defTabSz="914400">
              <a:lnSpc>
                <a:spcPct val="115000"/>
              </a:lnSpc>
              <a:spcBef>
                <a:spcPct val="20000"/>
              </a:spcBef>
              <a:spcAft>
                <a:spcPts val="1000"/>
              </a:spcAft>
            </a:pPr>
            <a:r>
              <a:rPr lang="en-GB" sz="2000" dirty="0">
                <a:solidFill>
                  <a:schemeClr val="bg1"/>
                </a:solidFill>
                <a:latin typeface="Arial" panose="020B0604020202020204" pitchFamily="34" charset="0"/>
                <a:ea typeface="Calibri"/>
                <a:cs typeface="Arial" panose="020B0604020202020204" pitchFamily="34" charset="0"/>
              </a:rPr>
              <a:t>Shared decision making means working together to ensure people using our services:</a:t>
            </a:r>
          </a:p>
          <a:p>
            <a:pPr marL="342900" indent="-342900" defTabSz="914400">
              <a:lnSpc>
                <a:spcPct val="115000"/>
              </a:lnSpc>
              <a:spcBef>
                <a:spcPct val="20000"/>
              </a:spcBef>
              <a:spcAft>
                <a:spcPts val="1000"/>
              </a:spcAft>
              <a:buFont typeface="Arial" panose="020B0604020202020204" pitchFamily="34" charset="0"/>
              <a:buChar char="•"/>
            </a:pPr>
            <a:r>
              <a:rPr lang="en-GB" sz="2000" dirty="0">
                <a:solidFill>
                  <a:schemeClr val="bg1"/>
                </a:solidFill>
                <a:latin typeface="Arial" panose="020B0604020202020204" pitchFamily="34" charset="0"/>
                <a:ea typeface="Calibri"/>
                <a:cs typeface="Arial" panose="020B0604020202020204" pitchFamily="34" charset="0"/>
              </a:rPr>
              <a:t>Feel better engaged with their care. </a:t>
            </a:r>
          </a:p>
          <a:p>
            <a:pPr marL="342900" indent="-342900" defTabSz="914400">
              <a:lnSpc>
                <a:spcPct val="115000"/>
              </a:lnSpc>
              <a:spcBef>
                <a:spcPct val="20000"/>
              </a:spcBef>
              <a:spcAft>
                <a:spcPts val="1000"/>
              </a:spcAft>
              <a:buFont typeface="Arial"/>
              <a:buChar char="•"/>
              <a:tabLst>
                <a:tab pos="457200" algn="l"/>
              </a:tabLst>
            </a:pPr>
            <a:r>
              <a:rPr lang="en-GB" sz="2000" dirty="0">
                <a:solidFill>
                  <a:schemeClr val="bg1"/>
                </a:solidFill>
                <a:latin typeface="Arial" panose="020B0604020202020204" pitchFamily="34" charset="0"/>
                <a:ea typeface="Calibri"/>
                <a:cs typeface="Arial" panose="020B0604020202020204" pitchFamily="34" charset="0"/>
              </a:rPr>
              <a:t>Are clear on the options for the treatment they need </a:t>
            </a:r>
          </a:p>
          <a:p>
            <a:pPr marL="342900" indent="-342900" defTabSz="914400">
              <a:lnSpc>
                <a:spcPct val="115000"/>
              </a:lnSpc>
              <a:spcBef>
                <a:spcPct val="20000"/>
              </a:spcBef>
              <a:spcAft>
                <a:spcPts val="1000"/>
              </a:spcAft>
              <a:buFont typeface="Arial"/>
              <a:buChar char="•"/>
              <a:tabLst>
                <a:tab pos="457200" algn="l"/>
              </a:tabLst>
            </a:pPr>
            <a:r>
              <a:rPr lang="en-GB" sz="2000" dirty="0">
                <a:solidFill>
                  <a:schemeClr val="bg1"/>
                </a:solidFill>
                <a:latin typeface="Arial" panose="020B0604020202020204" pitchFamily="34" charset="0"/>
                <a:ea typeface="Calibri"/>
                <a:cs typeface="Arial" panose="020B0604020202020204" pitchFamily="34" charset="0"/>
              </a:rPr>
              <a:t>Choose treatments based on what helps them best meet their needs. </a:t>
            </a:r>
          </a:p>
          <a:p>
            <a:pPr defTabSz="914400">
              <a:lnSpc>
                <a:spcPct val="115000"/>
              </a:lnSpc>
              <a:spcBef>
                <a:spcPct val="20000"/>
              </a:spcBef>
            </a:pPr>
            <a:r>
              <a:rPr lang="en-GB" sz="2000" dirty="0">
                <a:solidFill>
                  <a:schemeClr val="bg1"/>
                </a:solidFill>
                <a:latin typeface="Arial" panose="020B0604020202020204" pitchFamily="34" charset="0"/>
                <a:ea typeface="Calibri"/>
                <a:cs typeface="Arial" panose="020B0604020202020204" pitchFamily="34" charset="0"/>
              </a:rPr>
              <a:t>By helping people to understand their condition and treatment they are likely to have less decision regret and adhere to their decisions because they are preference based. </a:t>
            </a:r>
          </a:p>
          <a:p>
            <a:pPr marL="228600" indent="-228600" defTabSz="914400">
              <a:lnSpc>
                <a:spcPct val="90000"/>
              </a:lnSpc>
              <a:spcBef>
                <a:spcPts val="1000"/>
              </a:spcBef>
              <a:buFont typeface="Arial" panose="020B0604020202020204" pitchFamily="34" charset="0"/>
              <a:buChar char="•"/>
            </a:pPr>
            <a:endParaRPr lang="en-GB" sz="3200" dirty="0">
              <a:solidFill>
                <a:prstClr val="black"/>
              </a:solidFill>
            </a:endParaRPr>
          </a:p>
        </p:txBody>
      </p:sp>
    </p:spTree>
    <p:extLst>
      <p:ext uri="{BB962C8B-B14F-4D97-AF65-F5344CB8AC3E}">
        <p14:creationId xmlns:p14="http://schemas.microsoft.com/office/powerpoint/2010/main" val="3413848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61750602"/>
              </p:ext>
            </p:extLst>
          </p:nvPr>
        </p:nvGraphicFramePr>
        <p:xfrm>
          <a:off x="274055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20202" y="1397000"/>
            <a:ext cx="1948069" cy="4063115"/>
          </a:xfrm>
          <a:prstGeom prst="rect">
            <a:avLst/>
          </a:prstGeom>
          <a:solidFill>
            <a:srgbClr val="893BC3"/>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prstClr val="white"/>
                </a:solidFill>
                <a:latin typeface="Arial" panose="020B0604020202020204" pitchFamily="34" charset="0"/>
                <a:cs typeface="Arial" panose="020B0604020202020204" pitchFamily="34" charset="0"/>
              </a:rPr>
              <a:t>Toolkit </a:t>
            </a:r>
          </a:p>
          <a:p>
            <a:pPr algn="ctr"/>
            <a:r>
              <a:rPr lang="en-GB" sz="3200" dirty="0">
                <a:solidFill>
                  <a:prstClr val="white"/>
                </a:solidFill>
                <a:latin typeface="Arial" panose="020B0604020202020204" pitchFamily="34" charset="0"/>
                <a:cs typeface="Arial" panose="020B0604020202020204" pitchFamily="34" charset="0"/>
              </a:rPr>
              <a:t>Overview</a:t>
            </a:r>
          </a:p>
        </p:txBody>
      </p:sp>
    </p:spTree>
    <p:extLst>
      <p:ext uri="{BB962C8B-B14F-4D97-AF65-F5344CB8AC3E}">
        <p14:creationId xmlns:p14="http://schemas.microsoft.com/office/powerpoint/2010/main" val="100739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21054" y="1136286"/>
            <a:ext cx="8568952" cy="4959714"/>
          </a:xfrm>
          <a:prstGeom prst="rect">
            <a:avLst/>
          </a:prstGeom>
          <a:ln w="28575">
            <a:solidFill>
              <a:srgbClr val="4584D3">
                <a:lumMod val="75000"/>
              </a:srgb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2060"/>
              </a:solidFill>
              <a:effectLst/>
              <a:uLnTx/>
              <a:uFillTx/>
              <a:ea typeface="Times New Roman"/>
              <a:cs typeface="Calibri"/>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pitchFamily="34" charset="0"/>
                <a:ea typeface="Times New Roman"/>
                <a:cs typeface="Arial" panose="020B0604020202020204" pitchFamily="34" charset="0"/>
              </a:rPr>
              <a:t>The aim of the toolkit is to ensure a consistent approach is applied to SDM across the system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pitchFamily="34" charset="0"/>
                <a:ea typeface="Times New Roman"/>
                <a:cs typeface="Arial" panose="020B0604020202020204" pitchFamily="34" charset="0"/>
              </a:rPr>
              <a:t>to understand the benefits, how to implement it well and have</a:t>
            </a:r>
            <a:r>
              <a:rPr kumimoji="0" lang="en-US" sz="1600" b="0" i="0" u="none" strike="noStrike" kern="1200" cap="none" spc="0" normalizeH="0" noProof="0" dirty="0">
                <a:ln>
                  <a:noFill/>
                </a:ln>
                <a:effectLst/>
                <a:uLnTx/>
                <a:uFillTx/>
                <a:latin typeface="Arial" panose="020B0604020202020204" pitchFamily="34" charset="0"/>
                <a:ea typeface="Times New Roman"/>
                <a:cs typeface="Arial" panose="020B0604020202020204" pitchFamily="34" charset="0"/>
              </a:rPr>
              <a:t> </a:t>
            </a:r>
            <a:r>
              <a:rPr kumimoji="0" lang="en-US" sz="1600" b="1" i="0" u="none" strike="noStrike" kern="1200" cap="none" spc="0" normalizeH="0" baseline="0" noProof="0" dirty="0">
                <a:ln>
                  <a:noFill/>
                </a:ln>
                <a:effectLst/>
                <a:uLnTx/>
                <a:uFillTx/>
                <a:latin typeface="Arial" panose="020B0604020202020204" pitchFamily="34" charset="0"/>
                <a:ea typeface="Times New Roman"/>
                <a:cs typeface="Arial" panose="020B0604020202020204" pitchFamily="34" charset="0"/>
              </a:rPr>
              <a:t>better and personalised conversations,  </a:t>
            </a:r>
            <a:r>
              <a:rPr kumimoji="0" lang="en-US" sz="1600" b="0" i="0" u="none" strike="noStrike" kern="1200" cap="none" spc="0" normalizeH="0" baseline="0" noProof="0" dirty="0">
                <a:ln>
                  <a:noFill/>
                </a:ln>
                <a:effectLst/>
                <a:uLnTx/>
                <a:uFillTx/>
                <a:latin typeface="Arial" panose="020B0604020202020204" pitchFamily="34" charset="0"/>
                <a:ea typeface="Times New Roman"/>
                <a:cs typeface="Arial" panose="020B0604020202020204" pitchFamily="34" charset="0"/>
              </a:rPr>
              <a:t>based on  </a:t>
            </a:r>
            <a:r>
              <a:rPr kumimoji="0" lang="en-US" sz="1600" b="1" i="0" u="none" strike="noStrike" kern="1200" cap="none" spc="0" normalizeH="0" baseline="0" noProof="0" dirty="0">
                <a:ln>
                  <a:noFill/>
                </a:ln>
                <a:effectLst/>
                <a:uLnTx/>
                <a:uFillTx/>
                <a:latin typeface="Arial" panose="020B0604020202020204" pitchFamily="34" charset="0"/>
                <a:ea typeface="Times New Roman"/>
                <a:cs typeface="Arial" panose="020B0604020202020204" pitchFamily="34" charset="0"/>
              </a:rPr>
              <a:t>‘What Matters to you’ </a:t>
            </a:r>
            <a:r>
              <a:rPr kumimoji="0" lang="en-US" sz="1600" b="0" i="0" u="none" strike="noStrike" kern="1200" cap="none" spc="0" normalizeH="0" baseline="0" noProof="0" dirty="0">
                <a:ln>
                  <a:noFill/>
                </a:ln>
                <a:effectLst/>
                <a:uLnTx/>
                <a:uFillTx/>
                <a:latin typeface="Arial" panose="020B0604020202020204" pitchFamily="34" charset="0"/>
                <a:ea typeface="Times New Roman"/>
                <a:cs typeface="Arial" panose="020B0604020202020204" pitchFamily="34" charset="0"/>
              </a:rPr>
              <a:t>with people using services</a:t>
            </a:r>
            <a:r>
              <a:rPr kumimoji="0" lang="en-US" sz="1600" b="0" i="0" u="none" strike="noStrike" kern="1200" cap="none" spc="0" normalizeH="0" baseline="0" noProof="0" dirty="0">
                <a:ln>
                  <a:noFill/>
                </a:ln>
                <a:effectLst/>
                <a:uLnTx/>
                <a:uFillTx/>
                <a:ea typeface="Times New Roman"/>
                <a:cs typeface="Calibri"/>
              </a:rPr>
              <a:t>.</a:t>
            </a:r>
            <a:r>
              <a:rPr kumimoji="0" lang="en-GB" sz="1600" b="0" i="0" u="none" strike="noStrike" kern="1200" cap="none" spc="0" normalizeH="0" baseline="0" noProof="0" dirty="0">
                <a:ln>
                  <a:noFill/>
                </a:ln>
                <a:effectLst/>
                <a:uLnTx/>
                <a:uFillTx/>
              </a:rPr>
              <a:t> </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1600" b="0" i="0" u="none" strike="noStrike" kern="1200" cap="none" spc="0" normalizeH="0" baseline="0" noProof="0" dirty="0">
              <a:ln>
                <a:noFill/>
              </a:ln>
              <a:effectLst/>
              <a:uLnTx/>
              <a:uFillTx/>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effectLst/>
                <a:uLnTx/>
                <a:uFillTx/>
                <a:latin typeface="Arial" panose="020B0604020202020204" pitchFamily="34" charset="0"/>
                <a:ea typeface="Calibri"/>
                <a:cs typeface="Arial" panose="020B0604020202020204" pitchFamily="34" charset="0"/>
              </a:rPr>
              <a:t>As David states in the foreword,  SDM is not new.  Universal Personalised Care is front and centre in the NHS Long term plan. The introduction of the delivery plan, it talks about the case for change and creating a new relationship. It highlights that personalised care provides a foundation for the next 70 years of the NHS. As the World Health Organisation summarises: </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sz="1600" b="0" i="0" u="none" strike="noStrike" kern="1200" cap="none" spc="0" normalizeH="0" baseline="0" noProof="0" dirty="0">
              <a:ln>
                <a:noFill/>
              </a:ln>
              <a:effectLst/>
              <a:uLnTx/>
              <a:uFillTx/>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effectLst/>
                <a:uLnTx/>
                <a:uFillTx/>
                <a:latin typeface="Arial" panose="020B0604020202020204" pitchFamily="34" charset="0"/>
                <a:ea typeface="Calibri"/>
                <a:cs typeface="Arial" panose="020B0604020202020204" pitchFamily="34" charset="0"/>
              </a:rPr>
              <a:t>The policy and legal drivers were in place prior to Covid, but post Covid the case for change is more compelling than ever.  The timing is right. We all have a responsibility to achieve this real shift of relationships with the people we are here to serve.  Genuine, good quality shared decision making will support the recovery and restoration of our services, particularly in elective services.  The ICS leadership is asking us all to have ambition and determination as we have a real opportunity to deliver transformational change.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effectLst/>
              <a:uLnTx/>
              <a:uFillTx/>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effectLst/>
              <a:uLnTx/>
              <a:uFillTx/>
              <a:latin typeface="Calibri"/>
            </a:endParaRPr>
          </a:p>
          <a:p>
            <a:pPr marL="0" marR="0" lvl="0" indent="0" algn="just"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a:endParaRPr>
          </a:p>
          <a:p>
            <a:pPr marL="0" marR="0" lvl="0" indent="0" algn="just"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Times New Roman"/>
              <a:cs typeface="Calibri"/>
            </a:endParaRPr>
          </a:p>
          <a:p>
            <a:pPr marL="0" marR="0" lvl="0" indent="0" algn="just"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ysClr val="windowText" lastClr="000000"/>
              </a:solidFill>
              <a:effectLst/>
              <a:uLnTx/>
              <a:uFillTx/>
              <a:latin typeface="Calibri"/>
              <a:ea typeface="Times New Roman"/>
              <a:cs typeface="Calibri"/>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ysClr val="windowText" lastClr="0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ysClr val="windowText" lastClr="000000"/>
              </a:solidFill>
              <a:effectLst/>
              <a:uLnTx/>
              <a:uFillTx/>
              <a:latin typeface="Calibri"/>
            </a:endParaRPr>
          </a:p>
        </p:txBody>
      </p:sp>
      <p:grpSp>
        <p:nvGrpSpPr>
          <p:cNvPr id="7" name="Group 6"/>
          <p:cNvGrpSpPr/>
          <p:nvPr/>
        </p:nvGrpSpPr>
        <p:grpSpPr>
          <a:xfrm>
            <a:off x="2501896" y="73916"/>
            <a:ext cx="5438103" cy="922666"/>
            <a:chOff x="901710" y="1720681"/>
            <a:chExt cx="5438103" cy="1038271"/>
          </a:xfrm>
          <a:solidFill>
            <a:srgbClr val="A365D1"/>
          </a:solidFill>
        </p:grpSpPr>
        <p:sp>
          <p:nvSpPr>
            <p:cNvPr id="8" name="Rounded Rectangle 7"/>
            <p:cNvSpPr/>
            <p:nvPr/>
          </p:nvSpPr>
          <p:spPr>
            <a:xfrm>
              <a:off x="901710" y="1720681"/>
              <a:ext cx="5438103" cy="103827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952394" y="1771365"/>
              <a:ext cx="5336735" cy="9369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3600" kern="1200" dirty="0">
                  <a:latin typeface="Arial" panose="020B0604020202020204" pitchFamily="34" charset="0"/>
                  <a:cs typeface="Arial" panose="020B0604020202020204" pitchFamily="34" charset="0"/>
                </a:rPr>
                <a:t>Introduction</a:t>
              </a:r>
            </a:p>
          </p:txBody>
        </p:sp>
      </p:grpSp>
    </p:spTree>
    <p:extLst>
      <p:ext uri="{BB962C8B-B14F-4D97-AF65-F5344CB8AC3E}">
        <p14:creationId xmlns:p14="http://schemas.microsoft.com/office/powerpoint/2010/main" val="156202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596006484"/>
              </p:ext>
            </p:extLst>
          </p:nvPr>
        </p:nvGraphicFramePr>
        <p:xfrm>
          <a:off x="2570552" y="-3802504"/>
          <a:ext cx="7886700" cy="3687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1" y="1120097"/>
            <a:ext cx="5595676" cy="508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ubOvalCallout"/>
          <p:cNvSpPr>
            <a:spLocks noEditPoints="1" noChangeArrowheads="1"/>
          </p:cNvSpPr>
          <p:nvPr/>
        </p:nvSpPr>
        <p:spPr bwMode="auto">
          <a:xfrm>
            <a:off x="1394961" y="2425148"/>
            <a:ext cx="2024099" cy="580445"/>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1" u="none" strike="noStrike" kern="0" cap="none" spc="0" normalizeH="0" baseline="0" noProof="0" dirty="0">
                <a:ln>
                  <a:noFill/>
                </a:ln>
                <a:solidFill>
                  <a:srgbClr val="FF0000"/>
                </a:solidFill>
                <a:effectLst/>
                <a:uLnTx/>
                <a:uFillTx/>
              </a:rPr>
              <a:t>‘No decision about me without me’.</a:t>
            </a:r>
          </a:p>
        </p:txBody>
      </p:sp>
      <p:sp>
        <p:nvSpPr>
          <p:cNvPr id="6" name="Rounded Rectangle 5"/>
          <p:cNvSpPr/>
          <p:nvPr/>
        </p:nvSpPr>
        <p:spPr>
          <a:xfrm>
            <a:off x="5220072" y="1193135"/>
            <a:ext cx="3672408" cy="4933704"/>
          </a:xfrm>
          <a:prstGeom prst="roundRect">
            <a:avLst/>
          </a:prstGeom>
          <a:solidFill>
            <a:srgbClr val="A365D1"/>
          </a:solidFill>
          <a:ln w="25400" cap="flat" cmpd="sng" algn="ctr">
            <a:solidFill>
              <a:srgbClr val="31B6FD">
                <a:shade val="50000"/>
              </a:srgbClr>
            </a:solidFill>
            <a:prstDash val="solid"/>
          </a:ln>
          <a:effectLst/>
        </p:spPr>
        <p:txBody>
          <a:bodyPr rtlCol="0" anchor="ct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GB"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Shared decision making is relevant in any non-life threatening situation when a health or care decision needs to be made and a range of options (including doing nothing) is available.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This toolkit is for all healthcare professionals, health improvement personnel and engagement representatives to inform and educate them on Shared Decision Making in order to embed it in day to day clinical practice.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Shared Decision Making represents a cultural change in behaviour and this tool will aid and assist in changing  an environment of medical paternalism to a more inclusive approach based on the </a:t>
            </a:r>
            <a:r>
              <a:rPr kumimoji="0" lang="en-GB"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2012 Health Act</a:t>
            </a:r>
            <a:r>
              <a:rPr kumimoji="0" lang="en-GB"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Liberating the NHS.</a:t>
            </a:r>
          </a:p>
        </p:txBody>
      </p:sp>
      <p:graphicFrame>
        <p:nvGraphicFramePr>
          <p:cNvPr id="11" name="Diagram 10"/>
          <p:cNvGraphicFramePr/>
          <p:nvPr>
            <p:extLst>
              <p:ext uri="{D42A27DB-BD31-4B8C-83A1-F6EECF244321}">
                <p14:modId xmlns:p14="http://schemas.microsoft.com/office/powerpoint/2010/main" val="3398430186"/>
              </p:ext>
            </p:extLst>
          </p:nvPr>
        </p:nvGraphicFramePr>
        <p:xfrm>
          <a:off x="181554" y="-1638852"/>
          <a:ext cx="6475012"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27281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6637" y="1009815"/>
            <a:ext cx="8496944" cy="4977517"/>
          </a:xfrm>
          <a:prstGeom prst="roundRect">
            <a:avLst/>
          </a:prstGeom>
          <a:solidFill>
            <a:srgbClr val="A365D1"/>
          </a:solidFill>
          <a:ln w="25400" cap="flat" cmpd="sng" algn="ctr">
            <a:solidFill>
              <a:srgbClr val="31B6FD">
                <a:shade val="50000"/>
              </a:srgbClr>
            </a:solidFill>
            <a:prstDash val="solid"/>
          </a:ln>
          <a:effectLst/>
        </p:spPr>
        <p:txBody>
          <a:bodyPr rtlCol="0" anchor="ctr"/>
          <a:lstStyle/>
          <a:p>
            <a:pPr algn="ctr" defTabSz="914400"/>
            <a:r>
              <a:rPr lang="en-GB" sz="5400" kern="0" dirty="0">
                <a:solidFill>
                  <a:prstClr val="white"/>
                </a:solidFill>
                <a:latin typeface="Arial" panose="020B0604020202020204" pitchFamily="34" charset="0"/>
                <a:cs typeface="Arial" panose="020B0604020202020204" pitchFamily="34" charset="0"/>
              </a:rPr>
              <a:t>Why we need to do it?</a:t>
            </a:r>
          </a:p>
        </p:txBody>
      </p:sp>
    </p:spTree>
    <p:extLst>
      <p:ext uri="{BB962C8B-B14F-4D97-AF65-F5344CB8AC3E}">
        <p14:creationId xmlns:p14="http://schemas.microsoft.com/office/powerpoint/2010/main" val="96269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Oval 7">
            <a:extLst>
              <a:ext uri="{FF2B5EF4-FFF2-40B4-BE49-F238E27FC236}">
                <a16:creationId xmlns:a16="http://schemas.microsoft.com/office/drawing/2014/main" id="{962481B9-A38E-4ADB-A96A-4397E75E63B4}"/>
              </a:ext>
            </a:extLst>
          </p:cNvPr>
          <p:cNvSpPr/>
          <p:nvPr/>
        </p:nvSpPr>
        <p:spPr>
          <a:xfrm>
            <a:off x="5017273" y="171449"/>
            <a:ext cx="4126727" cy="2932477"/>
          </a:xfrm>
          <a:prstGeom prst="wedgeEllipseCallout">
            <a:avLst/>
          </a:prstGeom>
          <a:solidFill>
            <a:srgbClr val="A365D1"/>
          </a:solidFill>
          <a:ln w="12700" cap="flat" cmpd="sng" algn="ctr">
            <a:solidFill>
              <a:srgbClr val="4472C4">
                <a:shade val="50000"/>
              </a:srgbClr>
            </a:solidFill>
            <a:prstDash val="solid"/>
            <a:miter lim="800000"/>
          </a:ln>
          <a:effectLst/>
        </p:spPr>
        <p:txBody>
          <a:bodyPr rtlCol="0" anchor="ctr"/>
          <a:lstStyle/>
          <a:p>
            <a:pPr marL="0" marR="0" lvl="0" indent="0" algn="l" defTabSz="457200" rtl="0" eaLnBrk="1" fontAlgn="auto" latinLnBrk="0" hangingPunct="1">
              <a:lnSpc>
                <a:spcPct val="120000"/>
              </a:lnSpc>
              <a:spcBef>
                <a:spcPts val="0"/>
              </a:spcBef>
              <a:spcAft>
                <a:spcPts val="0"/>
              </a:spcAft>
              <a:buClrTx/>
              <a:buSzTx/>
              <a:buFont typeface="Arial"/>
              <a:buNone/>
              <a:tabLst/>
              <a:defRPr sz="2300" i="1">
                <a:latin typeface="+mn-lt"/>
                <a:ea typeface="+mn-ea"/>
                <a:cs typeface="+mn-cs"/>
                <a:sym typeface="Helvetica"/>
              </a:defRPr>
            </a:pPr>
            <a:r>
              <a:rPr kumimoji="0" lang="en-GB" sz="1200" b="0" i="1"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Helvetica"/>
              </a:rPr>
              <a:t>Although improvements have been made, Care Quality Commission (CQC) data identified 23% of people reported that doctors talked in front of them as if they were not there and 11% reported that they had not been involved in decisions about their care and treatment as much as they wanted to be.</a:t>
            </a:r>
          </a:p>
          <a:p>
            <a:pPr marL="0" marR="0" lvl="0" indent="0" algn="l" defTabSz="457200" rtl="0" eaLnBrk="1" fontAlgn="auto" latinLnBrk="0" hangingPunct="1">
              <a:lnSpc>
                <a:spcPct val="120000"/>
              </a:lnSpc>
              <a:spcBef>
                <a:spcPts val="0"/>
              </a:spcBef>
              <a:spcAft>
                <a:spcPts val="0"/>
              </a:spcAft>
              <a:buClrTx/>
              <a:buSzTx/>
              <a:buFont typeface="Arial"/>
              <a:buNone/>
              <a:tabLst/>
              <a:defRPr sz="2300" i="1">
                <a:latin typeface="+mn-lt"/>
                <a:ea typeface="+mn-ea"/>
                <a:cs typeface="+mn-cs"/>
                <a:sym typeface="Helvetica"/>
              </a:defRPr>
            </a:pPr>
            <a:r>
              <a:rPr kumimoji="0" lang="en-GB" sz="1200" b="0" i="1"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Helvetica"/>
              </a:rPr>
              <a:t>(CQC, 2020).</a:t>
            </a:r>
          </a:p>
        </p:txBody>
      </p:sp>
      <p:sp>
        <p:nvSpPr>
          <p:cNvPr id="4" name="Rounded Rectangle 3"/>
          <p:cNvSpPr/>
          <p:nvPr/>
        </p:nvSpPr>
        <p:spPr>
          <a:xfrm>
            <a:off x="0" y="0"/>
            <a:ext cx="5505450" cy="6858000"/>
          </a:xfrm>
          <a:prstGeom prst="roundRect">
            <a:avLst/>
          </a:prstGeom>
          <a:solidFill>
            <a:srgbClr val="893BC3"/>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dirty="0">
              <a:ln>
                <a:noFill/>
              </a:ln>
              <a:solidFill>
                <a:srgbClr val="7030A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It is a LEGAL requirement </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chemeClr val="bg1"/>
                </a:solidFill>
                <a:latin typeface="Arial" panose="020B0604020202020204" pitchFamily="34" charset="0"/>
                <a:cs typeface="Arial" panose="020B0604020202020204" pitchFamily="34" charset="0"/>
              </a:rPr>
              <a:t>H</a:t>
            </a:r>
            <a:r>
              <a:rPr kumimoji="0" lang="en-US" sz="1400" b="0"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ealth</a:t>
            </a:r>
            <a:r>
              <a:rPr kumimoji="0" lang="en-US"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professionals must take “reasonable care to ensure that the patient is aware of any material risks involved in any recommended treatment and of any reasonable alternative or variant treatments”.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r>
              <a:rPr kumimoji="0" lang="en-US" sz="1400" b="0" i="1"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Health and Social Care Act 2012, Medical Protection Society, 2015, </a:t>
            </a:r>
            <a:r>
              <a:rPr kumimoji="0" lang="en-US" sz="1400" b="0" i="1"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Montogomery</a:t>
            </a:r>
            <a:r>
              <a:rPr kumimoji="0" lang="en-US" sz="1400" b="0" i="1"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V </a:t>
            </a:r>
            <a:r>
              <a:rPr kumimoji="0" lang="en-US" sz="1400" b="0" i="1"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Lanarkshire</a:t>
            </a:r>
            <a:r>
              <a:rPr kumimoji="0" lang="en-US" sz="1400" b="0" i="1"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Health Board (Scotland) 2015 UK Supreme Court).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It is intrinsic in </a:t>
            </a:r>
            <a:r>
              <a:rPr kumimoji="0" lang="en-US" sz="1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PROFESSIONAL CODES </a:t>
            </a:r>
            <a:r>
              <a:rPr kumimoji="0" lang="en-US"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of conduct/standards. (</a:t>
            </a:r>
            <a:r>
              <a:rPr kumimoji="0" lang="en-US" sz="1400" b="0" i="1"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General Medical Council, 2013; Nursing and Midwifery Council, 2018)</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ct val="20000"/>
              </a:spcBef>
              <a:spcAft>
                <a:spcPts val="0"/>
              </a:spcAft>
              <a:buClrTx/>
              <a:buSzTx/>
              <a:buFontTx/>
              <a:buNone/>
              <a:tabLst/>
              <a:defRPr/>
            </a:pPr>
            <a:r>
              <a:rPr kumimoji="0" lang="en-GB"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Increasingly, people want to be involved in making decisions about their own healthcare, and research has shown that, when they do so, they select </a:t>
            </a:r>
            <a:r>
              <a:rPr kumimoji="0" lang="en-GB" sz="1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LESS</a:t>
            </a:r>
            <a:r>
              <a:rPr kumimoji="0" lang="en-GB" sz="1400" b="1" i="0" u="none" strike="noStrike" kern="0" cap="none" spc="0" normalizeH="0" noProof="0" dirty="0">
                <a:ln>
                  <a:noFill/>
                </a:ln>
                <a:solidFill>
                  <a:schemeClr val="bg1"/>
                </a:solidFill>
                <a:effectLst/>
                <a:uLnTx/>
                <a:uFillTx/>
                <a:latin typeface="Arial" panose="020B0604020202020204" pitchFamily="34" charset="0"/>
                <a:cs typeface="Arial" panose="020B0604020202020204" pitchFamily="34" charset="0"/>
              </a:rPr>
              <a:t> HOSPITAL CARE </a:t>
            </a:r>
            <a:r>
              <a:rPr kumimoji="0" lang="en-GB"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and report </a:t>
            </a:r>
            <a:r>
              <a:rPr lang="en-GB" sz="1400" b="1" kern="0" dirty="0">
                <a:solidFill>
                  <a:schemeClr val="bg1"/>
                </a:solidFill>
                <a:latin typeface="Arial" panose="020B0604020202020204" pitchFamily="34" charset="0"/>
                <a:cs typeface="Arial" panose="020B0604020202020204" pitchFamily="34" charset="0"/>
              </a:rPr>
              <a:t>BETTER HOSPITAL EXPERIENCES. </a:t>
            </a:r>
          </a:p>
          <a:p>
            <a:pPr marL="0" marR="0" lvl="0" indent="0" defTabSz="914400" eaLnBrk="1" fontAlgn="auto" latinLnBrk="0" hangingPunct="1">
              <a:lnSpc>
                <a:spcPct val="100000"/>
              </a:lnSpc>
              <a:spcBef>
                <a:spcPct val="20000"/>
              </a:spcBef>
              <a:spcAft>
                <a:spcPts val="0"/>
              </a:spcAft>
              <a:buClrTx/>
              <a:buSzTx/>
              <a:buFontTx/>
              <a:buNone/>
              <a:tabLst/>
              <a:defRPr/>
            </a:pPr>
            <a:endParaRPr kumimoji="0" lang="en-GB" sz="1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Both individuals and clinicians tend to consistently </a:t>
            </a:r>
            <a:r>
              <a:rPr lang="en-US" sz="1400" b="1" kern="0" dirty="0">
                <a:solidFill>
                  <a:schemeClr val="bg1"/>
                </a:solidFill>
                <a:latin typeface="Arial" panose="020B0604020202020204" pitchFamily="34" charset="0"/>
                <a:cs typeface="Arial" panose="020B0604020202020204" pitchFamily="34" charset="0"/>
              </a:rPr>
              <a:t>OVERESTIMATE </a:t>
            </a:r>
            <a:r>
              <a:rPr kumimoji="0" lang="en-US"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 benefits of treatments and </a:t>
            </a:r>
            <a:r>
              <a:rPr kumimoji="0" lang="en-US" sz="1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UNDERESTIMATE</a:t>
            </a:r>
            <a:r>
              <a:rPr kumimoji="0" lang="en-US" sz="1400" b="1" i="0" u="none" strike="noStrike" kern="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140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 </a:t>
            </a:r>
            <a:r>
              <a:rPr kumimoji="0" lang="en-US"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harms. </a:t>
            </a:r>
            <a:r>
              <a:rPr kumimoji="0" lang="en-GB"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SDM ensures that individuals are: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supported to make decisions based on their personal preferences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more likely to adhere to evidence-based treatment regimes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more likely to have improved outcomes and</a:t>
            </a:r>
            <a:r>
              <a:rPr kumimoji="0" lang="en-GB" sz="1400" b="0" i="0" u="none" strike="noStrike" kern="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less likely to regret the decisions that are made. </a:t>
            </a:r>
            <a:endParaRPr kumimoji="0" lang="en-US"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1400" b="0" i="1"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Hoffman, 2017</a:t>
            </a:r>
            <a:r>
              <a:rPr kumimoji="0" lang="en-US"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ct val="20000"/>
              </a:spcBef>
              <a:spcAft>
                <a:spcPts val="0"/>
              </a:spcAft>
              <a:buClrTx/>
              <a:buSzTx/>
              <a:buFontTx/>
              <a:buNone/>
              <a:tabLst/>
              <a:defRPr/>
            </a:pPr>
            <a:endParaRPr kumimoji="0" lang="en-GB" sz="1050" b="0" i="0" u="none" strike="noStrike" kern="0" cap="none" spc="0" normalizeH="0" baseline="0" noProof="0" dirty="0">
              <a:ln>
                <a:noFill/>
              </a:ln>
              <a:solidFill>
                <a:srgbClr val="000000"/>
              </a:solidFill>
              <a:effectLst/>
              <a:uLnTx/>
              <a:uFillTx/>
              <a:latin typeface="&amp;quot"/>
            </a:endParaRPr>
          </a:p>
        </p:txBody>
      </p:sp>
      <p:sp>
        <p:nvSpPr>
          <p:cNvPr id="2" name="Speech Bubble: Rectangle 1">
            <a:extLst>
              <a:ext uri="{FF2B5EF4-FFF2-40B4-BE49-F238E27FC236}">
                <a16:creationId xmlns:a16="http://schemas.microsoft.com/office/drawing/2014/main" id="{CDFC157A-C10F-4E2D-9EE8-F0D16B3AE742}"/>
              </a:ext>
            </a:extLst>
          </p:cNvPr>
          <p:cNvSpPr/>
          <p:nvPr/>
        </p:nvSpPr>
        <p:spPr>
          <a:xfrm>
            <a:off x="5695950" y="3489819"/>
            <a:ext cx="3257549" cy="251337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GB" sz="1200" kern="0" dirty="0">
              <a:solidFill>
                <a:prstClr val="white"/>
              </a:solidFill>
              <a:latin typeface="Arial" panose="020B0604020202020204" pitchFamily="34" charset="0"/>
              <a:cs typeface="Arial" panose="020B0604020202020204" pitchFamily="34" charset="0"/>
            </a:endParaRPr>
          </a:p>
          <a:p>
            <a:pPr>
              <a:defRPr/>
            </a:pPr>
            <a:r>
              <a:rPr lang="en-GB" sz="1200" kern="0" dirty="0">
                <a:solidFill>
                  <a:schemeClr val="bg1"/>
                </a:solidFill>
                <a:latin typeface="Arial" panose="020B0604020202020204" pitchFamily="34" charset="0"/>
                <a:cs typeface="Arial" panose="020B0604020202020204" pitchFamily="34" charset="0"/>
              </a:rPr>
              <a:t>There is still a significant perception gap between what patients want and what clinicians think patients want e.g. for breast cancer conditions 71% clinicians believe the top goal/concern is to keep the breast whereas this is only a priority for 7% of patients.</a:t>
            </a:r>
          </a:p>
          <a:p>
            <a:pPr>
              <a:defRPr/>
            </a:pPr>
            <a:endParaRPr lang="en-GB" sz="1400" b="1" kern="0" dirty="0">
              <a:solidFill>
                <a:schemeClr val="bg1"/>
              </a:solidFill>
              <a:latin typeface="Arial" panose="020B0604020202020204" pitchFamily="34" charset="0"/>
              <a:cs typeface="Arial" panose="020B0604020202020204" pitchFamily="34" charset="0"/>
            </a:endParaRPr>
          </a:p>
          <a:p>
            <a:pPr>
              <a:defRPr/>
            </a:pPr>
            <a:r>
              <a:rPr lang="en-GB" sz="1200" i="1" kern="0" dirty="0" err="1">
                <a:solidFill>
                  <a:prstClr val="white"/>
                </a:solidFill>
                <a:latin typeface="Arial" panose="020B0604020202020204" pitchFamily="34" charset="0"/>
                <a:cs typeface="Arial" panose="020B0604020202020204" pitchFamily="34" charset="0"/>
              </a:rPr>
              <a:t>Sepucha</a:t>
            </a:r>
            <a:r>
              <a:rPr lang="en-GB" sz="1200" i="1" kern="0" dirty="0">
                <a:solidFill>
                  <a:prstClr val="white"/>
                </a:solidFill>
                <a:latin typeface="Arial" panose="020B0604020202020204" pitchFamily="34" charset="0"/>
                <a:cs typeface="Arial" panose="020B0604020202020204" pitchFamily="34" charset="0"/>
              </a:rPr>
              <a:t> et al. (2008). Pt Education and </a:t>
            </a:r>
            <a:r>
              <a:rPr lang="en-GB" sz="1200" i="1" kern="0" dirty="0" err="1">
                <a:solidFill>
                  <a:prstClr val="white"/>
                </a:solidFill>
                <a:latin typeface="Arial" panose="020B0604020202020204" pitchFamily="34" charset="0"/>
                <a:cs typeface="Arial" panose="020B0604020202020204" pitchFamily="34" charset="0"/>
              </a:rPr>
              <a:t>Counseling</a:t>
            </a:r>
            <a:r>
              <a:rPr lang="en-GB" sz="1200" i="1" kern="0" dirty="0">
                <a:solidFill>
                  <a:prstClr val="white"/>
                </a:solidFill>
                <a:latin typeface="Arial" panose="020B0604020202020204" pitchFamily="34" charset="0"/>
                <a:cs typeface="Arial" panose="020B0604020202020204" pitchFamily="34" charset="0"/>
              </a:rPr>
              <a:t>. 73:504-10</a:t>
            </a:r>
          </a:p>
          <a:p>
            <a:pPr>
              <a:defRPr/>
            </a:pPr>
            <a:endParaRPr lang="en-GB" sz="1200" i="1" kern="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369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9036" y="1123980"/>
            <a:ext cx="5236329" cy="4948935"/>
            <a:chOff x="1927970" y="1124748"/>
            <a:chExt cx="5236329" cy="4948935"/>
          </a:xfrm>
          <a:solidFill>
            <a:srgbClr val="A365D1"/>
          </a:solidFill>
        </p:grpSpPr>
        <p:sp>
          <p:nvSpPr>
            <p:cNvPr id="4" name="Title 3"/>
            <p:cNvSpPr txBox="1">
              <a:spLocks/>
            </p:cNvSpPr>
            <p:nvPr/>
          </p:nvSpPr>
          <p:spPr bwMode="auto">
            <a:xfrm>
              <a:off x="1927970" y="1124748"/>
              <a:ext cx="2478761" cy="1424391"/>
            </a:xfrm>
            <a:prstGeom prst="rect">
              <a:avLst/>
            </a:prstGeom>
            <a:grpFill/>
            <a:ln w="12700" cap="flat" cmpd="sng" algn="ctr">
              <a:solidFill>
                <a:srgbClr val="4472C4"/>
              </a:solidFill>
              <a:prstDash val="solid"/>
              <a:miter lim="800000"/>
              <a:headEnd/>
              <a:tailEnd/>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Patients: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unaware of all reasonable options and outcomes</a:t>
              </a:r>
            </a:p>
          </p:txBody>
        </p:sp>
        <p:sp>
          <p:nvSpPr>
            <p:cNvPr id="5" name="Title 3"/>
            <p:cNvSpPr txBox="1">
              <a:spLocks/>
            </p:cNvSpPr>
            <p:nvPr/>
          </p:nvSpPr>
          <p:spPr bwMode="auto">
            <a:xfrm>
              <a:off x="4676820" y="1124748"/>
              <a:ext cx="2487479" cy="1424391"/>
            </a:xfrm>
            <a:prstGeom prst="rect">
              <a:avLst/>
            </a:prstGeom>
            <a:grpFill/>
            <a:ln w="12700" cap="flat" cmpd="sng" algn="ctr">
              <a:solidFill>
                <a:srgbClr val="4472C4"/>
              </a:solidFill>
              <a:prstDash val="solid"/>
              <a:miter lim="800000"/>
              <a:headEnd/>
              <a:tailEnd/>
            </a:ln>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Clinicians: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unaware of patients’ circumstances and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preferences</a:t>
              </a:r>
            </a:p>
          </p:txBody>
        </p:sp>
        <p:sp>
          <p:nvSpPr>
            <p:cNvPr id="6" name="Down Arrow 5"/>
            <p:cNvSpPr/>
            <p:nvPr/>
          </p:nvSpPr>
          <p:spPr>
            <a:xfrm>
              <a:off x="4211861" y="2549135"/>
              <a:ext cx="672804" cy="993654"/>
            </a:xfrm>
            <a:prstGeom prst="downArrow">
              <a:avLst/>
            </a:prstGeom>
            <a:grp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8" name="Down Arrow 7"/>
            <p:cNvSpPr/>
            <p:nvPr/>
          </p:nvSpPr>
          <p:spPr>
            <a:xfrm>
              <a:off x="4211860" y="4286693"/>
              <a:ext cx="672804" cy="993654"/>
            </a:xfrm>
            <a:prstGeom prst="downArrow">
              <a:avLst/>
            </a:prstGeom>
            <a:grpFill/>
            <a:ln w="12700" cap="flat" cmpd="sng" algn="ctr">
              <a:solidFill>
                <a:srgbClr val="4472C4">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ndParaRPr>
            </a:p>
          </p:txBody>
        </p:sp>
        <p:sp>
          <p:nvSpPr>
            <p:cNvPr id="7" name="Title 1"/>
            <p:cNvSpPr txBox="1">
              <a:spLocks/>
            </p:cNvSpPr>
            <p:nvPr/>
          </p:nvSpPr>
          <p:spPr>
            <a:xfrm>
              <a:off x="2299758" y="3542788"/>
              <a:ext cx="4480948" cy="815700"/>
            </a:xfrm>
            <a:prstGeom prst="rect">
              <a:avLst/>
            </a:prstGeom>
            <a:grpFill/>
            <a:ln w="6350" cap="flat" cmpd="sng" algn="ctr">
              <a:solidFill>
                <a:srgbClr val="4472C4"/>
              </a:solidFill>
              <a:prstDash val="solid"/>
              <a:miter lim="800000"/>
            </a:ln>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Uninformed decision =</a:t>
              </a:r>
              <a:br>
                <a:rPr kumimoji="0" lang="en-US" sz="2600" b="0" i="0"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br>
              <a:r>
                <a:rPr kumimoji="0" lang="en-US" sz="2600" b="1" i="1"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Decision regret</a:t>
              </a:r>
              <a:endParaRPr kumimoji="0" lang="en-US" sz="2600" b="1" i="0" u="none" strike="noStrike" kern="120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sp>
          <p:nvSpPr>
            <p:cNvPr id="9" name="Title 1"/>
            <p:cNvSpPr txBox="1">
              <a:spLocks/>
            </p:cNvSpPr>
            <p:nvPr/>
          </p:nvSpPr>
          <p:spPr>
            <a:xfrm>
              <a:off x="2436346" y="5280347"/>
              <a:ext cx="4480948" cy="793336"/>
            </a:xfrm>
            <a:prstGeom prst="rect">
              <a:avLst/>
            </a:prstGeom>
            <a:grpFill/>
            <a:ln w="6350" cap="flat" cmpd="sng" algn="ctr">
              <a:solidFill>
                <a:srgbClr val="4472C4"/>
              </a:solidFill>
              <a:prstDash val="solid"/>
              <a:miter lim="800000"/>
            </a:ln>
            <a:effectLst/>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Uninformed demand on system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unwarranted clinical variation</a:t>
              </a:r>
            </a:p>
          </p:txBody>
        </p:sp>
      </p:grpSp>
      <p:sp>
        <p:nvSpPr>
          <p:cNvPr id="13" name="Rounded Rectangle 12"/>
          <p:cNvSpPr/>
          <p:nvPr/>
        </p:nvSpPr>
        <p:spPr>
          <a:xfrm>
            <a:off x="1060254" y="169393"/>
            <a:ext cx="7740846" cy="737055"/>
          </a:xfrm>
          <a:prstGeom prst="roundRect">
            <a:avLst/>
          </a:prstGeom>
          <a:solidFill>
            <a:srgbClr val="893BC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GB" sz="3200" b="1" dirty="0">
                <a:latin typeface="Arial" panose="020B0604020202020204" pitchFamily="34" charset="0"/>
                <a:cs typeface="Arial" panose="020B0604020202020204" pitchFamily="34" charset="0"/>
              </a:rPr>
              <a:t>‘The silent misdiagnosis’</a:t>
            </a:r>
          </a:p>
        </p:txBody>
      </p:sp>
      <p:sp>
        <p:nvSpPr>
          <p:cNvPr id="15" name="Rounded Rectangle 14"/>
          <p:cNvSpPr/>
          <p:nvPr/>
        </p:nvSpPr>
        <p:spPr>
          <a:xfrm>
            <a:off x="5422790" y="906449"/>
            <a:ext cx="3642174" cy="5884876"/>
          </a:xfrm>
          <a:prstGeom prst="roundRect">
            <a:avLst/>
          </a:prstGeom>
          <a:solidFill>
            <a:srgbClr val="A365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15000"/>
              </a:lnSpc>
              <a:spcBef>
                <a:spcPct val="20000"/>
              </a:spcBef>
            </a:pPr>
            <a:endParaRPr lang="en-GB" sz="1400" dirty="0">
              <a:solidFill>
                <a:schemeClr val="bg1"/>
              </a:solidFill>
              <a:ea typeface="Calibri"/>
              <a:cs typeface="Times New Roman"/>
            </a:endParaRPr>
          </a:p>
          <a:p>
            <a:pPr lvl="0" defTabSz="914400">
              <a:lnSpc>
                <a:spcPct val="115000"/>
              </a:lnSpc>
              <a:spcBef>
                <a:spcPct val="20000"/>
              </a:spcBef>
            </a:pPr>
            <a:endParaRPr lang="en-GB" sz="1400" dirty="0">
              <a:solidFill>
                <a:schemeClr val="bg1"/>
              </a:solidFill>
              <a:latin typeface="Arial" panose="020B0604020202020204" pitchFamily="34" charset="0"/>
              <a:ea typeface="Calibri"/>
              <a:cs typeface="Arial" panose="020B0604020202020204" pitchFamily="34" charset="0"/>
            </a:endParaRPr>
          </a:p>
          <a:p>
            <a:pPr lvl="0" defTabSz="914400">
              <a:lnSpc>
                <a:spcPct val="115000"/>
              </a:lnSpc>
              <a:spcBef>
                <a:spcPct val="20000"/>
              </a:spcBef>
            </a:pPr>
            <a:r>
              <a:rPr lang="en-GB" sz="1400" dirty="0">
                <a:solidFill>
                  <a:schemeClr val="bg1"/>
                </a:solidFill>
                <a:latin typeface="Arial" panose="020B0604020202020204" pitchFamily="34" charset="0"/>
                <a:ea typeface="Calibri"/>
                <a:cs typeface="Arial" panose="020B0604020202020204" pitchFamily="34" charset="0"/>
              </a:rPr>
              <a:t>The responses from surveys suggests that clinicians could communicate better with people they see and treat. The message remains loud and clear that people want to receive more information and to have more involvement in their care. Furthermore, all the evidence available says treating patients as equals and really listening to their needs and desires and then responding to those needs ensures they start to feel involved. </a:t>
            </a:r>
          </a:p>
          <a:p>
            <a:pPr lvl="0" defTabSz="914400">
              <a:lnSpc>
                <a:spcPct val="115000"/>
              </a:lnSpc>
              <a:spcBef>
                <a:spcPct val="20000"/>
              </a:spcBef>
            </a:pPr>
            <a:endParaRPr lang="en-GB" sz="1400" dirty="0">
              <a:solidFill>
                <a:schemeClr val="bg1"/>
              </a:solidFill>
              <a:latin typeface="Arial" panose="020B0604020202020204" pitchFamily="34" charset="0"/>
              <a:ea typeface="Calibri"/>
              <a:cs typeface="Arial" panose="020B0604020202020204" pitchFamily="34" charset="0"/>
            </a:endParaRPr>
          </a:p>
          <a:p>
            <a:pPr lvl="0" defTabSz="914400">
              <a:lnSpc>
                <a:spcPct val="115000"/>
              </a:lnSpc>
              <a:spcBef>
                <a:spcPct val="20000"/>
              </a:spcBef>
            </a:pPr>
            <a:r>
              <a:rPr lang="en-GB" sz="1400" dirty="0">
                <a:solidFill>
                  <a:schemeClr val="bg1"/>
                </a:solidFill>
                <a:latin typeface="Arial" panose="020B0604020202020204" pitchFamily="34" charset="0"/>
                <a:ea typeface="Calibri"/>
                <a:cs typeface="Arial" panose="020B0604020202020204" pitchFamily="34" charset="0"/>
              </a:rPr>
              <a:t>Research also tells us that people who feel involved in decisions affecting their care who understand their condition have better outcomes, reducing the need for repeat appointments and hospital admissions. </a:t>
            </a:r>
          </a:p>
          <a:p>
            <a:pPr lvl="0" defTabSz="914400">
              <a:lnSpc>
                <a:spcPct val="115000"/>
              </a:lnSpc>
              <a:spcBef>
                <a:spcPct val="20000"/>
              </a:spcBef>
            </a:pPr>
            <a:endParaRPr lang="en-GB" sz="1400" dirty="0">
              <a:solidFill>
                <a:schemeClr val="bg1"/>
              </a:solidFill>
              <a:latin typeface="Arial" panose="020B0604020202020204" pitchFamily="34" charset="0"/>
              <a:ea typeface="Calibri"/>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1" u="none" strike="noStrike" kern="0" cap="none" spc="0" normalizeH="0" baseline="0" noProof="0" dirty="0">
                <a:ln>
                  <a:noFill/>
                </a:ln>
                <a:solidFill>
                  <a:schemeClr val="bg1"/>
                </a:solidFill>
                <a:effectLst/>
                <a:uLnTx/>
                <a:uFillTx/>
                <a:latin typeface="NeoSansStd-Light"/>
              </a:rPr>
              <a:t>PATIENTS’ PREFERENCES MATTER: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i="1" u="none" strike="noStrike" kern="0" cap="none" spc="0" normalizeH="0" baseline="0" noProof="0" dirty="0">
                <a:ln>
                  <a:noFill/>
                </a:ln>
                <a:solidFill>
                  <a:schemeClr val="bg1"/>
                </a:solidFill>
                <a:effectLst/>
                <a:uLnTx/>
                <a:uFillTx/>
                <a:latin typeface="NeoSansStd-Regular"/>
              </a:rPr>
              <a:t>Stop the silent misdiagnosis,</a:t>
            </a:r>
            <a:r>
              <a:rPr kumimoji="0" lang="en-GB" sz="1400" i="1" u="none" strike="noStrike" kern="0" cap="none" spc="0" normalizeH="0" noProof="0" dirty="0">
                <a:ln>
                  <a:noFill/>
                </a:ln>
                <a:solidFill>
                  <a:schemeClr val="bg1"/>
                </a:solidFill>
                <a:effectLst/>
                <a:uLnTx/>
                <a:uFillTx/>
                <a:latin typeface="NeoSansStd-Regular"/>
              </a:rPr>
              <a:t> </a:t>
            </a:r>
            <a:r>
              <a:rPr kumimoji="0" lang="en-GB" sz="1400" i="1" u="none" strike="noStrike" kern="0" cap="none" spc="0" normalizeH="0" baseline="0" noProof="0" dirty="0">
                <a:ln>
                  <a:noFill/>
                </a:ln>
                <a:solidFill>
                  <a:schemeClr val="bg1"/>
                </a:solidFill>
                <a:effectLst/>
                <a:uLnTx/>
                <a:uFillTx/>
                <a:latin typeface="NeoSansStd-Regular"/>
              </a:rPr>
              <a:t>Al Mulley, Chris Trimble, Glyn Elwyn 2012</a:t>
            </a:r>
            <a:endParaRPr kumimoji="0" lang="en-GB" sz="1400" i="1" u="none" strike="noStrike" kern="0" cap="none" spc="0" normalizeH="0" baseline="0" noProof="0" dirty="0">
              <a:ln>
                <a:noFill/>
              </a:ln>
              <a:solidFill>
                <a:schemeClr val="bg1"/>
              </a:solidFill>
              <a:effectLst/>
              <a:uLnTx/>
              <a:uFillTx/>
            </a:endParaRPr>
          </a:p>
          <a:p>
            <a:pPr lvl="0" defTabSz="914400">
              <a:lnSpc>
                <a:spcPct val="115000"/>
              </a:lnSpc>
              <a:spcBef>
                <a:spcPct val="20000"/>
              </a:spcBef>
            </a:pPr>
            <a:endParaRPr lang="en-GB" sz="1400" dirty="0">
              <a:solidFill>
                <a:schemeClr val="bg1"/>
              </a:solidFill>
              <a:latin typeface="Arial" panose="020B0604020202020204" pitchFamily="34" charset="0"/>
              <a:ea typeface="Calibri"/>
              <a:cs typeface="Arial" panose="020B0604020202020204" pitchFamily="34" charset="0"/>
            </a:endParaRPr>
          </a:p>
          <a:p>
            <a:pPr lvl="0" defTabSz="914400">
              <a:lnSpc>
                <a:spcPct val="90000"/>
              </a:lnSpc>
              <a:spcBef>
                <a:spcPts val="1000"/>
              </a:spcBef>
            </a:pPr>
            <a:endParaRPr lang="en-GB" sz="1600" dirty="0">
              <a:solidFill>
                <a:prstClr val="black"/>
              </a:solidFill>
            </a:endParaRPr>
          </a:p>
        </p:txBody>
      </p:sp>
    </p:spTree>
    <p:extLst>
      <p:ext uri="{BB962C8B-B14F-4D97-AF65-F5344CB8AC3E}">
        <p14:creationId xmlns:p14="http://schemas.microsoft.com/office/powerpoint/2010/main" val="301211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itle 1"/>
          <p:cNvSpPr txBox="1">
            <a:spLocks noGrp="1"/>
          </p:cNvSpPr>
          <p:nvPr>
            <p:ph type="title"/>
          </p:nvPr>
        </p:nvSpPr>
        <p:spPr>
          <a:xfrm>
            <a:off x="264648" y="107965"/>
            <a:ext cx="6172200" cy="857251"/>
          </a:xfrm>
          <a:prstGeom prst="rect">
            <a:avLst/>
          </a:prstGeom>
        </p:spPr>
        <p:txBody>
          <a:bodyPr/>
          <a:lstStyle>
            <a:lvl1pPr algn="l"/>
          </a:lstStyle>
          <a:p>
            <a:r>
              <a:rPr lang="en-GB" sz="3600" b="1" dirty="0">
                <a:solidFill>
                  <a:srgbClr val="7030A0"/>
                </a:solidFill>
                <a:latin typeface="Arial" panose="020B0604020202020204" pitchFamily="34" charset="0"/>
                <a:cs typeface="Arial" panose="020B0604020202020204" pitchFamily="34" charset="0"/>
              </a:rPr>
              <a:t>The </a:t>
            </a:r>
            <a:r>
              <a:rPr sz="3600" b="1" dirty="0">
                <a:solidFill>
                  <a:srgbClr val="7030A0"/>
                </a:solidFill>
                <a:latin typeface="Arial" panose="020B0604020202020204" pitchFamily="34" charset="0"/>
                <a:cs typeface="Arial" panose="020B0604020202020204" pitchFamily="34" charset="0"/>
              </a:rPr>
              <a:t>Pathway train</a:t>
            </a:r>
            <a:r>
              <a:rPr lang="en-GB" sz="3600" b="1" dirty="0">
                <a:solidFill>
                  <a:srgbClr val="7030A0"/>
                </a:solidFill>
                <a:latin typeface="Arial" panose="020B0604020202020204" pitchFamily="34" charset="0"/>
                <a:cs typeface="Arial" panose="020B0604020202020204" pitchFamily="34" charset="0"/>
              </a:rPr>
              <a:t> </a:t>
            </a:r>
            <a:r>
              <a:rPr dirty="0"/>
              <a:t>		</a:t>
            </a:r>
          </a:p>
        </p:txBody>
      </p:sp>
      <p:sp>
        <p:nvSpPr>
          <p:cNvPr id="166" name="Text Placeholder 2"/>
          <p:cNvSpPr txBox="1">
            <a:spLocks noGrp="1"/>
          </p:cNvSpPr>
          <p:nvPr>
            <p:ph type="body" idx="1"/>
          </p:nvPr>
        </p:nvSpPr>
        <p:spPr>
          <a:xfrm>
            <a:off x="347878" y="1537857"/>
            <a:ext cx="4743079" cy="1835161"/>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p>
            <a:pPr marL="0" marR="0" lvl="0" indent="0" algn="l" defTabSz="685800" rtl="0" eaLnBrk="1" fontAlgn="auto" latinLnBrk="0" hangingPunct="1">
              <a:lnSpc>
                <a:spcPct val="80000"/>
              </a:lnSpc>
              <a:spcBef>
                <a:spcPts val="750"/>
              </a:spcBef>
              <a:spcAft>
                <a:spcPts val="0"/>
              </a:spcAft>
              <a:buClrTx/>
              <a:buSzTx/>
              <a:buNone/>
              <a:tabLst/>
              <a:defRPr sz="2700"/>
            </a:pP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80000"/>
              </a:lnSpc>
              <a:spcBef>
                <a:spcPts val="750"/>
              </a:spcBef>
              <a:spcAft>
                <a:spcPts val="0"/>
              </a:spcAft>
              <a:buClrTx/>
              <a:buSzTx/>
              <a:buNone/>
              <a:tabLst/>
              <a:defRPr sz="2700"/>
            </a:pPr>
            <a:r>
              <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destination is predetermined and everyone is doing their best. </a:t>
            </a:r>
            <a:r>
              <a:rPr lang="en-GB" sz="1500" dirty="0">
                <a:latin typeface="Arial" panose="020B0604020202020204" pitchFamily="34" charset="0"/>
                <a:cs typeface="Arial" panose="020B0604020202020204" pitchFamily="34" charset="0"/>
              </a:rPr>
              <a:t>Each step leads to the next logical step on the pathway and t</a:t>
            </a:r>
            <a:r>
              <a:rPr sz="1500" dirty="0">
                <a:latin typeface="Arial" panose="020B0604020202020204" pitchFamily="34" charset="0"/>
                <a:cs typeface="Arial" panose="020B0604020202020204" pitchFamily="34" charset="0"/>
              </a:rPr>
              <a:t>he journey is often smooth</a:t>
            </a:r>
            <a:r>
              <a:rPr lang="en-GB" sz="1500" dirty="0">
                <a:latin typeface="Arial" panose="020B0604020202020204" pitchFamily="34" charset="0"/>
                <a:cs typeface="Arial" panose="020B0604020202020204" pitchFamily="34" charset="0"/>
              </a:rPr>
              <a:t>. </a:t>
            </a:r>
          </a:p>
          <a:p>
            <a:pPr marL="0" marR="0" lvl="0" indent="0" algn="l" defTabSz="685800" rtl="0" eaLnBrk="1" fontAlgn="auto" latinLnBrk="0" hangingPunct="1">
              <a:lnSpc>
                <a:spcPct val="80000"/>
              </a:lnSpc>
              <a:spcBef>
                <a:spcPts val="750"/>
              </a:spcBef>
              <a:spcAft>
                <a:spcPts val="0"/>
              </a:spcAft>
              <a:buClrTx/>
              <a:buSzTx/>
              <a:buNone/>
              <a:tabLst/>
              <a:defRPr sz="2700"/>
            </a:pPr>
            <a:r>
              <a:rPr lang="en-GB" sz="1500" dirty="0">
                <a:latin typeface="Arial" panose="020B0604020202020204" pitchFamily="34" charset="0"/>
                <a:cs typeface="Arial" panose="020B0604020202020204" pitchFamily="34" charset="0"/>
              </a:rPr>
              <a:t>But, do we:</a:t>
            </a:r>
            <a:endParaRPr sz="1500" dirty="0">
              <a:latin typeface="Arial" panose="020B0604020202020204" pitchFamily="34" charset="0"/>
              <a:cs typeface="Arial" panose="020B0604020202020204" pitchFamily="34" charset="0"/>
            </a:endParaRPr>
          </a:p>
          <a:p>
            <a:pPr>
              <a:lnSpc>
                <a:spcPct val="80000"/>
              </a:lnSpc>
              <a:defRPr sz="2700"/>
            </a:pPr>
            <a:r>
              <a:rPr sz="1500" dirty="0" err="1">
                <a:latin typeface="Arial" panose="020B0604020202020204" pitchFamily="34" charset="0"/>
                <a:cs typeface="Arial" panose="020B0604020202020204" pitchFamily="34" charset="0"/>
              </a:rPr>
              <a:t>mak</a:t>
            </a:r>
            <a:r>
              <a:rPr lang="en-GB" sz="1500" dirty="0">
                <a:latin typeface="Arial" panose="020B0604020202020204" pitchFamily="34" charset="0"/>
                <a:cs typeface="Arial" panose="020B0604020202020204" pitchFamily="34" charset="0"/>
              </a:rPr>
              <a:t>e </a:t>
            </a:r>
            <a:r>
              <a:rPr sz="1500" dirty="0">
                <a:latin typeface="Arial" panose="020B0604020202020204" pitchFamily="34" charset="0"/>
                <a:cs typeface="Arial" panose="020B0604020202020204" pitchFamily="34" charset="0"/>
              </a:rPr>
              <a:t>assumptions</a:t>
            </a:r>
            <a:r>
              <a:rPr lang="en-GB" sz="1500" dirty="0">
                <a:latin typeface="Arial" panose="020B0604020202020204" pitchFamily="34" charset="0"/>
                <a:cs typeface="Arial" panose="020B0604020202020204" pitchFamily="34" charset="0"/>
              </a:rPr>
              <a:t>?</a:t>
            </a:r>
          </a:p>
          <a:p>
            <a:pPr>
              <a:lnSpc>
                <a:spcPct val="80000"/>
              </a:lnSpc>
              <a:defRPr sz="2700"/>
            </a:pPr>
            <a:r>
              <a:rPr lang="en-GB" sz="1500" dirty="0">
                <a:latin typeface="Arial" panose="020B0604020202020204" pitchFamily="34" charset="0"/>
                <a:cs typeface="Arial" panose="020B0604020202020204" pitchFamily="34" charset="0"/>
              </a:rPr>
              <a:t>embed personalisation in our conversations?</a:t>
            </a:r>
          </a:p>
          <a:p>
            <a:pPr>
              <a:lnSpc>
                <a:spcPct val="80000"/>
              </a:lnSpc>
              <a:defRPr sz="2700"/>
            </a:pPr>
            <a:endParaRPr lang="en-GB" i="1" dirty="0">
              <a:solidFill>
                <a:srgbClr val="7030A0"/>
              </a:solidFill>
            </a:endParaRPr>
          </a:p>
          <a:p>
            <a:pPr marL="0" indent="0">
              <a:lnSpc>
                <a:spcPct val="80000"/>
              </a:lnSpc>
              <a:buNone/>
              <a:defRPr sz="2700"/>
            </a:pPr>
            <a:endParaRPr dirty="0"/>
          </a:p>
        </p:txBody>
      </p:sp>
      <p:pic>
        <p:nvPicPr>
          <p:cNvPr id="3" name="Graphic 2" descr="Train with solid fill">
            <a:extLst>
              <a:ext uri="{FF2B5EF4-FFF2-40B4-BE49-F238E27FC236}">
                <a16:creationId xmlns:a16="http://schemas.microsoft.com/office/drawing/2014/main" id="{4E776A4E-0229-4EE5-8369-2DCFCA511B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1017" y="861272"/>
            <a:ext cx="685800" cy="685800"/>
          </a:xfrm>
          <a:prstGeom prst="rect">
            <a:avLst/>
          </a:prstGeom>
        </p:spPr>
      </p:pic>
      <p:sp>
        <p:nvSpPr>
          <p:cNvPr id="5" name="Speech Bubble: Rectangle 4">
            <a:extLst>
              <a:ext uri="{FF2B5EF4-FFF2-40B4-BE49-F238E27FC236}">
                <a16:creationId xmlns:a16="http://schemas.microsoft.com/office/drawing/2014/main" id="{6420AD87-4ACD-497F-9BC4-B7BBC81A4D9B}"/>
              </a:ext>
            </a:extLst>
          </p:cNvPr>
          <p:cNvSpPr/>
          <p:nvPr/>
        </p:nvSpPr>
        <p:spPr>
          <a:xfrm>
            <a:off x="5757001" y="2889403"/>
            <a:ext cx="3148843" cy="1868715"/>
          </a:xfrm>
          <a:prstGeom prst="wedgeRectCallout">
            <a:avLst/>
          </a:prstGeom>
          <a:solidFill>
            <a:srgbClr val="00B05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ctr" defTabSz="685800">
              <a:lnSpc>
                <a:spcPct val="80000"/>
              </a:lnSpc>
              <a:spcBef>
                <a:spcPts val="525"/>
              </a:spcBef>
              <a:buSzPct val="100000"/>
              <a:defRPr sz="2700"/>
            </a:pPr>
            <a:r>
              <a:rPr lang="en-GB" sz="1725" b="1" i="1" kern="0" dirty="0">
                <a:solidFill>
                  <a:srgbClr val="FFFFFF"/>
                </a:solidFill>
                <a:latin typeface="Arial" panose="020B0604020202020204" pitchFamily="34" charset="0"/>
                <a:cs typeface="Arial" panose="020B0604020202020204" pitchFamily="34" charset="0"/>
                <a:sym typeface="Calibri"/>
              </a:rPr>
              <a:t>“I have to ….”</a:t>
            </a:r>
          </a:p>
          <a:p>
            <a:pPr defTabSz="685800">
              <a:lnSpc>
                <a:spcPct val="80000"/>
              </a:lnSpc>
              <a:spcBef>
                <a:spcPts val="525"/>
              </a:spcBef>
              <a:buSzPct val="100000"/>
              <a:defRPr sz="2700"/>
            </a:pPr>
            <a:r>
              <a:rPr lang="en-GB" sz="1200" kern="0" dirty="0">
                <a:solidFill>
                  <a:srgbClr val="FFFFFF"/>
                </a:solidFill>
                <a:latin typeface="Arial" panose="020B0604020202020204" pitchFamily="34" charset="0"/>
                <a:cs typeface="Arial" panose="020B0604020202020204" pitchFamily="34" charset="0"/>
                <a:sym typeface="Calibri"/>
              </a:rPr>
              <a:t>This is what the older woman who decided not to have surgery said and felt. She didn’t realise she had a choice.  She just wanted meals on wheels and to continue looking after her daughter who suffered from mental health problems.  She got all the way to the end of the pathway train, because no-one had asked her </a:t>
            </a:r>
          </a:p>
          <a:p>
            <a:pPr defTabSz="685800">
              <a:lnSpc>
                <a:spcPct val="80000"/>
              </a:lnSpc>
              <a:spcBef>
                <a:spcPts val="525"/>
              </a:spcBef>
              <a:buSzPct val="100000"/>
              <a:defRPr sz="2700"/>
            </a:pPr>
            <a:r>
              <a:rPr lang="en-GB" sz="1725" b="1" i="1" kern="0" dirty="0">
                <a:solidFill>
                  <a:srgbClr val="FFFFFF"/>
                </a:solidFill>
                <a:latin typeface="Arial" panose="020B0604020202020204" pitchFamily="34" charset="0"/>
                <a:cs typeface="Arial" panose="020B0604020202020204" pitchFamily="34" charset="0"/>
                <a:sym typeface="Calibri"/>
              </a:rPr>
              <a:t>“what matters to you.”</a:t>
            </a:r>
          </a:p>
        </p:txBody>
      </p:sp>
      <p:sp>
        <p:nvSpPr>
          <p:cNvPr id="8" name="Speech Bubble: Oval 7">
            <a:extLst>
              <a:ext uri="{FF2B5EF4-FFF2-40B4-BE49-F238E27FC236}">
                <a16:creationId xmlns:a16="http://schemas.microsoft.com/office/drawing/2014/main" id="{303114EC-A394-4F7B-8FD3-82B4644E4A15}"/>
              </a:ext>
            </a:extLst>
          </p:cNvPr>
          <p:cNvSpPr/>
          <p:nvPr/>
        </p:nvSpPr>
        <p:spPr>
          <a:xfrm>
            <a:off x="1418549" y="3790791"/>
            <a:ext cx="3672408" cy="672268"/>
          </a:xfrm>
          <a:prstGeom prst="wedgeEllipseCallout">
            <a:avLst/>
          </a:prstGeom>
          <a:solidFill>
            <a:srgbClr val="7030A0"/>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lnSpc>
                <a:spcPct val="80000"/>
              </a:lnSpc>
              <a:spcBef>
                <a:spcPts val="525"/>
              </a:spcBef>
              <a:buSzPct val="100000"/>
              <a:defRPr sz="2700"/>
            </a:pPr>
            <a:r>
              <a:rPr lang="en-GB" sz="1400" i="1" kern="0" dirty="0">
                <a:solidFill>
                  <a:srgbClr val="FFFFFF"/>
                </a:solidFill>
                <a:latin typeface="Arial" panose="020B0604020202020204" pitchFamily="34" charset="0"/>
                <a:cs typeface="Arial" panose="020B0604020202020204" pitchFamily="34" charset="0"/>
                <a:sym typeface="Calibri"/>
              </a:rPr>
              <a:t>“what matters to them and what is important to and for them?“ </a:t>
            </a:r>
          </a:p>
        </p:txBody>
      </p:sp>
      <p:sp>
        <p:nvSpPr>
          <p:cNvPr id="9" name="Rectangle 8">
            <a:extLst>
              <a:ext uri="{FF2B5EF4-FFF2-40B4-BE49-F238E27FC236}">
                <a16:creationId xmlns:a16="http://schemas.microsoft.com/office/drawing/2014/main" id="{EF063316-2B68-48B5-9940-F7F83FA52603}"/>
              </a:ext>
            </a:extLst>
          </p:cNvPr>
          <p:cNvSpPr/>
          <p:nvPr/>
        </p:nvSpPr>
        <p:spPr>
          <a:xfrm>
            <a:off x="192947" y="5594477"/>
            <a:ext cx="4555222" cy="668386"/>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685800">
              <a:lnSpc>
                <a:spcPct val="80000"/>
              </a:lnSpc>
              <a:spcBef>
                <a:spcPts val="525"/>
              </a:spcBef>
              <a:buSzPct val="100000"/>
              <a:defRPr sz="2700"/>
            </a:pPr>
            <a:r>
              <a:rPr lang="en-GB" sz="1200" kern="0" dirty="0">
                <a:solidFill>
                  <a:srgbClr val="000000"/>
                </a:solidFill>
                <a:latin typeface="Arial" panose="020B0604020202020204" pitchFamily="34" charset="0"/>
                <a:cs typeface="Arial" panose="020B0604020202020204" pitchFamily="34" charset="0"/>
                <a:sym typeface="Calibri"/>
              </a:rPr>
              <a:t>How do we ensure personalised conversations happen at every stop of the journey – what if you want to get off the train!  </a:t>
            </a:r>
          </a:p>
          <a:p>
            <a:pPr defTabSz="685800">
              <a:lnSpc>
                <a:spcPct val="80000"/>
              </a:lnSpc>
              <a:spcBef>
                <a:spcPts val="525"/>
              </a:spcBef>
              <a:buSzPct val="100000"/>
              <a:defRPr sz="2700"/>
            </a:pPr>
            <a:endParaRPr lang="en-GB" sz="1425" kern="0" dirty="0">
              <a:solidFill>
                <a:srgbClr val="000000"/>
              </a:solidFill>
              <a:latin typeface="Calibri"/>
              <a:cs typeface="Helvetica"/>
              <a:sym typeface="Calibri"/>
            </a:endParaRPr>
          </a:p>
        </p:txBody>
      </p:sp>
      <p:pic>
        <p:nvPicPr>
          <p:cNvPr id="11" name="Graphic 10" descr="Train with solid fill">
            <a:extLst>
              <a:ext uri="{FF2B5EF4-FFF2-40B4-BE49-F238E27FC236}">
                <a16:creationId xmlns:a16="http://schemas.microsoft.com/office/drawing/2014/main" id="{64594C1A-F679-4771-8378-80A898629E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19804" y="5826061"/>
            <a:ext cx="351000" cy="351000"/>
          </a:xfrm>
          <a:prstGeom prst="rect">
            <a:avLst/>
          </a:prstGeom>
        </p:spPr>
      </p:pic>
      <p:pic>
        <p:nvPicPr>
          <p:cNvPr id="15" name="Graphic 14" descr="User with solid fill">
            <a:extLst>
              <a:ext uri="{FF2B5EF4-FFF2-40B4-BE49-F238E27FC236}">
                <a16:creationId xmlns:a16="http://schemas.microsoft.com/office/drawing/2014/main" id="{B87232CE-EC9A-4A1C-AEAA-9809868456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47710" y="4569773"/>
            <a:ext cx="945000" cy="945000"/>
          </a:xfrm>
          <a:prstGeom prst="rect">
            <a:avLst/>
          </a:prstGeom>
        </p:spPr>
      </p:pic>
      <p:pic>
        <p:nvPicPr>
          <p:cNvPr id="4" name="Picture 3" descr="Old woman sitting hand on forehead">
            <a:extLst>
              <a:ext uri="{FF2B5EF4-FFF2-40B4-BE49-F238E27FC236}">
                <a16:creationId xmlns:a16="http://schemas.microsoft.com/office/drawing/2014/main" id="{AC31D6A4-D1AA-413F-959F-9AC9EAB3F4DB}"/>
              </a:ext>
            </a:extLst>
          </p:cNvPr>
          <p:cNvPicPr>
            <a:picLocks noChangeAspect="1"/>
          </p:cNvPicPr>
          <p:nvPr/>
        </p:nvPicPr>
        <p:blipFill>
          <a:blip r:embed="rId6"/>
          <a:stretch>
            <a:fillRect/>
          </a:stretch>
        </p:blipFill>
        <p:spPr>
          <a:xfrm>
            <a:off x="5490123" y="4791039"/>
            <a:ext cx="1061169" cy="1764000"/>
          </a:xfrm>
          <a:prstGeom prst="rect">
            <a:avLst/>
          </a:prstGeom>
        </p:spPr>
      </p:pic>
      <p:sp>
        <p:nvSpPr>
          <p:cNvPr id="6" name="TextBox 5">
            <a:extLst>
              <a:ext uri="{FF2B5EF4-FFF2-40B4-BE49-F238E27FC236}">
                <a16:creationId xmlns:a16="http://schemas.microsoft.com/office/drawing/2014/main" id="{6B2A7336-7709-445C-84C9-E3FADE2C113E}"/>
              </a:ext>
            </a:extLst>
          </p:cNvPr>
          <p:cNvSpPr txBox="1"/>
          <p:nvPr/>
        </p:nvSpPr>
        <p:spPr>
          <a:xfrm>
            <a:off x="5282862" y="193768"/>
            <a:ext cx="2797289" cy="3029034"/>
          </a:xfrm>
          <a:prstGeom prst="rect">
            <a:avLst/>
          </a:prstGeom>
          <a:noFill/>
          <a:ln w="28575">
            <a:solidFill>
              <a:srgbClr val="00B050"/>
            </a:solidFill>
          </a:ln>
        </p:spPr>
        <p:txBody>
          <a:bodyPr wrap="square" rtlCol="0">
            <a:spAutoFit/>
          </a:bodyPr>
          <a:lstStyle/>
          <a:p>
            <a:pPr marR="0" lvl="0" algn="ctr" defTabSz="914400" rtl="0" eaLnBrk="1" fontAlgn="auto" latinLnBrk="0" hangingPunct="1">
              <a:lnSpc>
                <a:spcPct val="100000"/>
              </a:lnSpc>
              <a:spcBef>
                <a:spcPts val="700"/>
              </a:spcBef>
              <a:spcAft>
                <a:spcPts val="0"/>
              </a:spcAft>
              <a:buClrTx/>
              <a:buSzPct val="100000"/>
              <a:tabLst/>
              <a:defRPr/>
            </a:pPr>
            <a:r>
              <a:rPr lang="en-GB" b="1" dirty="0">
                <a:latin typeface="Arial" panose="020B0604020202020204" pitchFamily="34" charset="0"/>
                <a:cs typeface="Arial" panose="020B0604020202020204" pitchFamily="34" charset="0"/>
              </a:rPr>
              <a:t>Case Stories</a:t>
            </a:r>
          </a:p>
          <a:p>
            <a:pPr marR="0" lvl="0" algn="ctr" defTabSz="914400" rtl="0" eaLnBrk="1" fontAlgn="auto" latinLnBrk="0" hangingPunct="1">
              <a:lnSpc>
                <a:spcPct val="100000"/>
              </a:lnSpc>
              <a:spcBef>
                <a:spcPts val="700"/>
              </a:spcBef>
              <a:spcAft>
                <a:spcPts val="0"/>
              </a:spcAft>
              <a:buClrTx/>
              <a:buSzPct val="100000"/>
              <a:tabLst/>
              <a:defRPr/>
            </a:pPr>
            <a:r>
              <a:rPr lang="en-GB" b="1" dirty="0">
                <a:latin typeface="Arial" panose="020B0604020202020204" pitchFamily="34" charset="0"/>
                <a:cs typeface="Arial" panose="020B0604020202020204" pitchFamily="34" charset="0"/>
              </a:rPr>
              <a:t>2 older women in their 80s both with</a:t>
            </a:r>
          </a:p>
          <a:p>
            <a:pPr marL="171450" marR="0" lvl="0" indent="-171450" algn="l" defTabSz="914400" rtl="0" eaLnBrk="1" fontAlgn="auto" latinLnBrk="0" hangingPunct="1">
              <a:lnSpc>
                <a:spcPct val="100000"/>
              </a:lnSpc>
              <a:spcBef>
                <a:spcPts val="700"/>
              </a:spcBef>
              <a:spcAft>
                <a:spcPts val="0"/>
              </a:spcAft>
              <a:buClrTx/>
              <a:buSzPct val="100000"/>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Bowel cancer</a:t>
            </a:r>
          </a:p>
          <a:p>
            <a:pPr marL="171450" marR="0" lvl="0" indent="-171450" algn="l" defTabSz="914400" rtl="0" eaLnBrk="1" fontAlgn="auto" latinLnBrk="0" hangingPunct="1">
              <a:lnSpc>
                <a:spcPct val="100000"/>
              </a:lnSpc>
              <a:spcBef>
                <a:spcPts val="700"/>
              </a:spcBef>
              <a:spcAft>
                <a:spcPts val="0"/>
              </a:spcAft>
              <a:buClrTx/>
              <a:buSzPct val="100000"/>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Frail</a:t>
            </a:r>
          </a:p>
          <a:p>
            <a:pPr marL="171450" marR="0" lvl="0" indent="-171450" algn="l" defTabSz="914400" rtl="0" eaLnBrk="1" fontAlgn="auto" latinLnBrk="0" hangingPunct="1">
              <a:lnSpc>
                <a:spcPct val="100000"/>
              </a:lnSpc>
              <a:spcBef>
                <a:spcPts val="700"/>
              </a:spcBef>
              <a:spcAft>
                <a:spcPts val="0"/>
              </a:spcAft>
              <a:buClrTx/>
              <a:buSzPct val="100000"/>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Borderline</a:t>
            </a:r>
            <a:r>
              <a:rPr kumimoji="0" lang="en-GB" sz="12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Calibri"/>
              </a:rPr>
              <a:t> functional independence </a:t>
            </a:r>
          </a:p>
          <a:p>
            <a:pPr marL="171450" marR="0" lvl="0" indent="-171450" algn="l" defTabSz="914400" rtl="0" eaLnBrk="1" fontAlgn="auto" latinLnBrk="0" hangingPunct="1">
              <a:lnSpc>
                <a:spcPct val="100000"/>
              </a:lnSpc>
              <a:spcBef>
                <a:spcPts val="700"/>
              </a:spcBef>
              <a:spcAft>
                <a:spcPts val="0"/>
              </a:spcAft>
              <a:buClrTx/>
              <a:buSzPct val="100000"/>
              <a:buFont typeface="Arial" panose="020B0604020202020204" pitchFamily="34" charset="0"/>
              <a:buChar char="•"/>
              <a:tabLst/>
              <a:defRPr/>
            </a:pPr>
            <a:r>
              <a:rPr lang="en-GB" sz="1200" kern="0" dirty="0">
                <a:latin typeface="Arial" panose="020B0604020202020204" pitchFamily="34" charset="0"/>
                <a:cs typeface="Arial" panose="020B0604020202020204" pitchFamily="34" charset="0"/>
                <a:sym typeface="Calibri"/>
              </a:rPr>
              <a:t>C</a:t>
            </a:r>
            <a:r>
              <a:rPr kumimoji="0" lang="en-GB" sz="1200" b="0" i="0" u="none" strike="noStrike" kern="0" cap="none" spc="0" normalizeH="0" baseline="0" noProof="0" dirty="0" err="1">
                <a:ln>
                  <a:noFill/>
                </a:ln>
                <a:effectLst/>
                <a:uLnTx/>
                <a:uFillTx/>
                <a:latin typeface="Arial" panose="020B0604020202020204" pitchFamily="34" charset="0"/>
                <a:cs typeface="Arial" panose="020B0604020202020204" pitchFamily="34" charset="0"/>
                <a:sym typeface="Calibri"/>
              </a:rPr>
              <a:t>ardiorespiratory</a:t>
            </a:r>
            <a:r>
              <a:rPr kumimoji="0" lang="en-GB" sz="12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Calibri"/>
              </a:rPr>
              <a:t> disease</a:t>
            </a:r>
          </a:p>
          <a:p>
            <a:pPr marR="0" lvl="0" algn="l" defTabSz="914400" rtl="0" eaLnBrk="1" fontAlgn="auto" latinLnBrk="0" hangingPunct="1">
              <a:lnSpc>
                <a:spcPct val="100000"/>
              </a:lnSpc>
              <a:spcBef>
                <a:spcPts val="700"/>
              </a:spcBef>
              <a:spcAft>
                <a:spcPts val="0"/>
              </a:spcAft>
              <a:buClrTx/>
              <a:buSzPct val="100000"/>
              <a:tabLst/>
              <a:defRPr/>
            </a:pPr>
            <a:r>
              <a:rPr lang="en-GB" sz="1200" kern="0" noProof="0" dirty="0">
                <a:latin typeface="Arial" panose="020B0604020202020204" pitchFamily="34" charset="0"/>
                <a:cs typeface="Arial" panose="020B0604020202020204" pitchFamily="34" charset="0"/>
                <a:sym typeface="Calibri"/>
              </a:rPr>
              <a:t>1 opted for the operation</a:t>
            </a:r>
          </a:p>
          <a:p>
            <a:pPr marR="0" lvl="0" algn="l" defTabSz="914400" rtl="0" eaLnBrk="1" fontAlgn="auto" latinLnBrk="0" hangingPunct="1">
              <a:lnSpc>
                <a:spcPct val="100000"/>
              </a:lnSpc>
              <a:spcBef>
                <a:spcPts val="700"/>
              </a:spcBef>
              <a:spcAft>
                <a:spcPts val="0"/>
              </a:spcAft>
              <a:buClrTx/>
              <a:buSzPct val="100000"/>
              <a:tabLst/>
              <a:defRPr/>
            </a:pPr>
            <a:r>
              <a:rPr kumimoji="0" lang="en-GB" sz="1200" b="0" i="0" u="none" strike="noStrike" kern="0" cap="none" spc="0" normalizeH="0" baseline="0" dirty="0">
                <a:ln>
                  <a:noFill/>
                </a:ln>
                <a:effectLst/>
                <a:uLnTx/>
                <a:uFillTx/>
                <a:latin typeface="Arial" panose="020B0604020202020204" pitchFamily="34" charset="0"/>
                <a:cs typeface="Arial" panose="020B0604020202020204" pitchFamily="34" charset="0"/>
                <a:sym typeface="Calibri"/>
              </a:rPr>
              <a:t>1 ma</a:t>
            </a:r>
            <a:r>
              <a:rPr lang="en-GB" sz="1200" kern="0" dirty="0">
                <a:latin typeface="Arial" panose="020B0604020202020204" pitchFamily="34" charset="0"/>
                <a:cs typeface="Arial" panose="020B0604020202020204" pitchFamily="34" charset="0"/>
                <a:sym typeface="Calibri"/>
              </a:rPr>
              <a:t>de the decision not to have surgery</a:t>
            </a:r>
            <a:endParaRPr kumimoji="0" lang="en-GB" sz="1200" b="0" i="0" u="none" strike="noStrike" kern="0" cap="none" spc="0" normalizeH="0" baseline="0" noProof="0" dirty="0">
              <a:ln>
                <a:noFill/>
              </a:ln>
              <a:effectLst/>
              <a:uLnTx/>
              <a:uFillTx/>
              <a:latin typeface="Arial" panose="020B0604020202020204" pitchFamily="34" charset="0"/>
              <a:cs typeface="Arial" panose="020B0604020202020204" pitchFamily="34" charset="0"/>
              <a:sym typeface="Calibri"/>
            </a:endParaRP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1244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COPY WITH FOOT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DY COPY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2123</TotalTime>
  <Words>4059</Words>
  <Application>Microsoft Office PowerPoint</Application>
  <PresentationFormat>On-screen Show (4:3)</PresentationFormat>
  <Paragraphs>331</Paragraphs>
  <Slides>27</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27</vt:i4>
      </vt:variant>
    </vt:vector>
  </HeadingPairs>
  <TitlesOfParts>
    <vt:vector size="40" baseType="lpstr">
      <vt:lpstr>&amp;quot</vt:lpstr>
      <vt:lpstr>Arial</vt:lpstr>
      <vt:lpstr>Calibri</vt:lpstr>
      <vt:lpstr>Calibri Light</vt:lpstr>
      <vt:lpstr>Courier New</vt:lpstr>
      <vt:lpstr>NeoSansStd-Light</vt:lpstr>
      <vt:lpstr>NeoSansStd-Regular</vt:lpstr>
      <vt:lpstr>Symbol</vt:lpstr>
      <vt:lpstr>Wingdings</vt:lpstr>
      <vt:lpstr>Office Theme</vt:lpstr>
      <vt:lpstr>BODY COPY WITH FOOTER</vt:lpstr>
      <vt:lpstr>BODY COPY BLANK</vt:lpstr>
      <vt:lpstr>1_Office Theme</vt:lpstr>
      <vt:lpstr>Shared decision making – the new normal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Pathway train   </vt:lpstr>
      <vt:lpstr>PowerPoint Presentation</vt:lpstr>
      <vt:lpstr>PowerPoint Presentation</vt:lpstr>
      <vt:lpstr>PowerPoint Presentation</vt:lpstr>
      <vt:lpstr>PowerPoint Presentation</vt:lpstr>
      <vt:lpstr>PowerPoint Presentation</vt:lpstr>
      <vt:lpstr>PowerPoint Presentation</vt:lpstr>
      <vt:lpstr>What your service needs to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Midas Creative</dc:creator>
  <cp:lastModifiedBy>DRAPER, Debbie (NHS NOTTINGHAM AND NOTTINGHAMSHIRE ICB - 52R)</cp:lastModifiedBy>
  <cp:revision>149</cp:revision>
  <dcterms:created xsi:type="dcterms:W3CDTF">2019-04-10T12:41:17Z</dcterms:created>
  <dcterms:modified xsi:type="dcterms:W3CDTF">2023-02-03T15:49:30Z</dcterms:modified>
</cp:coreProperties>
</file>