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2"/>
  </p:notesMasterIdLst>
  <p:sldIdLst>
    <p:sldId id="256" r:id="rId5"/>
    <p:sldId id="310" r:id="rId6"/>
    <p:sldId id="322" r:id="rId7"/>
    <p:sldId id="319" r:id="rId8"/>
    <p:sldId id="258" r:id="rId9"/>
    <p:sldId id="308" r:id="rId10"/>
    <p:sldId id="260" r:id="rId11"/>
    <p:sldId id="261" r:id="rId12"/>
    <p:sldId id="263" r:id="rId13"/>
    <p:sldId id="264" r:id="rId14"/>
    <p:sldId id="311" r:id="rId15"/>
    <p:sldId id="265" r:id="rId16"/>
    <p:sldId id="266" r:id="rId17"/>
    <p:sldId id="306" r:id="rId18"/>
    <p:sldId id="309" r:id="rId19"/>
    <p:sldId id="262" r:id="rId20"/>
    <p:sldId id="267" r:id="rId21"/>
    <p:sldId id="318" r:id="rId22"/>
    <p:sldId id="321" r:id="rId23"/>
    <p:sldId id="298" r:id="rId24"/>
    <p:sldId id="271" r:id="rId25"/>
    <p:sldId id="272" r:id="rId26"/>
    <p:sldId id="275" r:id="rId27"/>
    <p:sldId id="273" r:id="rId28"/>
    <p:sldId id="274" r:id="rId29"/>
    <p:sldId id="282" r:id="rId30"/>
    <p:sldId id="317" r:id="rId31"/>
  </p:sldIdLst>
  <p:sldSz cx="18288000" cy="10287000"/>
  <p:notesSz cx="6858000" cy="9144000"/>
  <p:embeddedFontLst>
    <p:embeddedFont>
      <p:font typeface="Clear Sans" panose="020B0604020202020204" charset="0"/>
      <p:regular r:id="rId33"/>
    </p:embeddedFont>
    <p:embeddedFont>
      <p:font typeface="Hammersmith One" panose="020F0502020204030204" pitchFamily="2" charset="0"/>
      <p:regular r:id="rId34"/>
    </p:embeddedFont>
    <p:embeddedFont>
      <p:font typeface="Montserrat" panose="00000500000000000000" pitchFamily="2"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A8CD9B-3122-9F3B-9042-F1BD9CD04623}" name="Rachael Rees - Senior Service Transformation Manager - NNICB" initials="RRSSTMN" userId="S-1-5-21-1423120022-1386334138-2458184703-781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BB8436-1075-4057-8089-5F0DA9C64347}" v="2" dt="2025-05-29T20:51:34.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5717" autoAdjust="0"/>
  </p:normalViewPr>
  <p:slideViewPr>
    <p:cSldViewPr>
      <p:cViewPr varScale="1">
        <p:scale>
          <a:sx n="70" d="100"/>
          <a:sy n="70" d="100"/>
        </p:scale>
        <p:origin x="150" y="144"/>
      </p:cViewPr>
      <p:guideLst>
        <p:guide orient="horz" pos="2160"/>
        <p:guide pos="2880"/>
      </p:guideLst>
    </p:cSldViewPr>
  </p:slideViewPr>
  <p:outlineViewPr>
    <p:cViewPr>
      <p:scale>
        <a:sx n="33" d="100"/>
        <a:sy n="33" d="100"/>
      </p:scale>
      <p:origin x="0" y="-25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dirty="0"/>
              <a:t>General Ophthalmic Services Workforce Midlands Statistics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302317236039525E-2"/>
          <c:y val="0.10920031446052528"/>
          <c:w val="0.89277729803401296"/>
          <c:h val="0.72360554835885416"/>
        </c:manualLayout>
      </c:layout>
      <c:barChart>
        <c:barDir val="col"/>
        <c:grouping val="clustered"/>
        <c:varyColors val="0"/>
        <c:ser>
          <c:idx val="2"/>
          <c:order val="2"/>
          <c:tx>
            <c:strRef>
              <c:f>'Local analysis'!$AC$16</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'Local analysis'!$AD$13:$AE$13</c:f>
              <c:strCache>
                <c:ptCount val="2"/>
                <c:pt idx="0">
                  <c:v>Optometrists</c:v>
                </c:pt>
                <c:pt idx="1">
                  <c:v>Ophthalmic Medical Practitioners</c:v>
                </c:pt>
              </c:strCache>
            </c:strRef>
          </c:cat>
          <c:val>
            <c:numRef>
              <c:f>'Local analysis'!$AD$16:$AE$16</c:f>
              <c:numCache>
                <c:formatCode>#,##0</c:formatCode>
                <c:ptCount val="2"/>
                <c:pt idx="0">
                  <c:v>2507</c:v>
                </c:pt>
                <c:pt idx="1">
                  <c:v>35</c:v>
                </c:pt>
              </c:numCache>
            </c:numRef>
          </c:val>
          <c:extLst>
            <c:ext xmlns:c16="http://schemas.microsoft.com/office/drawing/2014/chart" uri="{C3380CC4-5D6E-409C-BE32-E72D297353CC}">
              <c16:uniqueId val="{00000000-3E9C-43A0-9615-D2A559EAD6B7}"/>
            </c:ext>
          </c:extLst>
        </c:ser>
        <c:ser>
          <c:idx val="3"/>
          <c:order val="3"/>
          <c:tx>
            <c:strRef>
              <c:f>'Local analysis'!$AC$17</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'Local analysis'!$AD$13:$AE$13</c:f>
              <c:strCache>
                <c:ptCount val="2"/>
                <c:pt idx="0">
                  <c:v>Optometrists</c:v>
                </c:pt>
                <c:pt idx="1">
                  <c:v>Ophthalmic Medical Practitioners</c:v>
                </c:pt>
              </c:strCache>
            </c:strRef>
          </c:cat>
          <c:val>
            <c:numRef>
              <c:f>'Local analysis'!$AD$17:$AE$17</c:f>
              <c:numCache>
                <c:formatCode>#,##0</c:formatCode>
                <c:ptCount val="2"/>
                <c:pt idx="0">
                  <c:v>2630</c:v>
                </c:pt>
                <c:pt idx="1">
                  <c:v>33</c:v>
                </c:pt>
              </c:numCache>
            </c:numRef>
          </c:val>
          <c:extLst>
            <c:ext xmlns:c16="http://schemas.microsoft.com/office/drawing/2014/chart" uri="{C3380CC4-5D6E-409C-BE32-E72D297353CC}">
              <c16:uniqueId val="{00000001-3E9C-43A0-9615-D2A559EAD6B7}"/>
            </c:ext>
          </c:extLst>
        </c:ser>
        <c:dLbls>
          <c:showLegendKey val="0"/>
          <c:showVal val="0"/>
          <c:showCatName val="0"/>
          <c:showSerName val="0"/>
          <c:showPercent val="0"/>
          <c:showBubbleSize val="0"/>
        </c:dLbls>
        <c:gapWidth val="150"/>
        <c:axId val="990972751"/>
        <c:axId val="990971311"/>
        <c:extLst>
          <c:ext xmlns:c15="http://schemas.microsoft.com/office/drawing/2012/chart" uri="{02D57815-91ED-43cb-92C2-25804820EDAC}">
            <c15:filteredBarSeries>
              <c15:ser>
                <c:idx val="0"/>
                <c:order val="0"/>
                <c:tx>
                  <c:strRef>
                    <c:extLst>
                      <c:ext uri="{02D57815-91ED-43cb-92C2-25804820EDAC}">
                        <c15:formulaRef>
                          <c15:sqref>'Local analysis'!$AC$14</c15:sqref>
                        </c15:formulaRef>
                      </c:ext>
                    </c:extLst>
                    <c:strCache>
                      <c:ptCount val="1"/>
                    </c:strCache>
                  </c:strRef>
                </c:tx>
                <c:spPr>
                  <a:solidFill>
                    <a:schemeClr val="accent1"/>
                  </a:solidFill>
                  <a:ln>
                    <a:noFill/>
                  </a:ln>
                  <a:effectLst/>
                </c:spPr>
                <c:invertIfNegative val="0"/>
                <c:cat>
                  <c:strRef>
                    <c:extLst>
                      <c:ext uri="{02D57815-91ED-43cb-92C2-25804820EDAC}">
                        <c15:formulaRef>
                          <c15:sqref>'Local analysis'!$AD$13:$AE$13</c15:sqref>
                        </c15:formulaRef>
                      </c:ext>
                    </c:extLst>
                    <c:strCache>
                      <c:ptCount val="2"/>
                      <c:pt idx="0">
                        <c:v>Optometrists</c:v>
                      </c:pt>
                      <c:pt idx="1">
                        <c:v>Ophthalmic Medical Practitioners</c:v>
                      </c:pt>
                    </c:strCache>
                  </c:strRef>
                </c:cat>
                <c:val>
                  <c:numRef>
                    <c:extLst>
                      <c:ext uri="{02D57815-91ED-43cb-92C2-25804820EDAC}">
                        <c15:formulaRef>
                          <c15:sqref>'Local analysis'!$AD$14:$AE$14</c15:sqref>
                        </c15:formulaRef>
                      </c:ext>
                    </c:extLst>
                    <c:numCache>
                      <c:formatCode>General</c:formatCode>
                      <c:ptCount val="2"/>
                    </c:numCache>
                  </c:numRef>
                </c:val>
                <c:extLst>
                  <c:ext xmlns:c16="http://schemas.microsoft.com/office/drawing/2014/chart" uri="{C3380CC4-5D6E-409C-BE32-E72D297353CC}">
                    <c16:uniqueId val="{00000002-3E9C-43A0-9615-D2A559EAD6B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'Local analysis'!$AC$15</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'Local analysis'!$AD$13:$AE$13</c15:sqref>
                        </c15:formulaRef>
                      </c:ext>
                    </c:extLst>
                    <c:strCache>
                      <c:ptCount val="2"/>
                      <c:pt idx="0">
                        <c:v>Optometrists</c:v>
                      </c:pt>
                      <c:pt idx="1">
                        <c:v>Ophthalmic Medical Practitioners</c:v>
                      </c:pt>
                    </c:strCache>
                  </c:strRef>
                </c:cat>
                <c:val>
                  <c:numRef>
                    <c:extLst xmlns:c15="http://schemas.microsoft.com/office/drawing/2012/chart">
                      <c:ext xmlns:c15="http://schemas.microsoft.com/office/drawing/2012/chart" uri="{02D57815-91ED-43cb-92C2-25804820EDAC}">
                        <c15:formulaRef>
                          <c15:sqref>'Local analysis'!$AD$15:$AE$15</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3-3E9C-43A0-9615-D2A559EAD6B7}"/>
                  </c:ext>
                </c:extLst>
              </c15:ser>
            </c15:filteredBarSeries>
          </c:ext>
        </c:extLst>
      </c:barChart>
      <c:catAx>
        <c:axId val="99097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0971311"/>
        <c:crosses val="autoZero"/>
        <c:auto val="1"/>
        <c:lblAlgn val="ctr"/>
        <c:lblOffset val="100"/>
        <c:noMultiLvlLbl val="0"/>
      </c:catAx>
      <c:valAx>
        <c:axId val="9909713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0972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1F266-02BA-4DF2-9B9E-8DC81AB70894}" type="datetimeFigureOut">
              <a:rPr lang="en-GB" smtClean="0"/>
              <a:t>13/06/2025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C0C43-0B5C-43AB-9CAF-F54253E03BEC}" type="slidenum">
              <a:rPr lang="en-GB" smtClean="0"/>
              <a:t>‹#›</a:t>
            </a:fld>
            <a:endParaRPr lang="en-GB" dirty="0"/>
          </a:p>
        </p:txBody>
      </p:sp>
    </p:spTree>
    <p:extLst>
      <p:ext uri="{BB962C8B-B14F-4D97-AF65-F5344CB8AC3E}">
        <p14:creationId xmlns:p14="http://schemas.microsoft.com/office/powerpoint/2010/main" val="2944104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DC0C43-0B5C-43AB-9CAF-F54253E03BEC}" type="slidenum">
              <a:rPr lang="en-GB" smtClean="0"/>
              <a:t>6</a:t>
            </a:fld>
            <a:endParaRPr lang="en-GB" dirty="0"/>
          </a:p>
        </p:txBody>
      </p:sp>
    </p:spTree>
    <p:extLst>
      <p:ext uri="{BB962C8B-B14F-4D97-AF65-F5344CB8AC3E}">
        <p14:creationId xmlns:p14="http://schemas.microsoft.com/office/powerpoint/2010/main" val="365717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DC0C43-0B5C-43AB-9CAF-F54253E03BEC}" type="slidenum">
              <a:rPr lang="en-GB" smtClean="0"/>
              <a:t>8</a:t>
            </a:fld>
            <a:endParaRPr lang="en-GB" dirty="0"/>
          </a:p>
        </p:txBody>
      </p:sp>
    </p:spTree>
    <p:extLst>
      <p:ext uri="{BB962C8B-B14F-4D97-AF65-F5344CB8AC3E}">
        <p14:creationId xmlns:p14="http://schemas.microsoft.com/office/powerpoint/2010/main" val="2548355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ealthandcarenotts.co.uk/integrated-care-strategy/"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nottinghamcity.gov.uk/media/gd0fxokf/nottingham-city-joint-health-and-wellbeing-strategy-2022-25.pdf" TargetMode="External"/><Relationship Id="rId5" Type="http://schemas.openxmlformats.org/officeDocument/2006/relationships/hyperlink" Target="https://www.healthynottinghamshire.org.uk/" TargetMode="External"/><Relationship Id="rId4" Type="http://schemas.openxmlformats.org/officeDocument/2006/relationships/hyperlink" Target="https://healthandcarenotts.co.uk/integrated-care-strategy/joint-forward-pla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26" Type="http://schemas.openxmlformats.org/officeDocument/2006/relationships/image" Target="../media/image48.svg"/><Relationship Id="rId3" Type="http://schemas.openxmlformats.org/officeDocument/2006/relationships/image" Target="../media/image6.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notesSlide" Target="../notesSlides/notesSlide2.xml"/><Relationship Id="rId16" Type="http://schemas.openxmlformats.org/officeDocument/2006/relationships/image" Target="../media/image38.svg"/><Relationship Id="rId20"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24" Type="http://schemas.openxmlformats.org/officeDocument/2006/relationships/image" Target="../media/image46.sv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sv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7.sv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4.svg"/><Relationship Id="rId27"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A6AADA-DD3D-F647-BA14-C1BF916549B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8600" y="1866900"/>
            <a:ext cx="10203723" cy="8109275"/>
          </a:xfrm>
          <a:prstGeom prst="rect">
            <a:avLst/>
          </a:prstGeom>
        </p:spPr>
      </p:pic>
      <p:sp>
        <p:nvSpPr>
          <p:cNvPr id="6" name="Subtitle 2">
            <a:extLst>
              <a:ext uri="{FF2B5EF4-FFF2-40B4-BE49-F238E27FC236}">
                <a16:creationId xmlns:a16="http://schemas.microsoft.com/office/drawing/2014/main" id="{811925A7-C968-0F47-86B9-5C9ABA4036E9}"/>
              </a:ext>
            </a:extLst>
          </p:cNvPr>
          <p:cNvSpPr txBox="1">
            <a:spLocks noGrp="1"/>
          </p:cNvSpPr>
          <p:nvPr>
            <p:ph type="title" idx="4294967295"/>
          </p:nvPr>
        </p:nvSpPr>
        <p:spPr>
          <a:xfrm>
            <a:off x="1814535" y="3440661"/>
            <a:ext cx="8432801" cy="2483643"/>
          </a:xfrm>
          <a:prstGeom prst="rect">
            <a:avLst/>
          </a:prstGeom>
          <a:noFill/>
          <a:ln>
            <a:noFill/>
            <a:prstDash/>
          </a:ln>
          <a:effectLst/>
        </p:spPr>
        <p:txBody>
          <a:bodyPr rot="0" spcFirstLastPara="0" vertOverflow="overflow" horzOverflow="overflow" vert="horz" wrap="square" lIns="137160" tIns="68580" rIns="137160" bIns="68580" numCol="1" spcCol="0" rtlCol="0" fromWordArt="0" anchor="t" anchorCtr="0" forceAA="0" compatLnSpc="1">
            <a:prstTxWarp prst="textNoShape">
              <a:avLst/>
            </a:prstTxWarp>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600" b="1" i="0" u="none" strike="noStrike" kern="1200" cap="none" spc="0" normalizeH="0" baseline="0" noProof="0" dirty="0">
                <a:ln>
                  <a:noFill/>
                </a:ln>
                <a:solidFill>
                  <a:srgbClr val="2B2B2A"/>
                </a:solidFill>
                <a:effectLst/>
                <a:uLnTx/>
                <a:uFillTx/>
                <a:latin typeface="Montserrat" pitchFamily="2" charset="77"/>
                <a:ea typeface="+mn-ea"/>
                <a:cs typeface="+mn-cs"/>
              </a:rPr>
              <a:t>Nottingham and Nottinghamshire Primary Care Strategy</a:t>
            </a:r>
            <a:endParaRPr kumimoji="0" lang="en-US" sz="6600" b="1" i="0" u="none" strike="noStrike" kern="1200" cap="none" spc="0" normalizeH="0" baseline="0" noProof="0" dirty="0">
              <a:ln>
                <a:noFill/>
              </a:ln>
              <a:solidFill>
                <a:srgbClr val="2B2B2A"/>
              </a:solidFill>
              <a:effectLst/>
              <a:uLnTx/>
              <a:uFillTx/>
              <a:latin typeface="Montserrat" pitchFamily="2" charset="77"/>
              <a:ea typeface="+mn-ea"/>
              <a:cs typeface="+mn-cs"/>
            </a:endParaRPr>
          </a:p>
        </p:txBody>
      </p:sp>
      <p:sp>
        <p:nvSpPr>
          <p:cNvPr id="7" name="Subtitle 2">
            <a:extLst>
              <a:ext uri="{FF2B5EF4-FFF2-40B4-BE49-F238E27FC236}">
                <a16:creationId xmlns:a16="http://schemas.microsoft.com/office/drawing/2014/main" id="{369A0CA5-D1CE-E343-8925-2BC7C78D7D35}"/>
              </a:ext>
            </a:extLst>
          </p:cNvPr>
          <p:cNvSpPr txBox="1">
            <a:spLocks/>
          </p:cNvSpPr>
          <p:nvPr/>
        </p:nvSpPr>
        <p:spPr>
          <a:xfrm>
            <a:off x="1841116" y="6831276"/>
            <a:ext cx="8432801" cy="2483643"/>
          </a:xfrm>
          <a:prstGeom prst="rect">
            <a:avLst/>
          </a:prstGeom>
        </p:spPr>
        <p:txBody>
          <a:bodyPr vert="horz" lIns="137160" tIns="68580" rIns="137160" bIns="685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dirty="0">
                <a:latin typeface="Arial" panose="020B0604020202020204" pitchFamily="34" charset="0"/>
                <a:cs typeface="Arial" panose="020B0604020202020204" pitchFamily="34" charset="0"/>
              </a:rPr>
              <a:t>2025-2030</a:t>
            </a:r>
          </a:p>
        </p:txBody>
      </p:sp>
      <p:pic>
        <p:nvPicPr>
          <p:cNvPr id="3" name="Picture 2">
            <a:extLst>
              <a:ext uri="{FF2B5EF4-FFF2-40B4-BE49-F238E27FC236}">
                <a16:creationId xmlns:a16="http://schemas.microsoft.com/office/drawing/2014/main" id="{2ED8B8AD-7B49-BC4A-8B21-5951D1ABF1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190870" y="-216324"/>
            <a:ext cx="5539454" cy="3919115"/>
          </a:xfrm>
          <a:prstGeom prst="rect">
            <a:avLst/>
          </a:prstGeom>
        </p:spPr>
      </p:pic>
    </p:spTree>
    <p:extLst>
      <p:ext uri="{BB962C8B-B14F-4D97-AF65-F5344CB8AC3E}">
        <p14:creationId xmlns:p14="http://schemas.microsoft.com/office/powerpoint/2010/main" val="125323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9C191C-B026-A571-0405-C02AEC942934}"/>
              </a:ext>
            </a:extLst>
          </p:cNvPr>
          <p:cNvSpPr txBox="1">
            <a:spLocks noGrp="1"/>
          </p:cNvSpPr>
          <p:nvPr>
            <p:ph type="title" idx="4294967295"/>
          </p:nvPr>
        </p:nvSpPr>
        <p:spPr>
          <a:xfrm>
            <a:off x="0" y="-7514"/>
            <a:ext cx="18288000" cy="1754326"/>
          </a:xfrm>
          <a:prstGeom prst="rect">
            <a:avLst/>
          </a:prstGeom>
          <a:solidFill>
            <a:srgbClr val="0097B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chemeClr val="bg1"/>
                </a:solidFill>
                <a:effectLst/>
                <a:uLnTx/>
                <a:uFillTx/>
                <a:latin typeface="+mn-lt"/>
                <a:ea typeface="+mn-ea"/>
                <a:cs typeface="+mn-cs"/>
              </a:rPr>
              <a:t>Understanding the impact of our changing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extBox 6"/>
          <p:cNvSpPr txBox="1"/>
          <p:nvPr/>
        </p:nvSpPr>
        <p:spPr>
          <a:xfrm>
            <a:off x="304800" y="2369420"/>
            <a:ext cx="16992600" cy="615553"/>
          </a:xfrm>
          <a:prstGeom prst="rect">
            <a:avLst/>
          </a:prstGeom>
        </p:spPr>
        <p:txBody>
          <a:bodyPr wrap="square" lIns="0" tIns="0" rIns="0" bIns="0" rtlCol="0" anchor="t">
            <a:spAutoFit/>
          </a:bodyPr>
          <a:lstStyle/>
          <a:p>
            <a:pPr algn="ctr">
              <a:spcBef>
                <a:spcPct val="0"/>
              </a:spcBef>
            </a:pPr>
            <a:r>
              <a:rPr lang="en-US" sz="4000" spc="-43" dirty="0">
                <a:solidFill>
                  <a:srgbClr val="231815"/>
                </a:solidFill>
                <a:latin typeface="Arial" panose="020B0604020202020204" pitchFamily="34" charset="0"/>
                <a:ea typeface="Clear Sans"/>
                <a:cs typeface="Arial" panose="020B0604020202020204" pitchFamily="34" charset="0"/>
                <a:sym typeface="Clear Sans"/>
              </a:rPr>
              <a:t>Our population continues to increase, with people living longer in older age</a:t>
            </a:r>
          </a:p>
        </p:txBody>
      </p:sp>
      <p:sp>
        <p:nvSpPr>
          <p:cNvPr id="3" name="Freeform 3" descr="Population by year up to 2043">
            <a:extLst>
              <a:ext uri="{C183D7F6-B498-43B3-948B-1728B52AA6E4}">
                <adec:decorative xmlns:adec="http://schemas.microsoft.com/office/drawing/2017/decorative" val="0"/>
              </a:ext>
            </a:extLst>
          </p:cNvPr>
          <p:cNvSpPr/>
          <p:nvPr/>
        </p:nvSpPr>
        <p:spPr>
          <a:xfrm>
            <a:off x="1524000" y="3771900"/>
            <a:ext cx="8358564" cy="5644962"/>
          </a:xfrm>
          <a:custGeom>
            <a:avLst/>
            <a:gdLst/>
            <a:ahLst/>
            <a:cxnLst/>
            <a:rect l="l" t="t" r="r" b="b"/>
            <a:pathLst>
              <a:path w="8358564" h="5644962">
                <a:moveTo>
                  <a:pt x="0" y="0"/>
                </a:moveTo>
                <a:lnTo>
                  <a:pt x="8358563" y="0"/>
                </a:lnTo>
                <a:lnTo>
                  <a:pt x="8358563" y="5644962"/>
                </a:lnTo>
                <a:lnTo>
                  <a:pt x="0" y="5644962"/>
                </a:lnTo>
                <a:lnTo>
                  <a:pt x="0" y="0"/>
                </a:lnTo>
                <a:close/>
              </a:path>
            </a:pathLst>
          </a:custGeom>
          <a:blipFill>
            <a:blip r:embed="rId2"/>
            <a:stretch>
              <a:fillRect/>
            </a:stretch>
          </a:blipFill>
        </p:spPr>
        <p:txBody>
          <a:bodyPr/>
          <a:lstStyle/>
          <a:p>
            <a:endParaRPr lang="en-GB" dirty="0"/>
          </a:p>
        </p:txBody>
      </p:sp>
      <p:sp>
        <p:nvSpPr>
          <p:cNvPr id="4" name="Freeform 4" descr="Population by age group in 2043">
            <a:extLst>
              <a:ext uri="{C183D7F6-B498-43B3-948B-1728B52AA6E4}">
                <adec:decorative xmlns:adec="http://schemas.microsoft.com/office/drawing/2017/decorative" val="0"/>
              </a:ext>
            </a:extLst>
          </p:cNvPr>
          <p:cNvSpPr/>
          <p:nvPr/>
        </p:nvSpPr>
        <p:spPr>
          <a:xfrm>
            <a:off x="10967282" y="3771900"/>
            <a:ext cx="5148702" cy="5644962"/>
          </a:xfrm>
          <a:custGeom>
            <a:avLst/>
            <a:gdLst/>
            <a:ahLst/>
            <a:cxnLst/>
            <a:rect l="l" t="t" r="r" b="b"/>
            <a:pathLst>
              <a:path w="5148702" h="5644962">
                <a:moveTo>
                  <a:pt x="0" y="0"/>
                </a:moveTo>
                <a:lnTo>
                  <a:pt x="5148702" y="0"/>
                </a:lnTo>
                <a:lnTo>
                  <a:pt x="5148702" y="5644962"/>
                </a:lnTo>
                <a:lnTo>
                  <a:pt x="0" y="5644962"/>
                </a:lnTo>
                <a:lnTo>
                  <a:pt x="0" y="0"/>
                </a:lnTo>
                <a:close/>
              </a:path>
            </a:pathLst>
          </a:custGeom>
          <a:blipFill>
            <a:blip r:embed="rId3"/>
            <a:stretch>
              <a:fillRect/>
            </a:stretch>
          </a:blipFill>
        </p:spPr>
        <p:txBody>
          <a:bodyPr/>
          <a:lstStyle/>
          <a:p>
            <a:endParaRPr lang="en-GB" dirty="0"/>
          </a:p>
        </p:txBody>
      </p:sp>
      <p:sp>
        <p:nvSpPr>
          <p:cNvPr id="7" name="TextBox 6">
            <a:extLst>
              <a:ext uri="{FF2B5EF4-FFF2-40B4-BE49-F238E27FC236}">
                <a16:creationId xmlns:a16="http://schemas.microsoft.com/office/drawing/2014/main" id="{E70035B1-ED74-4104-20D2-29B2A0200EB8}"/>
              </a:ext>
            </a:extLst>
          </p:cNvPr>
          <p:cNvSpPr txBox="1"/>
          <p:nvPr/>
        </p:nvSpPr>
        <p:spPr>
          <a:xfrm>
            <a:off x="304801" y="9864660"/>
            <a:ext cx="6476999" cy="276999"/>
          </a:xfrm>
          <a:prstGeom prst="rect">
            <a:avLst/>
          </a:prstGeom>
          <a:noFill/>
        </p:spPr>
        <p:txBody>
          <a:bodyPr wrap="square" rtlCol="0">
            <a:spAutoFit/>
          </a:bodyPr>
          <a:lstStyle/>
          <a:p>
            <a:r>
              <a:rPr lang="en-GB" sz="1200" dirty="0"/>
              <a:t>Data from the SAIU Primary Care Network Dashboard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IMD Quintile Information">
            <a:extLst>
              <a:ext uri="{FF2B5EF4-FFF2-40B4-BE49-F238E27FC236}">
                <a16:creationId xmlns:a16="http://schemas.microsoft.com/office/drawing/2014/main" id="{956E031F-5262-12FA-9C0C-E9CB91A36BD1}"/>
              </a:ext>
            </a:extLst>
          </p:cNvPr>
          <p:cNvGrpSpPr/>
          <p:nvPr/>
        </p:nvGrpSpPr>
        <p:grpSpPr>
          <a:xfrm>
            <a:off x="0" y="0"/>
            <a:ext cx="7127190" cy="10287000"/>
            <a:chOff x="0" y="0"/>
            <a:chExt cx="7127190" cy="10287000"/>
          </a:xfrm>
        </p:grpSpPr>
        <p:sp>
          <p:nvSpPr>
            <p:cNvPr id="2" name="AutoShape 2">
              <a:extLst>
                <a:ext uri="{C183D7F6-B498-43B3-948B-1728B52AA6E4}">
                  <adec:decorative xmlns:adec="http://schemas.microsoft.com/office/drawing/2017/decorative" val="1"/>
                </a:ext>
              </a:extLst>
            </p:cNvPr>
            <p:cNvSpPr/>
            <p:nvPr/>
          </p:nvSpPr>
          <p:spPr>
            <a:xfrm>
              <a:off x="0" y="0"/>
              <a:ext cx="7127190" cy="10287000"/>
            </a:xfrm>
            <a:prstGeom prst="rect">
              <a:avLst/>
            </a:prstGeom>
            <a:solidFill>
              <a:srgbClr val="FFFFFF"/>
            </a:solidFill>
          </p:spPr>
          <p:txBody>
            <a:bodyPr/>
            <a:lstStyle/>
            <a:p>
              <a:endParaRPr lang="en-GB" dirty="0"/>
            </a:p>
          </p:txBody>
        </p:sp>
        <p:sp>
          <p:nvSpPr>
            <p:cNvPr id="5" name="Freeform 5" descr="Graph showing Ethnicity by IMD quintile">
              <a:extLst>
                <a:ext uri="{C183D7F6-B498-43B3-948B-1728B52AA6E4}">
                  <adec:decorative xmlns:adec="http://schemas.microsoft.com/office/drawing/2017/decorative" val="0"/>
                </a:ext>
              </a:extLst>
            </p:cNvPr>
            <p:cNvSpPr/>
            <p:nvPr/>
          </p:nvSpPr>
          <p:spPr>
            <a:xfrm>
              <a:off x="194071" y="394416"/>
              <a:ext cx="6493014" cy="7975620"/>
            </a:xfrm>
            <a:custGeom>
              <a:avLst/>
              <a:gdLst/>
              <a:ahLst/>
              <a:cxnLst/>
              <a:rect l="l" t="t" r="r" b="b"/>
              <a:pathLst>
                <a:path w="6493014" h="7975620">
                  <a:moveTo>
                    <a:pt x="0" y="0"/>
                  </a:moveTo>
                  <a:lnTo>
                    <a:pt x="6493014" y="0"/>
                  </a:lnTo>
                  <a:lnTo>
                    <a:pt x="6493014" y="7975620"/>
                  </a:lnTo>
                  <a:lnTo>
                    <a:pt x="0" y="7975620"/>
                  </a:lnTo>
                  <a:lnTo>
                    <a:pt x="0" y="0"/>
                  </a:lnTo>
                  <a:close/>
                </a:path>
              </a:pathLst>
            </a:custGeom>
            <a:blipFill>
              <a:blip r:embed="rId2"/>
              <a:stretch>
                <a:fillRect t="-76" r="-3031" b="-76"/>
              </a:stretch>
            </a:blipFill>
          </p:spPr>
          <p:txBody>
            <a:bodyPr/>
            <a:lstStyle/>
            <a:p>
              <a:endParaRPr lang="en-GB" dirty="0"/>
            </a:p>
          </p:txBody>
        </p:sp>
        <p:sp>
          <p:nvSpPr>
            <p:cNvPr id="7" name="TextBox 7"/>
            <p:cNvSpPr txBox="1"/>
            <p:nvPr/>
          </p:nvSpPr>
          <p:spPr>
            <a:xfrm>
              <a:off x="491745" y="8463996"/>
              <a:ext cx="5752774" cy="1306704"/>
            </a:xfrm>
            <a:prstGeom prst="rect">
              <a:avLst/>
            </a:prstGeom>
          </p:spPr>
          <p:txBody>
            <a:bodyPr lIns="0" tIns="0" rIns="0" bIns="0" rtlCol="0" anchor="t">
              <a:spAutoFit/>
            </a:bodyPr>
            <a:lstStyle/>
            <a:p>
              <a:pPr>
                <a:lnSpc>
                  <a:spcPts val="2600"/>
                </a:lnSpc>
                <a:spcBef>
                  <a:spcPct val="0"/>
                </a:spcBef>
              </a:pPr>
              <a:r>
                <a:rPr lang="en-US" spc="-40" dirty="0">
                  <a:solidFill>
                    <a:srgbClr val="000000"/>
                  </a:solidFill>
                  <a:latin typeface="Arial" panose="020B0604020202020204" pitchFamily="34" charset="0"/>
                  <a:ea typeface="Clear Sans"/>
                  <a:cs typeface="Arial" panose="020B0604020202020204" pitchFamily="34" charset="0"/>
                  <a:sym typeface="Clear Sans"/>
                </a:rPr>
                <a:t>This chart shows the link between ethnicity and deprivation in Nottingham and Nottinghamshire. 53% of the Black African/Caribbean population lives in the most deprived areas, compared to 25% of the White population</a:t>
              </a:r>
              <a:r>
                <a:rPr lang="en-US" spc="-40" dirty="0">
                  <a:solidFill>
                    <a:srgbClr val="000000"/>
                  </a:solidFill>
                  <a:latin typeface="Clear Sans"/>
                  <a:ea typeface="Clear Sans"/>
                  <a:cs typeface="Clear Sans"/>
                  <a:sym typeface="Clear Sans"/>
                </a:rPr>
                <a:t>.</a:t>
              </a:r>
            </a:p>
          </p:txBody>
        </p:sp>
        <p:sp>
          <p:nvSpPr>
            <p:cNvPr id="8" name="TextBox 7">
              <a:extLst>
                <a:ext uri="{FF2B5EF4-FFF2-40B4-BE49-F238E27FC236}">
                  <a16:creationId xmlns:a16="http://schemas.microsoft.com/office/drawing/2014/main" id="{F7880F28-9563-AF55-068F-4CA13F8EFAD3}"/>
                </a:ext>
              </a:extLst>
            </p:cNvPr>
            <p:cNvSpPr txBox="1"/>
            <p:nvPr/>
          </p:nvSpPr>
          <p:spPr>
            <a:xfrm>
              <a:off x="304801" y="9864660"/>
              <a:ext cx="6476999" cy="276999"/>
            </a:xfrm>
            <a:prstGeom prst="rect">
              <a:avLst/>
            </a:prstGeom>
            <a:noFill/>
          </p:spPr>
          <p:txBody>
            <a:bodyPr wrap="square" rtlCol="0">
              <a:spAutoFit/>
            </a:bodyPr>
            <a:lstStyle/>
            <a:p>
              <a:r>
                <a:rPr lang="en-GB" sz="1200" dirty="0"/>
                <a:t>Data from the SAIU Primary Care Network Dashboard and Census Data 2021</a:t>
              </a:r>
            </a:p>
          </p:txBody>
        </p:sp>
      </p:grpSp>
      <p:sp>
        <p:nvSpPr>
          <p:cNvPr id="11" name="Rectangle 10" descr="Understanding the impact of ethnicity and deprivation.  Information">
            <a:extLst>
              <a:ext uri="{FF2B5EF4-FFF2-40B4-BE49-F238E27FC236}">
                <a16:creationId xmlns:a16="http://schemas.microsoft.com/office/drawing/2014/main" id="{8161851E-56A5-35EA-0162-9ABE822F69E6}"/>
              </a:ext>
              <a:ext uri="{C183D7F6-B498-43B3-948B-1728B52AA6E4}">
                <adec:decorative xmlns:adec="http://schemas.microsoft.com/office/drawing/2017/decorative" val="0"/>
              </a:ext>
            </a:extLst>
          </p:cNvPr>
          <p:cNvSpPr/>
          <p:nvPr/>
        </p:nvSpPr>
        <p:spPr>
          <a:xfrm>
            <a:off x="6781800" y="0"/>
            <a:ext cx="11506200" cy="10287000"/>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3" name="TextBox 3"/>
          <p:cNvSpPr txBox="1">
            <a:spLocks noGrp="1"/>
          </p:cNvSpPr>
          <p:nvPr>
            <p:ph type="title" idx="4294967295"/>
          </p:nvPr>
        </p:nvSpPr>
        <p:spPr>
          <a:xfrm>
            <a:off x="7257884" y="167280"/>
            <a:ext cx="11160810" cy="15132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946"/>
              </a:lnSpc>
              <a:spcBef>
                <a:spcPts val="0"/>
              </a:spcBef>
              <a:spcAft>
                <a:spcPts val="0"/>
              </a:spcAft>
              <a:buClrTx/>
              <a:buSzTx/>
              <a:buFontTx/>
              <a:buNone/>
              <a:tabLst/>
              <a:defRPr/>
            </a:pPr>
            <a:r>
              <a:rPr kumimoji="0" lang="en-US" sz="5400" b="0" i="0" u="none" strike="noStrike" kern="1200" cap="none" spc="-45" normalizeH="0" baseline="0" noProof="0" dirty="0">
                <a:ln>
                  <a:noFill/>
                </a:ln>
                <a:solidFill>
                  <a:schemeClr val="bg1"/>
                </a:solidFill>
                <a:effectLst/>
                <a:uLnTx/>
                <a:uFillTx/>
                <a:latin typeface="Arial" panose="020B0604020202020204" pitchFamily="34" charset="0"/>
                <a:ea typeface="Hammersmith One"/>
                <a:cs typeface="Arial" panose="020B0604020202020204" pitchFamily="34" charset="0"/>
                <a:sym typeface="Hammersmith One"/>
              </a:rPr>
              <a:t>Understanding the impact of ethnicity and deprivation</a:t>
            </a:r>
          </a:p>
        </p:txBody>
      </p:sp>
      <p:sp>
        <p:nvSpPr>
          <p:cNvPr id="4" name="TextBox 4"/>
          <p:cNvSpPr txBox="1"/>
          <p:nvPr/>
        </p:nvSpPr>
        <p:spPr>
          <a:xfrm>
            <a:off x="7316621" y="1825443"/>
            <a:ext cx="10868237" cy="1043812"/>
          </a:xfrm>
          <a:prstGeom prst="rect">
            <a:avLst/>
          </a:prstGeom>
        </p:spPr>
        <p:txBody>
          <a:bodyPr wrap="square" lIns="0" tIns="0" rIns="0" bIns="0" rtlCol="0" anchor="t">
            <a:spAutoFit/>
          </a:bodyPr>
          <a:lstStyle/>
          <a:p>
            <a:pPr>
              <a:lnSpc>
                <a:spcPts val="2800"/>
              </a:lnSpc>
            </a:pPr>
            <a:r>
              <a:rPr lang="en-US" dirty="0">
                <a:solidFill>
                  <a:schemeClr val="bg1"/>
                </a:solidFill>
                <a:latin typeface="Arial" panose="020B0604020202020204" pitchFamily="34" charset="0"/>
                <a:ea typeface="Clear Sans"/>
                <a:cs typeface="Arial" panose="020B0604020202020204" pitchFamily="34" charset="0"/>
                <a:sym typeface="Clear Sans"/>
              </a:rPr>
              <a:t>Understanding ethnicity and deprivation across our community is also crucial for planning services and addressing health inequalities and inequity.  Some ethnic groups face higher health risks and barriers to accessing care and ethnicity related factors can impact significantly on health outcomes.</a:t>
            </a:r>
          </a:p>
        </p:txBody>
      </p:sp>
      <p:graphicFrame>
        <p:nvGraphicFramePr>
          <p:cNvPr id="10" name="Table 9">
            <a:extLst>
              <a:ext uri="{FF2B5EF4-FFF2-40B4-BE49-F238E27FC236}">
                <a16:creationId xmlns:a16="http://schemas.microsoft.com/office/drawing/2014/main" id="{12C46933-9340-6BBE-2CB7-021D84F6CF18}"/>
              </a:ext>
            </a:extLst>
          </p:cNvPr>
          <p:cNvGraphicFramePr>
            <a:graphicFrameLocks noGrp="1"/>
          </p:cNvGraphicFramePr>
          <p:nvPr>
            <p:extLst>
              <p:ext uri="{D42A27DB-BD31-4B8C-83A1-F6EECF244321}">
                <p14:modId xmlns:p14="http://schemas.microsoft.com/office/powerpoint/2010/main" val="111072959"/>
              </p:ext>
            </p:extLst>
          </p:nvPr>
        </p:nvGraphicFramePr>
        <p:xfrm>
          <a:off x="7355288" y="3018320"/>
          <a:ext cx="10627911" cy="5678983"/>
        </p:xfrm>
        <a:graphic>
          <a:graphicData uri="http://schemas.openxmlformats.org/drawingml/2006/table">
            <a:tbl>
              <a:tblPr firstRow="1" bandRow="1">
                <a:tableStyleId>{5C22544A-7EE6-4342-B048-85BDC9FD1C3A}</a:tableStyleId>
              </a:tblPr>
              <a:tblGrid>
                <a:gridCol w="2195415">
                  <a:extLst>
                    <a:ext uri="{9D8B030D-6E8A-4147-A177-3AD203B41FA5}">
                      <a16:colId xmlns:a16="http://schemas.microsoft.com/office/drawing/2014/main" val="3768780665"/>
                    </a:ext>
                  </a:extLst>
                </a:gridCol>
                <a:gridCol w="8432496">
                  <a:extLst>
                    <a:ext uri="{9D8B030D-6E8A-4147-A177-3AD203B41FA5}">
                      <a16:colId xmlns:a16="http://schemas.microsoft.com/office/drawing/2014/main" val="294474555"/>
                    </a:ext>
                  </a:extLst>
                </a:gridCol>
              </a:tblGrid>
              <a:tr h="337365">
                <a:tc>
                  <a:txBody>
                    <a:bodyPr/>
                    <a:lstStyle/>
                    <a:p>
                      <a:r>
                        <a:rPr lang="en-GB" sz="1400" dirty="0">
                          <a:latin typeface="Arial" panose="020B0604020202020204" pitchFamily="34" charset="0"/>
                          <a:cs typeface="Arial" panose="020B0604020202020204" pitchFamily="34" charset="0"/>
                        </a:rPr>
                        <a:t>Ethnicity</a:t>
                      </a:r>
                    </a:p>
                  </a:txBody>
                  <a:tcPr/>
                </a:tc>
                <a:tc>
                  <a:txBody>
                    <a:bodyPr/>
                    <a:lstStyle/>
                    <a:p>
                      <a:r>
                        <a:rPr lang="en-GB" sz="1400" dirty="0">
                          <a:latin typeface="Arial" panose="020B0604020202020204" pitchFamily="34" charset="0"/>
                          <a:cs typeface="Arial" panose="020B0604020202020204" pitchFamily="34" charset="0"/>
                        </a:rPr>
                        <a:t>Key Notes</a:t>
                      </a:r>
                    </a:p>
                  </a:txBody>
                  <a:tcPr/>
                </a:tc>
                <a:extLst>
                  <a:ext uri="{0D108BD9-81ED-4DB2-BD59-A6C34878D82A}">
                    <a16:rowId xmlns:a16="http://schemas.microsoft.com/office/drawing/2014/main" val="4216733609"/>
                  </a:ext>
                </a:extLst>
              </a:tr>
              <a:tr h="410461">
                <a:tc>
                  <a:txBody>
                    <a:bodyPr/>
                    <a:lstStyle/>
                    <a:p>
                      <a:r>
                        <a:rPr lang="en-GB" sz="1400" dirty="0">
                          <a:latin typeface="Arial" panose="020B0604020202020204" pitchFamily="34" charset="0"/>
                          <a:cs typeface="Arial" panose="020B0604020202020204" pitchFamily="34" charset="0"/>
                        </a:rPr>
                        <a:t>White/White British</a:t>
                      </a:r>
                    </a:p>
                  </a:txBody>
                  <a:tcPr/>
                </a:tc>
                <a:tc>
                  <a:txBody>
                    <a:bodyPr/>
                    <a:lstStyle/>
                    <a:p>
                      <a:r>
                        <a:rPr lang="en-GB" sz="1400" dirty="0">
                          <a:latin typeface="Arial" panose="020B0604020202020204" pitchFamily="34" charset="0"/>
                          <a:cs typeface="Arial" panose="020B0604020202020204" pitchFamily="34" charset="0"/>
                        </a:rPr>
                        <a:t>Mortality from Cancer, dementia and Alzheimer's is higher in white groups</a:t>
                      </a:r>
                    </a:p>
                  </a:txBody>
                  <a:tcPr/>
                </a:tc>
                <a:extLst>
                  <a:ext uri="{0D108BD9-81ED-4DB2-BD59-A6C34878D82A}">
                    <a16:rowId xmlns:a16="http://schemas.microsoft.com/office/drawing/2014/main" val="3272666787"/>
                  </a:ext>
                </a:extLst>
              </a:tr>
              <a:tr h="573521">
                <a:tc>
                  <a:txBody>
                    <a:bodyPr/>
                    <a:lstStyle/>
                    <a:p>
                      <a:r>
                        <a:rPr lang="en-GB" sz="1400" dirty="0">
                          <a:latin typeface="Arial" panose="020B0604020202020204" pitchFamily="34" charset="0"/>
                          <a:cs typeface="Arial" panose="020B0604020202020204" pitchFamily="34" charset="0"/>
                        </a:rPr>
                        <a:t>Asian/British South Asian</a:t>
                      </a:r>
                    </a:p>
                  </a:txBody>
                  <a:tcPr/>
                </a:tc>
                <a:tc>
                  <a:txBody>
                    <a:bodyPr/>
                    <a:lstStyle/>
                    <a:p>
                      <a:r>
                        <a:rPr lang="en-GB" sz="1400" dirty="0">
                          <a:latin typeface="Arial" panose="020B0604020202020204" pitchFamily="34" charset="0"/>
                          <a:cs typeface="Arial" panose="020B0604020202020204" pitchFamily="34" charset="0"/>
                        </a:rPr>
                        <a:t>Those of South Asian heritage are more likely to develop high blood pressure, cardiovascular disease and diabetes.</a:t>
                      </a:r>
                    </a:p>
                  </a:txBody>
                  <a:tcPr/>
                </a:tc>
                <a:extLst>
                  <a:ext uri="{0D108BD9-81ED-4DB2-BD59-A6C34878D82A}">
                    <a16:rowId xmlns:a16="http://schemas.microsoft.com/office/drawing/2014/main" val="2312793801"/>
                  </a:ext>
                </a:extLst>
              </a:tr>
              <a:tr h="410461">
                <a:tc>
                  <a:txBody>
                    <a:bodyPr/>
                    <a:lstStyle/>
                    <a:p>
                      <a:r>
                        <a:rPr lang="en-GB" sz="1400" dirty="0">
                          <a:latin typeface="Arial" panose="020B0604020202020204" pitchFamily="34" charset="0"/>
                          <a:cs typeface="Arial" panose="020B0604020202020204" pitchFamily="34" charset="0"/>
                        </a:rPr>
                        <a:t>Asian/British Chinese</a:t>
                      </a:r>
                    </a:p>
                  </a:txBody>
                  <a:tcPr/>
                </a:tc>
                <a:tc>
                  <a:txBody>
                    <a:bodyPr/>
                    <a:lstStyle/>
                    <a:p>
                      <a:r>
                        <a:rPr lang="en-GB" sz="1400" dirty="0">
                          <a:latin typeface="Arial" panose="020B0604020202020204" pitchFamily="34" charset="0"/>
                          <a:cs typeface="Arial" panose="020B0604020202020204" pitchFamily="34" charset="0"/>
                        </a:rPr>
                        <a:t>Chinese people have relatively low uptake of health and social care services across the UK.</a:t>
                      </a:r>
                    </a:p>
                  </a:txBody>
                  <a:tcPr/>
                </a:tc>
                <a:extLst>
                  <a:ext uri="{0D108BD9-81ED-4DB2-BD59-A6C34878D82A}">
                    <a16:rowId xmlns:a16="http://schemas.microsoft.com/office/drawing/2014/main" val="480845411"/>
                  </a:ext>
                </a:extLst>
              </a:tr>
              <a:tr h="1045833">
                <a:tc>
                  <a:txBody>
                    <a:bodyPr/>
                    <a:lstStyle/>
                    <a:p>
                      <a:r>
                        <a:rPr lang="en-GB" sz="1400" dirty="0">
                          <a:latin typeface="Arial" panose="020B0604020202020204" pitchFamily="34" charset="0"/>
                          <a:cs typeface="Arial" panose="020B0604020202020204" pitchFamily="34" charset="0"/>
                        </a:rPr>
                        <a:t>Black</a:t>
                      </a:r>
                    </a:p>
                    <a:p>
                      <a:r>
                        <a:rPr lang="en-GB" sz="1400" dirty="0">
                          <a:latin typeface="Arial" panose="020B0604020202020204" pitchFamily="34" charset="0"/>
                          <a:cs typeface="Arial" panose="020B0604020202020204" pitchFamily="34" charset="0"/>
                        </a:rPr>
                        <a:t>British/African/Caribbean/ Other</a:t>
                      </a:r>
                    </a:p>
                  </a:txBody>
                  <a:tcPr/>
                </a:tc>
                <a:tc>
                  <a:txBody>
                    <a:bodyPr/>
                    <a:lstStyle/>
                    <a:p>
                      <a:r>
                        <a:rPr lang="en-GB" sz="1400" dirty="0">
                          <a:latin typeface="Arial" panose="020B0604020202020204" pitchFamily="34" charset="0"/>
                          <a:cs typeface="Arial" panose="020B0604020202020204" pitchFamily="34" charset="0"/>
                        </a:rPr>
                        <a:t>Women from black backgrounds are 4x more likely to die in childbirth than white women. Rates of hypertension and diabetes are also higher in black people and mortality rate from strokes and are more likely to have strokes at a younger age.  This risk of developing certain cancers (e.g. prostate) can also be higher.  Adult and Childhood obesity rates tend to be higher in black ethnicities</a:t>
                      </a:r>
                    </a:p>
                  </a:txBody>
                  <a:tcPr/>
                </a:tc>
                <a:extLst>
                  <a:ext uri="{0D108BD9-81ED-4DB2-BD59-A6C34878D82A}">
                    <a16:rowId xmlns:a16="http://schemas.microsoft.com/office/drawing/2014/main" val="1133166059"/>
                  </a:ext>
                </a:extLst>
              </a:tr>
              <a:tr h="1045833">
                <a:tc>
                  <a:txBody>
                    <a:bodyPr/>
                    <a:lstStyle/>
                    <a:p>
                      <a:r>
                        <a:rPr lang="en-GB" sz="1400" dirty="0">
                          <a:latin typeface="Arial" panose="020B0604020202020204" pitchFamily="34" charset="0"/>
                          <a:cs typeface="Arial" panose="020B0604020202020204" pitchFamily="34" charset="0"/>
                        </a:rPr>
                        <a:t>Mixed/Multiple Ethnic Groups (Asian/Black/British/</a:t>
                      </a:r>
                    </a:p>
                    <a:p>
                      <a:r>
                        <a:rPr lang="en-GB" sz="1400" dirty="0">
                          <a:latin typeface="Arial" panose="020B0604020202020204" pitchFamily="34" charset="0"/>
                          <a:cs typeface="Arial" panose="020B0604020202020204" pitchFamily="34" charset="0"/>
                        </a:rPr>
                        <a:t>Other)</a:t>
                      </a:r>
                    </a:p>
                  </a:txBody>
                  <a:tcPr/>
                </a:tc>
                <a:tc>
                  <a:txBody>
                    <a:bodyPr/>
                    <a:lstStyle/>
                    <a:p>
                      <a:r>
                        <a:rPr lang="en-GB" sz="1400" dirty="0">
                          <a:latin typeface="Arial" panose="020B0604020202020204" pitchFamily="34" charset="0"/>
                          <a:cs typeface="Arial" panose="020B0604020202020204" pitchFamily="34" charset="0"/>
                        </a:rPr>
                        <a:t>Those with a mixed ethnicity may still carry the risk factors in developing conditions from their heritage groups.  Those from mixed groups have the lowest life expectancy than other ethnicities in the UK.  Smoking rates in mixed groups also tends to be higher.</a:t>
                      </a:r>
                    </a:p>
                  </a:txBody>
                  <a:tcPr/>
                </a:tc>
                <a:extLst>
                  <a:ext uri="{0D108BD9-81ED-4DB2-BD59-A6C34878D82A}">
                    <a16:rowId xmlns:a16="http://schemas.microsoft.com/office/drawing/2014/main" val="3505132091"/>
                  </a:ext>
                </a:extLst>
              </a:tr>
              <a:tr h="1281988">
                <a:tc>
                  <a:txBody>
                    <a:bodyPr/>
                    <a:lstStyle/>
                    <a:p>
                      <a:r>
                        <a:rPr lang="en-GB" sz="1400" dirty="0">
                          <a:latin typeface="Arial" panose="020B0604020202020204" pitchFamily="34" charset="0"/>
                          <a:cs typeface="Arial" panose="020B0604020202020204" pitchFamily="34" charset="0"/>
                        </a:rPr>
                        <a:t>White Gypsy or Irish Traveller</a:t>
                      </a:r>
                    </a:p>
                  </a:txBody>
                  <a:tcPr/>
                </a:tc>
                <a:tc>
                  <a:txBody>
                    <a:bodyPr/>
                    <a:lstStyle/>
                    <a:p>
                      <a:r>
                        <a:rPr lang="en-GB" sz="1400" dirty="0">
                          <a:latin typeface="Arial" panose="020B0604020202020204" pitchFamily="34" charset="0"/>
                          <a:cs typeface="Arial" panose="020B0604020202020204" pitchFamily="34" charset="0"/>
                        </a:rPr>
                        <a:t>Newark and Sherwood has a higher traveller population than the rest of the country with around 400 pitches in the district alone.  The number of pitches across the ICS is set to increase by 193.  Travellers are a marginalised group with some of the worse health outcomes, life expectancy 10-15 years lower than the rest of the population.  Mental health problems and risk of suicide is higher in this population.  Housing education, working conditions and poverty are also pressures for this population.</a:t>
                      </a:r>
                    </a:p>
                  </a:txBody>
                  <a:tcPr/>
                </a:tc>
                <a:extLst>
                  <a:ext uri="{0D108BD9-81ED-4DB2-BD59-A6C34878D82A}">
                    <a16:rowId xmlns:a16="http://schemas.microsoft.com/office/drawing/2014/main" val="2263482865"/>
                  </a:ext>
                </a:extLst>
              </a:tr>
              <a:tr h="573521">
                <a:tc>
                  <a:txBody>
                    <a:bodyPr/>
                    <a:lstStyle/>
                    <a:p>
                      <a:r>
                        <a:rPr lang="en-GB" sz="1400" dirty="0">
                          <a:latin typeface="Arial" panose="020B0604020202020204" pitchFamily="34" charset="0"/>
                          <a:cs typeface="Arial" panose="020B0604020202020204" pitchFamily="34" charset="0"/>
                        </a:rPr>
                        <a:t>Other</a:t>
                      </a:r>
                    </a:p>
                  </a:txBody>
                  <a:tcPr/>
                </a:tc>
                <a:tc>
                  <a:txBody>
                    <a:bodyPr/>
                    <a:lstStyle/>
                    <a:p>
                      <a:r>
                        <a:rPr lang="en-GB" sz="1400" dirty="0">
                          <a:latin typeface="Arial" panose="020B0604020202020204" pitchFamily="34" charset="0"/>
                          <a:cs typeface="Arial" panose="020B0604020202020204" pitchFamily="34" charset="0"/>
                        </a:rPr>
                        <a:t>This other group may represent people from a variety of lesser-known ethnicities who may find it harder to be catered for if they are not represented in the system. </a:t>
                      </a:r>
                    </a:p>
                  </a:txBody>
                  <a:tcPr/>
                </a:tc>
                <a:extLst>
                  <a:ext uri="{0D108BD9-81ED-4DB2-BD59-A6C34878D82A}">
                    <a16:rowId xmlns:a16="http://schemas.microsoft.com/office/drawing/2014/main" val="1574772298"/>
                  </a:ext>
                </a:extLst>
              </a:tr>
            </a:tbl>
          </a:graphicData>
        </a:graphic>
      </p:graphicFrame>
      <p:sp>
        <p:nvSpPr>
          <p:cNvPr id="9" name="TextBox 9"/>
          <p:cNvSpPr txBox="1"/>
          <p:nvPr/>
        </p:nvSpPr>
        <p:spPr>
          <a:xfrm>
            <a:off x="7339367" y="8842231"/>
            <a:ext cx="10643832" cy="1312924"/>
          </a:xfrm>
          <a:prstGeom prst="rect">
            <a:avLst/>
          </a:prstGeom>
        </p:spPr>
        <p:txBody>
          <a:bodyPr wrap="square" lIns="0" tIns="0" rIns="0" bIns="0" rtlCol="0" anchor="t">
            <a:spAutoFit/>
          </a:bodyPr>
          <a:lstStyle/>
          <a:p>
            <a:pPr algn="l">
              <a:lnSpc>
                <a:spcPts val="2600"/>
              </a:lnSpc>
              <a:spcBef>
                <a:spcPct val="0"/>
              </a:spcBef>
            </a:pPr>
            <a:r>
              <a:rPr lang="en-US" spc="-40" dirty="0">
                <a:solidFill>
                  <a:schemeClr val="bg1"/>
                </a:solidFill>
                <a:latin typeface="Arial" panose="020B0604020202020204" pitchFamily="34" charset="0"/>
                <a:ea typeface="Clear Sans"/>
                <a:cs typeface="Arial" panose="020B0604020202020204" pitchFamily="34" charset="0"/>
                <a:sym typeface="Clear Sans"/>
              </a:rPr>
              <a:t>To meet the diverse needs of our population and tackle health inequalities and inequity, we will prioritise locating primary care services where they are needed most. We will also continue to drive initiatives focused on preventing ill health, co-designing them with local communities to ensure they are culturally sensitive and make cost effective use of our resources.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1D975C82-C1B1-5D95-DD07-DA1F9A23F4C9}"/>
              </a:ext>
            </a:extLst>
          </p:cNvPr>
          <p:cNvSpPr txBox="1">
            <a:spLocks noGrp="1"/>
          </p:cNvSpPr>
          <p:nvPr>
            <p:ph type="title" idx="4294967295"/>
          </p:nvPr>
        </p:nvSpPr>
        <p:spPr>
          <a:xfrm>
            <a:off x="0" y="0"/>
            <a:ext cx="6172200" cy="1615186"/>
          </a:xfrm>
          <a:prstGeom prst="rect">
            <a:avLst/>
          </a:prstGeom>
          <a:solidFill>
            <a:srgbClr val="0097B2"/>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00"/>
              </a:lnSpc>
              <a:spcBef>
                <a:spcPct val="0"/>
              </a:spcBef>
              <a:spcAft>
                <a:spcPts val="0"/>
              </a:spcAft>
              <a:buClrTx/>
              <a:buSzTx/>
              <a:buFontTx/>
              <a:buNone/>
              <a:tabLst/>
              <a:defRPr/>
            </a:pPr>
            <a:r>
              <a:rPr kumimoji="0" lang="en-US" sz="5400" b="0" i="0" u="none" strike="noStrike" kern="1200" cap="none" spc="-100" normalizeH="0" baseline="0" noProof="0" dirty="0">
                <a:ln>
                  <a:noFill/>
                </a:ln>
                <a:solidFill>
                  <a:schemeClr val="bg1"/>
                </a:solidFill>
                <a:effectLst/>
                <a:uLnTx/>
                <a:uFillTx/>
                <a:latin typeface="Arial" panose="020B0604020202020204" pitchFamily="34" charset="0"/>
                <a:ea typeface="Clear Sans"/>
                <a:cs typeface="Arial" panose="020B0604020202020204" pitchFamily="34" charset="0"/>
                <a:sym typeface="Clear Sans"/>
              </a:rPr>
              <a:t>Understanding our health inequalities </a:t>
            </a:r>
          </a:p>
        </p:txBody>
      </p:sp>
      <p:sp>
        <p:nvSpPr>
          <p:cNvPr id="11" name="TextBox 11"/>
          <p:cNvSpPr txBox="1"/>
          <p:nvPr/>
        </p:nvSpPr>
        <p:spPr>
          <a:xfrm>
            <a:off x="259749" y="3422822"/>
            <a:ext cx="5582314" cy="1318053"/>
          </a:xfrm>
          <a:prstGeom prst="rect">
            <a:avLst/>
          </a:prstGeom>
        </p:spPr>
        <p:txBody>
          <a:bodyPr lIns="0" tIns="0" rIns="0" bIns="0" rtlCol="0" anchor="t">
            <a:spAutoFit/>
          </a:bodyPr>
          <a:lstStyle/>
          <a:p>
            <a:pPr>
              <a:lnSpc>
                <a:spcPts val="2600"/>
              </a:lnSpc>
              <a:spcBef>
                <a:spcPct val="0"/>
              </a:spcBef>
            </a:pPr>
            <a:r>
              <a:rPr lang="en-US" sz="2000" spc="-40" dirty="0">
                <a:latin typeface="Arial" panose="020B0604020202020204" pitchFamily="34" charset="0"/>
                <a:ea typeface="Clear Sans"/>
                <a:cs typeface="Arial" panose="020B0604020202020204" pitchFamily="34" charset="0"/>
                <a:sym typeface="Clear Sans"/>
              </a:rPr>
              <a:t>The table opposite shows our ‘tartan rug’ of health inequalities and the need for us to drive equity across all Primary Care Networks (groupings of GP practices) in Nottingham and Nottinghamshire. </a:t>
            </a:r>
          </a:p>
        </p:txBody>
      </p:sp>
      <p:sp>
        <p:nvSpPr>
          <p:cNvPr id="7" name="Freeform 7">
            <a:extLst>
              <a:ext uri="{C183D7F6-B498-43B3-948B-1728B52AA6E4}">
                <adec:decorative xmlns:adec="http://schemas.microsoft.com/office/drawing/2017/decorative" val="1"/>
              </a:ext>
            </a:extLst>
          </p:cNvPr>
          <p:cNvSpPr/>
          <p:nvPr/>
        </p:nvSpPr>
        <p:spPr>
          <a:xfrm>
            <a:off x="6172200" y="98887"/>
            <a:ext cx="11822466" cy="6702281"/>
          </a:xfrm>
          <a:custGeom>
            <a:avLst/>
            <a:gdLst/>
            <a:ahLst/>
            <a:cxnLst/>
            <a:rect l="l" t="t" r="r" b="b"/>
            <a:pathLst>
              <a:path w="11335278" h="6432770">
                <a:moveTo>
                  <a:pt x="0" y="0"/>
                </a:moveTo>
                <a:lnTo>
                  <a:pt x="11335278" y="0"/>
                </a:lnTo>
                <a:lnTo>
                  <a:pt x="11335278" y="6432770"/>
                </a:lnTo>
                <a:lnTo>
                  <a:pt x="0" y="6432770"/>
                </a:lnTo>
                <a:lnTo>
                  <a:pt x="0" y="0"/>
                </a:lnTo>
                <a:close/>
              </a:path>
            </a:pathLst>
          </a:custGeom>
          <a:blipFill>
            <a:blip r:embed="rId2"/>
            <a:stretch>
              <a:fillRect/>
            </a:stretch>
          </a:blipFill>
        </p:spPr>
        <p:txBody>
          <a:bodyPr/>
          <a:lstStyle/>
          <a:p>
            <a:endParaRPr lang="en-GB" dirty="0"/>
          </a:p>
        </p:txBody>
      </p:sp>
      <p:sp>
        <p:nvSpPr>
          <p:cNvPr id="27" name="TextBox 27"/>
          <p:cNvSpPr txBox="1"/>
          <p:nvPr/>
        </p:nvSpPr>
        <p:spPr>
          <a:xfrm>
            <a:off x="494256" y="7099416"/>
            <a:ext cx="3958014" cy="2975879"/>
          </a:xfrm>
          <a:prstGeom prst="rect">
            <a:avLst/>
          </a:prstGeom>
        </p:spPr>
        <p:txBody>
          <a:bodyPr lIns="0" tIns="0" rIns="0" bIns="0" rtlCol="0" anchor="t">
            <a:spAutoFit/>
          </a:bodyPr>
          <a:lstStyle/>
          <a:p>
            <a:pPr>
              <a:lnSpc>
                <a:spcPts val="2600"/>
              </a:lnSpc>
              <a:spcBef>
                <a:spcPct val="0"/>
              </a:spcBef>
            </a:pPr>
            <a:r>
              <a:rPr lang="en-US" sz="2000" spc="-40" dirty="0">
                <a:solidFill>
                  <a:srgbClr val="000000"/>
                </a:solidFill>
                <a:latin typeface="Arial" panose="020B0604020202020204" pitchFamily="34" charset="0"/>
                <a:ea typeface="Clear Sans"/>
                <a:cs typeface="Arial" panose="020B0604020202020204" pitchFamily="34" charset="0"/>
                <a:sym typeface="Clear Sans"/>
              </a:rPr>
              <a:t>Our latest data on high level outcomes for our population show a worsening position, in line with what other areas of the country have seen. However, the latest data shows that the more detailed measures underneath these outcomes are moving in the right direction. </a:t>
            </a:r>
          </a:p>
        </p:txBody>
      </p:sp>
      <p:grpSp>
        <p:nvGrpSpPr>
          <p:cNvPr id="8" name="Group 8">
            <a:extLst>
              <a:ext uri="{C183D7F6-B498-43B3-948B-1728B52AA6E4}">
                <adec:decorative xmlns:adec="http://schemas.microsoft.com/office/drawing/2017/decorative" val="1"/>
              </a:ext>
            </a:extLst>
          </p:cNvPr>
          <p:cNvGrpSpPr/>
          <p:nvPr/>
        </p:nvGrpSpPr>
        <p:grpSpPr>
          <a:xfrm>
            <a:off x="4949018" y="6984919"/>
            <a:ext cx="3811524" cy="3211743"/>
            <a:chOff x="0" y="0"/>
            <a:chExt cx="1094076" cy="845891"/>
          </a:xfrm>
        </p:grpSpPr>
        <p:sp>
          <p:nvSpPr>
            <p:cNvPr id="9" name="Freeform 9"/>
            <p:cNvSpPr/>
            <p:nvPr/>
          </p:nvSpPr>
          <p:spPr>
            <a:xfrm>
              <a:off x="0" y="0"/>
              <a:ext cx="1094076" cy="845891"/>
            </a:xfrm>
            <a:custGeom>
              <a:avLst/>
              <a:gdLst/>
              <a:ahLst/>
              <a:cxnLst/>
              <a:rect l="l" t="t" r="r" b="b"/>
              <a:pathLst>
                <a:path w="1094076" h="845891">
                  <a:moveTo>
                    <a:pt x="95048" y="0"/>
                  </a:moveTo>
                  <a:lnTo>
                    <a:pt x="999027" y="0"/>
                  </a:lnTo>
                  <a:cubicBezTo>
                    <a:pt x="1024236" y="0"/>
                    <a:pt x="1048412" y="10014"/>
                    <a:pt x="1066237" y="27839"/>
                  </a:cubicBezTo>
                  <a:cubicBezTo>
                    <a:pt x="1084062" y="45664"/>
                    <a:pt x="1094076" y="69840"/>
                    <a:pt x="1094076" y="95048"/>
                  </a:cubicBezTo>
                  <a:lnTo>
                    <a:pt x="1094076" y="750843"/>
                  </a:lnTo>
                  <a:cubicBezTo>
                    <a:pt x="1094076" y="776051"/>
                    <a:pt x="1084062" y="800227"/>
                    <a:pt x="1066237" y="818052"/>
                  </a:cubicBezTo>
                  <a:cubicBezTo>
                    <a:pt x="1048412" y="835877"/>
                    <a:pt x="1024236" y="845891"/>
                    <a:pt x="999027" y="845891"/>
                  </a:cubicBezTo>
                  <a:lnTo>
                    <a:pt x="95048" y="845891"/>
                  </a:lnTo>
                  <a:cubicBezTo>
                    <a:pt x="69840" y="845891"/>
                    <a:pt x="45664" y="835877"/>
                    <a:pt x="27839" y="818052"/>
                  </a:cubicBezTo>
                  <a:cubicBezTo>
                    <a:pt x="10014" y="800227"/>
                    <a:pt x="0" y="776051"/>
                    <a:pt x="0" y="750843"/>
                  </a:cubicBezTo>
                  <a:lnTo>
                    <a:pt x="0" y="95048"/>
                  </a:lnTo>
                  <a:cubicBezTo>
                    <a:pt x="0" y="69840"/>
                    <a:pt x="10014" y="45664"/>
                    <a:pt x="27839" y="27839"/>
                  </a:cubicBezTo>
                  <a:cubicBezTo>
                    <a:pt x="45664" y="10014"/>
                    <a:pt x="69840" y="0"/>
                    <a:pt x="95048" y="0"/>
                  </a:cubicBezTo>
                  <a:close/>
                </a:path>
              </a:pathLst>
            </a:custGeom>
            <a:solidFill>
              <a:srgbClr val="0097B2"/>
            </a:solidFill>
          </p:spPr>
          <p:txBody>
            <a:bodyPr/>
            <a:lstStyle/>
            <a:p>
              <a:endParaRPr lang="en-GB" dirty="0"/>
            </a:p>
          </p:txBody>
        </p:sp>
        <p:sp>
          <p:nvSpPr>
            <p:cNvPr id="10" name="TextBox 10"/>
            <p:cNvSpPr txBox="1"/>
            <p:nvPr/>
          </p:nvSpPr>
          <p:spPr>
            <a:xfrm>
              <a:off x="0" y="-28575"/>
              <a:ext cx="1094076" cy="874466"/>
            </a:xfrm>
            <a:prstGeom prst="rect">
              <a:avLst/>
            </a:prstGeom>
          </p:spPr>
          <p:txBody>
            <a:bodyPr lIns="50800" tIns="50800" rIns="50800" bIns="50800" rtlCol="0" anchor="ctr"/>
            <a:lstStyle/>
            <a:p>
              <a:pPr algn="ctr">
                <a:lnSpc>
                  <a:spcPts val="2600"/>
                </a:lnSpc>
              </a:pPr>
              <a:endParaRPr dirty="0"/>
            </a:p>
          </p:txBody>
        </p:sp>
      </p:grpSp>
      <p:sp>
        <p:nvSpPr>
          <p:cNvPr id="12" name="TextBox 12"/>
          <p:cNvSpPr txBox="1"/>
          <p:nvPr/>
        </p:nvSpPr>
        <p:spPr>
          <a:xfrm>
            <a:off x="4839335" y="7131507"/>
            <a:ext cx="4154070" cy="312650"/>
          </a:xfrm>
          <a:prstGeom prst="rect">
            <a:avLst/>
          </a:prstGeom>
        </p:spPr>
        <p:txBody>
          <a:bodyPr lIns="0" tIns="0" rIns="0" bIns="0" rtlCol="0" anchor="t">
            <a:spAutoFit/>
          </a:bodyPr>
          <a:lstStyle/>
          <a:p>
            <a:pPr algn="ctr">
              <a:lnSpc>
                <a:spcPts val="2600"/>
              </a:lnSpc>
              <a:spcBef>
                <a:spcPct val="0"/>
              </a:spcBef>
            </a:pPr>
            <a:r>
              <a:rPr lang="en-US" sz="2000" b="1" spc="-40" dirty="0">
                <a:solidFill>
                  <a:schemeClr val="bg1"/>
                </a:solidFill>
                <a:latin typeface="Arial" panose="020B0604020202020204" pitchFamily="34" charset="0"/>
                <a:ea typeface="Clear Sans Bold"/>
                <a:cs typeface="Arial" panose="020B0604020202020204" pitchFamily="34" charset="0"/>
                <a:sym typeface="Clear Sans Bold"/>
              </a:rPr>
              <a:t>Healthy Life Expectancy</a:t>
            </a:r>
          </a:p>
        </p:txBody>
      </p:sp>
      <p:sp>
        <p:nvSpPr>
          <p:cNvPr id="13" name="TextBox 13"/>
          <p:cNvSpPr txBox="1"/>
          <p:nvPr/>
        </p:nvSpPr>
        <p:spPr>
          <a:xfrm>
            <a:off x="4328908" y="7525813"/>
            <a:ext cx="5174923" cy="1265218"/>
          </a:xfrm>
          <a:prstGeom prst="rect">
            <a:avLst/>
          </a:prstGeom>
        </p:spPr>
        <p:txBody>
          <a:bodyPr lIns="0" tIns="0" rIns="0" bIns="0" rtlCol="0" anchor="t">
            <a:spAutoFit/>
          </a:bodyPr>
          <a:lstStyle/>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Baseline (2018-2020):</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Females: 57.2 years Nottingham </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60.0 Nottinghamshire</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Males: 57.3 years Nottingham </a:t>
            </a:r>
          </a:p>
          <a:p>
            <a:pPr algn="ctr">
              <a:lnSpc>
                <a:spcPts val="1950"/>
              </a:lnSpc>
              <a:spcBef>
                <a:spcPct val="0"/>
              </a:spcBef>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62.4 years Nottinghamshire</a:t>
            </a:r>
          </a:p>
        </p:txBody>
      </p:sp>
      <p:sp>
        <p:nvSpPr>
          <p:cNvPr id="14" name="TextBox 14"/>
          <p:cNvSpPr txBox="1"/>
          <p:nvPr/>
        </p:nvSpPr>
        <p:spPr>
          <a:xfrm>
            <a:off x="4262233" y="8896908"/>
            <a:ext cx="5174923" cy="1265218"/>
          </a:xfrm>
          <a:prstGeom prst="rect">
            <a:avLst/>
          </a:prstGeom>
        </p:spPr>
        <p:txBody>
          <a:bodyPr lIns="0" tIns="0" rIns="0" bIns="0" rtlCol="0" anchor="t">
            <a:spAutoFit/>
          </a:bodyPr>
          <a:lstStyle/>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Latest (2021 - 2023)</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Females: 56.8 years Nottingham </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59.7 Nottinghamshire</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Males: 57.2 years Nottingham </a:t>
            </a:r>
          </a:p>
          <a:p>
            <a:pPr algn="ctr">
              <a:lnSpc>
                <a:spcPts val="1950"/>
              </a:lnSpc>
              <a:spcBef>
                <a:spcPct val="0"/>
              </a:spcBef>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60.0 years Nottinghamshire</a:t>
            </a:r>
          </a:p>
        </p:txBody>
      </p:sp>
      <p:grpSp>
        <p:nvGrpSpPr>
          <p:cNvPr id="15" name="Group 15">
            <a:extLst>
              <a:ext uri="{C183D7F6-B498-43B3-948B-1728B52AA6E4}">
                <adec:decorative xmlns:adec="http://schemas.microsoft.com/office/drawing/2017/decorative" val="1"/>
              </a:ext>
            </a:extLst>
          </p:cNvPr>
          <p:cNvGrpSpPr/>
          <p:nvPr/>
        </p:nvGrpSpPr>
        <p:grpSpPr>
          <a:xfrm>
            <a:off x="9198790" y="6953471"/>
            <a:ext cx="3753327" cy="3211743"/>
            <a:chOff x="0" y="0"/>
            <a:chExt cx="1094076" cy="845891"/>
          </a:xfrm>
        </p:grpSpPr>
        <p:sp>
          <p:nvSpPr>
            <p:cNvPr id="16" name="Freeform 16"/>
            <p:cNvSpPr/>
            <p:nvPr/>
          </p:nvSpPr>
          <p:spPr>
            <a:xfrm>
              <a:off x="0" y="0"/>
              <a:ext cx="1094076" cy="845891"/>
            </a:xfrm>
            <a:custGeom>
              <a:avLst/>
              <a:gdLst/>
              <a:ahLst/>
              <a:cxnLst/>
              <a:rect l="l" t="t" r="r" b="b"/>
              <a:pathLst>
                <a:path w="1094076" h="845891">
                  <a:moveTo>
                    <a:pt x="95048" y="0"/>
                  </a:moveTo>
                  <a:lnTo>
                    <a:pt x="999027" y="0"/>
                  </a:lnTo>
                  <a:cubicBezTo>
                    <a:pt x="1024236" y="0"/>
                    <a:pt x="1048412" y="10014"/>
                    <a:pt x="1066237" y="27839"/>
                  </a:cubicBezTo>
                  <a:cubicBezTo>
                    <a:pt x="1084062" y="45664"/>
                    <a:pt x="1094076" y="69840"/>
                    <a:pt x="1094076" y="95048"/>
                  </a:cubicBezTo>
                  <a:lnTo>
                    <a:pt x="1094076" y="750843"/>
                  </a:lnTo>
                  <a:cubicBezTo>
                    <a:pt x="1094076" y="776051"/>
                    <a:pt x="1084062" y="800227"/>
                    <a:pt x="1066237" y="818052"/>
                  </a:cubicBezTo>
                  <a:cubicBezTo>
                    <a:pt x="1048412" y="835877"/>
                    <a:pt x="1024236" y="845891"/>
                    <a:pt x="999027" y="845891"/>
                  </a:cubicBezTo>
                  <a:lnTo>
                    <a:pt x="95048" y="845891"/>
                  </a:lnTo>
                  <a:cubicBezTo>
                    <a:pt x="69840" y="845891"/>
                    <a:pt x="45664" y="835877"/>
                    <a:pt x="27839" y="818052"/>
                  </a:cubicBezTo>
                  <a:cubicBezTo>
                    <a:pt x="10014" y="800227"/>
                    <a:pt x="0" y="776051"/>
                    <a:pt x="0" y="750843"/>
                  </a:cubicBezTo>
                  <a:lnTo>
                    <a:pt x="0" y="95048"/>
                  </a:lnTo>
                  <a:cubicBezTo>
                    <a:pt x="0" y="69840"/>
                    <a:pt x="10014" y="45664"/>
                    <a:pt x="27839" y="27839"/>
                  </a:cubicBezTo>
                  <a:cubicBezTo>
                    <a:pt x="45664" y="10014"/>
                    <a:pt x="69840" y="0"/>
                    <a:pt x="95048" y="0"/>
                  </a:cubicBezTo>
                  <a:close/>
                </a:path>
              </a:pathLst>
            </a:custGeom>
            <a:solidFill>
              <a:srgbClr val="0097B2"/>
            </a:solidFill>
          </p:spPr>
          <p:txBody>
            <a:bodyPr/>
            <a:lstStyle/>
            <a:p>
              <a:endParaRPr lang="en-GB" dirty="0"/>
            </a:p>
          </p:txBody>
        </p:sp>
        <p:sp>
          <p:nvSpPr>
            <p:cNvPr id="17" name="TextBox 17"/>
            <p:cNvSpPr txBox="1"/>
            <p:nvPr/>
          </p:nvSpPr>
          <p:spPr>
            <a:xfrm>
              <a:off x="0" y="-28575"/>
              <a:ext cx="1094076" cy="874466"/>
            </a:xfrm>
            <a:prstGeom prst="rect">
              <a:avLst/>
            </a:prstGeom>
          </p:spPr>
          <p:txBody>
            <a:bodyPr lIns="50800" tIns="50800" rIns="50800" bIns="50800" rtlCol="0" anchor="ctr"/>
            <a:lstStyle/>
            <a:p>
              <a:pPr algn="ctr">
                <a:lnSpc>
                  <a:spcPts val="2600"/>
                </a:lnSpc>
              </a:pPr>
              <a:endParaRPr dirty="0"/>
            </a:p>
          </p:txBody>
        </p:sp>
      </p:grpSp>
      <p:sp>
        <p:nvSpPr>
          <p:cNvPr id="18" name="TextBox 18"/>
          <p:cNvSpPr txBox="1"/>
          <p:nvPr/>
        </p:nvSpPr>
        <p:spPr>
          <a:xfrm>
            <a:off x="9050586" y="7074603"/>
            <a:ext cx="4154070" cy="312650"/>
          </a:xfrm>
          <a:prstGeom prst="rect">
            <a:avLst/>
          </a:prstGeom>
        </p:spPr>
        <p:txBody>
          <a:bodyPr lIns="0" tIns="0" rIns="0" bIns="0" rtlCol="0" anchor="t">
            <a:spAutoFit/>
          </a:bodyPr>
          <a:lstStyle/>
          <a:p>
            <a:pPr algn="ctr">
              <a:lnSpc>
                <a:spcPts val="2600"/>
              </a:lnSpc>
              <a:spcBef>
                <a:spcPct val="0"/>
              </a:spcBef>
            </a:pPr>
            <a:r>
              <a:rPr lang="en-US" sz="2000" b="1" spc="-40" dirty="0">
                <a:solidFill>
                  <a:schemeClr val="bg1"/>
                </a:solidFill>
                <a:latin typeface="Arial" panose="020B0604020202020204" pitchFamily="34" charset="0"/>
                <a:ea typeface="Clear Sans Bold"/>
                <a:cs typeface="Arial" panose="020B0604020202020204" pitchFamily="34" charset="0"/>
                <a:sym typeface="Clear Sans Bold"/>
              </a:rPr>
              <a:t>Life Expectancy </a:t>
            </a:r>
          </a:p>
        </p:txBody>
      </p:sp>
      <p:sp>
        <p:nvSpPr>
          <p:cNvPr id="19" name="TextBox 19"/>
          <p:cNvSpPr txBox="1"/>
          <p:nvPr/>
        </p:nvSpPr>
        <p:spPr>
          <a:xfrm>
            <a:off x="8326246" y="7419658"/>
            <a:ext cx="5174923" cy="1521699"/>
          </a:xfrm>
          <a:prstGeom prst="rect">
            <a:avLst/>
          </a:prstGeom>
        </p:spPr>
        <p:txBody>
          <a:bodyPr lIns="0" tIns="0" rIns="0" bIns="0" rtlCol="0" anchor="t">
            <a:spAutoFit/>
          </a:bodyPr>
          <a:lstStyle/>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Baseline (2018 - 2020): </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Females: 81.0 years Nottingham </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82.6 years Nottinghamshire</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Males: 76.4 years Nottingham </a:t>
            </a:r>
          </a:p>
          <a:p>
            <a:pPr algn="ctr">
              <a:lnSpc>
                <a:spcPts val="1950"/>
              </a:lnSpc>
              <a:spcBef>
                <a:spcPct val="0"/>
              </a:spcBef>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79.5 years Nottinghamshire</a:t>
            </a:r>
          </a:p>
          <a:p>
            <a:pPr algn="ctr">
              <a:lnSpc>
                <a:spcPts val="1950"/>
              </a:lnSpc>
              <a:spcBef>
                <a:spcPct val="0"/>
              </a:spcBef>
            </a:pPr>
            <a:endParaRPr lang="en-US" sz="1500" spc="-30" dirty="0">
              <a:solidFill>
                <a:schemeClr val="bg1"/>
              </a:solidFill>
              <a:latin typeface="Arial" panose="020B0604020202020204" pitchFamily="34" charset="0"/>
              <a:ea typeface="Clear Sans Bold"/>
              <a:cs typeface="Arial" panose="020B0604020202020204" pitchFamily="34" charset="0"/>
              <a:sym typeface="Clear Sans Bold"/>
            </a:endParaRPr>
          </a:p>
        </p:txBody>
      </p:sp>
      <p:sp>
        <p:nvSpPr>
          <p:cNvPr id="20" name="TextBox 20"/>
          <p:cNvSpPr txBox="1"/>
          <p:nvPr/>
        </p:nvSpPr>
        <p:spPr>
          <a:xfrm>
            <a:off x="8326246" y="8801995"/>
            <a:ext cx="5174923" cy="1265218"/>
          </a:xfrm>
          <a:prstGeom prst="rect">
            <a:avLst/>
          </a:prstGeom>
        </p:spPr>
        <p:txBody>
          <a:bodyPr lIns="0" tIns="0" rIns="0" bIns="0" rtlCol="0" anchor="t">
            <a:spAutoFit/>
          </a:bodyPr>
          <a:lstStyle/>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Latest (2021 - 2023):</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Females: 80.6 years Nottingham </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82.9 years Nottinghamshire</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Males: 76.2 years Nottingham </a:t>
            </a:r>
          </a:p>
          <a:p>
            <a:pPr algn="ctr">
              <a:lnSpc>
                <a:spcPts val="1950"/>
              </a:lnSpc>
              <a:spcBef>
                <a:spcPct val="0"/>
              </a:spcBef>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78.9 years Nottinghamshire</a:t>
            </a:r>
          </a:p>
        </p:txBody>
      </p:sp>
      <p:grpSp>
        <p:nvGrpSpPr>
          <p:cNvPr id="21" name="Group 21">
            <a:extLst>
              <a:ext uri="{C183D7F6-B498-43B3-948B-1728B52AA6E4}">
                <adec:decorative xmlns:adec="http://schemas.microsoft.com/office/drawing/2017/decorative" val="1"/>
              </a:ext>
            </a:extLst>
          </p:cNvPr>
          <p:cNvGrpSpPr/>
          <p:nvPr/>
        </p:nvGrpSpPr>
        <p:grpSpPr>
          <a:xfrm>
            <a:off x="13343764" y="7023316"/>
            <a:ext cx="3865999" cy="3211743"/>
            <a:chOff x="0" y="0"/>
            <a:chExt cx="1094076" cy="845891"/>
          </a:xfrm>
        </p:grpSpPr>
        <p:sp>
          <p:nvSpPr>
            <p:cNvPr id="22" name="Freeform 22"/>
            <p:cNvSpPr/>
            <p:nvPr/>
          </p:nvSpPr>
          <p:spPr>
            <a:xfrm>
              <a:off x="0" y="0"/>
              <a:ext cx="1094076" cy="845891"/>
            </a:xfrm>
            <a:custGeom>
              <a:avLst/>
              <a:gdLst/>
              <a:ahLst/>
              <a:cxnLst/>
              <a:rect l="l" t="t" r="r" b="b"/>
              <a:pathLst>
                <a:path w="1094076" h="845891">
                  <a:moveTo>
                    <a:pt x="95048" y="0"/>
                  </a:moveTo>
                  <a:lnTo>
                    <a:pt x="999027" y="0"/>
                  </a:lnTo>
                  <a:cubicBezTo>
                    <a:pt x="1024236" y="0"/>
                    <a:pt x="1048412" y="10014"/>
                    <a:pt x="1066237" y="27839"/>
                  </a:cubicBezTo>
                  <a:cubicBezTo>
                    <a:pt x="1084062" y="45664"/>
                    <a:pt x="1094076" y="69840"/>
                    <a:pt x="1094076" y="95048"/>
                  </a:cubicBezTo>
                  <a:lnTo>
                    <a:pt x="1094076" y="750843"/>
                  </a:lnTo>
                  <a:cubicBezTo>
                    <a:pt x="1094076" y="776051"/>
                    <a:pt x="1084062" y="800227"/>
                    <a:pt x="1066237" y="818052"/>
                  </a:cubicBezTo>
                  <a:cubicBezTo>
                    <a:pt x="1048412" y="835877"/>
                    <a:pt x="1024236" y="845891"/>
                    <a:pt x="999027" y="845891"/>
                  </a:cubicBezTo>
                  <a:lnTo>
                    <a:pt x="95048" y="845891"/>
                  </a:lnTo>
                  <a:cubicBezTo>
                    <a:pt x="69840" y="845891"/>
                    <a:pt x="45664" y="835877"/>
                    <a:pt x="27839" y="818052"/>
                  </a:cubicBezTo>
                  <a:cubicBezTo>
                    <a:pt x="10014" y="800227"/>
                    <a:pt x="0" y="776051"/>
                    <a:pt x="0" y="750843"/>
                  </a:cubicBezTo>
                  <a:lnTo>
                    <a:pt x="0" y="95048"/>
                  </a:lnTo>
                  <a:cubicBezTo>
                    <a:pt x="0" y="69840"/>
                    <a:pt x="10014" y="45664"/>
                    <a:pt x="27839" y="27839"/>
                  </a:cubicBezTo>
                  <a:cubicBezTo>
                    <a:pt x="45664" y="10014"/>
                    <a:pt x="69840" y="0"/>
                    <a:pt x="95048" y="0"/>
                  </a:cubicBezTo>
                  <a:close/>
                </a:path>
              </a:pathLst>
            </a:custGeom>
            <a:solidFill>
              <a:srgbClr val="0097B2"/>
            </a:solidFill>
          </p:spPr>
          <p:txBody>
            <a:bodyPr/>
            <a:lstStyle/>
            <a:p>
              <a:endParaRPr lang="en-GB" dirty="0"/>
            </a:p>
          </p:txBody>
        </p:sp>
        <p:sp>
          <p:nvSpPr>
            <p:cNvPr id="23" name="TextBox 23"/>
            <p:cNvSpPr txBox="1"/>
            <p:nvPr/>
          </p:nvSpPr>
          <p:spPr>
            <a:xfrm>
              <a:off x="0" y="-28575"/>
              <a:ext cx="1094076" cy="874466"/>
            </a:xfrm>
            <a:prstGeom prst="rect">
              <a:avLst/>
            </a:prstGeom>
          </p:spPr>
          <p:txBody>
            <a:bodyPr lIns="50800" tIns="50800" rIns="50800" bIns="50800" rtlCol="0" anchor="ctr"/>
            <a:lstStyle/>
            <a:p>
              <a:pPr algn="ctr">
                <a:lnSpc>
                  <a:spcPts val="2600"/>
                </a:lnSpc>
              </a:pPr>
              <a:endParaRPr dirty="0"/>
            </a:p>
          </p:txBody>
        </p:sp>
      </p:grpSp>
      <p:sp>
        <p:nvSpPr>
          <p:cNvPr id="24" name="TextBox 24"/>
          <p:cNvSpPr txBox="1"/>
          <p:nvPr/>
        </p:nvSpPr>
        <p:spPr>
          <a:xfrm>
            <a:off x="13234754" y="7054533"/>
            <a:ext cx="4154070" cy="312650"/>
          </a:xfrm>
          <a:prstGeom prst="rect">
            <a:avLst/>
          </a:prstGeom>
        </p:spPr>
        <p:txBody>
          <a:bodyPr lIns="0" tIns="0" rIns="0" bIns="0" rtlCol="0" anchor="t">
            <a:spAutoFit/>
          </a:bodyPr>
          <a:lstStyle/>
          <a:p>
            <a:pPr algn="ctr">
              <a:lnSpc>
                <a:spcPts val="2600"/>
              </a:lnSpc>
              <a:spcBef>
                <a:spcPct val="0"/>
              </a:spcBef>
            </a:pPr>
            <a:r>
              <a:rPr lang="en-US" sz="2000" b="1" spc="-40" dirty="0">
                <a:solidFill>
                  <a:schemeClr val="bg1"/>
                </a:solidFill>
                <a:latin typeface="Arial" panose="020B0604020202020204" pitchFamily="34" charset="0"/>
                <a:ea typeface="Clear Sans Bold"/>
                <a:cs typeface="Arial" panose="020B0604020202020204" pitchFamily="34" charset="0"/>
                <a:sym typeface="Clear Sans Bold"/>
              </a:rPr>
              <a:t>Health Inequalities</a:t>
            </a:r>
          </a:p>
        </p:txBody>
      </p:sp>
      <p:sp>
        <p:nvSpPr>
          <p:cNvPr id="25" name="TextBox 25"/>
          <p:cNvSpPr txBox="1"/>
          <p:nvPr/>
        </p:nvSpPr>
        <p:spPr>
          <a:xfrm>
            <a:off x="12724328" y="7495959"/>
            <a:ext cx="5174923" cy="1521699"/>
          </a:xfrm>
          <a:prstGeom prst="rect">
            <a:avLst/>
          </a:prstGeom>
        </p:spPr>
        <p:txBody>
          <a:bodyPr lIns="0" tIns="0" rIns="0" bIns="0" rtlCol="0" anchor="t">
            <a:spAutoFit/>
          </a:bodyPr>
          <a:lstStyle/>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Baseline (2018-20):</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Females: 7.6 years Nottingham </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7.7 years Nottinghamshire</a:t>
            </a:r>
          </a:p>
          <a:p>
            <a:pPr algn="ctr">
              <a:lnSpc>
                <a:spcPts val="1950"/>
              </a:lnSpc>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Males: 8.4 years Nottingham </a:t>
            </a:r>
          </a:p>
          <a:p>
            <a:pPr algn="ctr">
              <a:lnSpc>
                <a:spcPts val="1950"/>
              </a:lnSpc>
              <a:spcBef>
                <a:spcPct val="0"/>
              </a:spcBef>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9.3 years Nottinghamshire</a:t>
            </a:r>
          </a:p>
          <a:p>
            <a:pPr algn="ctr">
              <a:lnSpc>
                <a:spcPts val="1950"/>
              </a:lnSpc>
              <a:spcBef>
                <a:spcPct val="0"/>
              </a:spcBef>
            </a:pPr>
            <a:endParaRPr lang="en-US" sz="1500" spc="-30" dirty="0">
              <a:solidFill>
                <a:schemeClr val="bg1"/>
              </a:solidFill>
              <a:latin typeface="Arial" panose="020B0604020202020204" pitchFamily="34" charset="0"/>
              <a:ea typeface="Clear Sans Bold"/>
              <a:cs typeface="Arial" panose="020B0604020202020204" pitchFamily="34" charset="0"/>
              <a:sym typeface="Clear Sans Bold"/>
            </a:endParaRPr>
          </a:p>
        </p:txBody>
      </p:sp>
      <p:sp>
        <p:nvSpPr>
          <p:cNvPr id="26" name="TextBox 26"/>
          <p:cNvSpPr txBox="1"/>
          <p:nvPr/>
        </p:nvSpPr>
        <p:spPr>
          <a:xfrm>
            <a:off x="12724328" y="9173470"/>
            <a:ext cx="5174923" cy="495777"/>
          </a:xfrm>
          <a:prstGeom prst="rect">
            <a:avLst/>
          </a:prstGeom>
        </p:spPr>
        <p:txBody>
          <a:bodyPr lIns="0" tIns="0" rIns="0" bIns="0" rtlCol="0" anchor="t">
            <a:spAutoFit/>
          </a:bodyPr>
          <a:lstStyle/>
          <a:p>
            <a:pPr algn="ctr">
              <a:lnSpc>
                <a:spcPts val="1950"/>
              </a:lnSpc>
              <a:spcBef>
                <a:spcPct val="0"/>
              </a:spcBef>
            </a:pPr>
            <a:r>
              <a:rPr lang="en-US" sz="1500" spc="-30" dirty="0">
                <a:solidFill>
                  <a:schemeClr val="bg1"/>
                </a:solidFill>
                <a:latin typeface="Arial" panose="020B0604020202020204" pitchFamily="34" charset="0"/>
                <a:ea typeface="Clear Sans Bold"/>
                <a:cs typeface="Arial" panose="020B0604020202020204" pitchFamily="34" charset="0"/>
                <a:sym typeface="Clear Sans Bold"/>
              </a:rPr>
              <a:t>Data for 2018-2020 are the latest available</a:t>
            </a:r>
          </a:p>
          <a:p>
            <a:pPr algn="ctr">
              <a:lnSpc>
                <a:spcPts val="1950"/>
              </a:lnSpc>
              <a:spcBef>
                <a:spcPct val="0"/>
              </a:spcBef>
            </a:pPr>
            <a:endParaRPr lang="en-US" sz="1500" spc="-30" dirty="0">
              <a:solidFill>
                <a:schemeClr val="bg1"/>
              </a:solidFill>
              <a:latin typeface="Arial" panose="020B0604020202020204" pitchFamily="34" charset="0"/>
              <a:ea typeface="Clear Sans Bold"/>
              <a:cs typeface="Arial" panose="020B0604020202020204" pitchFamily="34" charset="0"/>
              <a:sym typeface="Clear Sans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a:extLst>
              <a:ext uri="{C183D7F6-B498-43B3-948B-1728B52AA6E4}">
                <adec:decorative xmlns:adec="http://schemas.microsoft.com/office/drawing/2017/decorative" val="1"/>
              </a:ext>
            </a:extLst>
          </p:cNvPr>
          <p:cNvSpPr/>
          <p:nvPr/>
        </p:nvSpPr>
        <p:spPr>
          <a:xfrm>
            <a:off x="0" y="0"/>
            <a:ext cx="4905164" cy="10287000"/>
          </a:xfrm>
          <a:prstGeom prst="rect">
            <a:avLst/>
          </a:prstGeom>
          <a:solidFill>
            <a:srgbClr val="0097B2"/>
          </a:solidFill>
        </p:spPr>
        <p:txBody>
          <a:bodyPr/>
          <a:lstStyle/>
          <a:p>
            <a:endParaRPr lang="en-GB" dirty="0"/>
          </a:p>
        </p:txBody>
      </p:sp>
      <p:sp>
        <p:nvSpPr>
          <p:cNvPr id="4" name="TextBox 4"/>
          <p:cNvSpPr txBox="1">
            <a:spLocks noGrp="1"/>
          </p:cNvSpPr>
          <p:nvPr>
            <p:ph type="title" idx="4294967295"/>
          </p:nvPr>
        </p:nvSpPr>
        <p:spPr>
          <a:xfrm>
            <a:off x="172509" y="3531090"/>
            <a:ext cx="4560146" cy="30264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946"/>
              </a:lnSpc>
              <a:spcBef>
                <a:spcPts val="0"/>
              </a:spcBef>
              <a:spcAft>
                <a:spcPts val="0"/>
              </a:spcAft>
              <a:buClrTx/>
              <a:buSzTx/>
              <a:buFontTx/>
              <a:buNone/>
              <a:tabLst/>
              <a:defRPr/>
            </a:pPr>
            <a:r>
              <a:rPr kumimoji="0" lang="en-US" sz="5400" b="0" i="0" u="none" strike="noStrike" kern="1200" cap="none" spc="-45" normalizeH="0" baseline="0" noProof="0" dirty="0">
                <a:ln>
                  <a:noFill/>
                </a:ln>
                <a:solidFill>
                  <a:srgbClr val="FDFDFD"/>
                </a:solidFill>
                <a:effectLst/>
                <a:uLnTx/>
                <a:uFillTx/>
                <a:latin typeface="Arial" panose="020B0604020202020204" pitchFamily="34" charset="0"/>
                <a:ea typeface="Hammersmith One"/>
                <a:cs typeface="Arial" panose="020B0604020202020204" pitchFamily="34" charset="0"/>
                <a:sym typeface="Hammersmith One"/>
              </a:rPr>
              <a:t>Understanding the needs of local communities</a:t>
            </a:r>
          </a:p>
        </p:txBody>
      </p:sp>
      <p:sp>
        <p:nvSpPr>
          <p:cNvPr id="2" name="TextBox 2"/>
          <p:cNvSpPr txBox="1"/>
          <p:nvPr/>
        </p:nvSpPr>
        <p:spPr>
          <a:xfrm>
            <a:off x="5029200" y="0"/>
            <a:ext cx="13210326" cy="10559109"/>
          </a:xfrm>
          <a:prstGeom prst="rect">
            <a:avLst/>
          </a:prstGeom>
        </p:spPr>
        <p:txBody>
          <a:bodyPr wrap="square" lIns="0" tIns="0" rIns="0" bIns="0" rtlCol="0" anchor="t">
            <a:spAutoFit/>
          </a:bodyPr>
          <a:lstStyle/>
          <a:p>
            <a:pPr algn="l">
              <a:lnSpc>
                <a:spcPts val="2470"/>
              </a:lnSpc>
            </a:pPr>
            <a:r>
              <a:rPr lang="en-US" sz="1900" b="1" spc="-38" dirty="0">
                <a:solidFill>
                  <a:srgbClr val="000000"/>
                </a:solidFill>
                <a:latin typeface="Arial" panose="020B0604020202020204" pitchFamily="34" charset="0"/>
                <a:ea typeface="Clear Sans Bold"/>
                <a:cs typeface="Arial" panose="020B0604020202020204" pitchFamily="34" charset="0"/>
                <a:sym typeface="Clear Sans Bold"/>
              </a:rPr>
              <a:t>General Practice</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Some rural areas require longer travel times to access services and struggle with access generally.</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Nottingham City, Ashfield, and Mansfield have significantly higher rates of avoidable and preventable deaths than the national average — in some cases, double that of other areas within our system.</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Rates of preventable deaths from alcohol-related conditions and cardiovascular disease (CVD) are worsening and continues to vary across communities.</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Childhood obesity remains high, and overall child health is below expected levels.</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Uptake of some screening programmes remains lower than needed with wide variation across our system.</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Challenges in accessing services persist for some populations.</a:t>
            </a:r>
          </a:p>
          <a:p>
            <a:pPr algn="l">
              <a:lnSpc>
                <a:spcPts val="2470"/>
              </a:lnSpc>
            </a:pPr>
            <a:r>
              <a:rPr lang="en-US" sz="1900" b="1" spc="-38" dirty="0">
                <a:solidFill>
                  <a:srgbClr val="000000"/>
                </a:solidFill>
                <a:latin typeface="Arial" panose="020B0604020202020204" pitchFamily="34" charset="0"/>
                <a:ea typeface="Clear Sans Bold"/>
                <a:cs typeface="Arial" panose="020B0604020202020204" pitchFamily="34" charset="0"/>
                <a:sym typeface="Clear Sans Bold"/>
              </a:rPr>
              <a:t>Community Pharmacy</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Pharmacies are well-distributed across Nottingham and Nottinghamshire, with a concentration in areas of higher population density.  However, we need to maintain resilience in areas of highest need.</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Most residents can access a pharmacy within 15–20 minutes by car (outside of rush hour), and within 20–30 minutes by public transport.</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In Nottingham City, most residents can access a pharmacy within a 20-minute walk.</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Pharmacies offer a good range of enhanced services, but public awareness of these services is low and we don’t have a consistent offer across communities.</a:t>
            </a:r>
          </a:p>
          <a:p>
            <a:pPr algn="l">
              <a:lnSpc>
                <a:spcPts val="2470"/>
              </a:lnSpc>
            </a:pPr>
            <a:r>
              <a:rPr lang="en-US" sz="1900" b="1" spc="-38" dirty="0">
                <a:solidFill>
                  <a:srgbClr val="000000"/>
                </a:solidFill>
                <a:latin typeface="Arial" panose="020B0604020202020204" pitchFamily="34" charset="0"/>
                <a:ea typeface="Clear Sans Bold"/>
                <a:cs typeface="Arial" panose="020B0604020202020204" pitchFamily="34" charset="0"/>
                <a:sym typeface="Clear Sans Bold"/>
              </a:rPr>
              <a:t>Community Optometry Services</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Community optometry services are generally well-distributed, though rural residents may need to travel further.</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Cost concerns often lead some people to delay important eye tests.</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Inequalities in eye health are linked to socioeconomic status, ethnicity, geography, and healthcare access.</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Black, Asian, and minority ethnic groups are at greater risk for conditions such as glaucoma and diabetic retinopathy.</a:t>
            </a:r>
          </a:p>
          <a:p>
            <a:pPr marL="410211" lvl="1" indent="-205106" algn="l">
              <a:lnSpc>
                <a:spcPts val="2470"/>
              </a:lnSpc>
              <a:buFont typeface="Arial"/>
              <a:buChar char="•"/>
            </a:pPr>
            <a:r>
              <a:rPr lang="en-GB" sz="1900" spc="-38" dirty="0">
                <a:solidFill>
                  <a:srgbClr val="000000"/>
                </a:solidFill>
                <a:latin typeface="Arial" panose="020B0604020202020204" pitchFamily="34" charset="0"/>
                <a:ea typeface="Clear Sans"/>
                <a:cs typeface="Arial" panose="020B0604020202020204" pitchFamily="34" charset="0"/>
                <a:sym typeface="Clear Sans"/>
              </a:rPr>
              <a:t>Research suggests that almost half of those living with sight loss come from economically disadvantaged households.</a:t>
            </a:r>
          </a:p>
          <a:p>
            <a:pPr marL="0" lvl="1">
              <a:lnSpc>
                <a:spcPts val="2470"/>
              </a:lnSpc>
            </a:pPr>
            <a:r>
              <a:rPr lang="en-US" sz="1900" b="1" spc="-38" dirty="0">
                <a:solidFill>
                  <a:srgbClr val="000000"/>
                </a:solidFill>
                <a:latin typeface="Arial" panose="020B0604020202020204" pitchFamily="34" charset="0"/>
                <a:cs typeface="Arial" panose="020B0604020202020204" pitchFamily="34" charset="0"/>
                <a:sym typeface="Clear Sans Bold"/>
              </a:rPr>
              <a:t>General Dental Services</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People from disadvantaged backgrounds experience higher levels of oral disease and lower treatment rates.</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Groups at greatest risk include young children, those living in deprivation, people needing care support, smokers, heavy drinkers, inclusion health groups, individuals with chronic conditions, looked-after children, vulnerable families, and older adults.</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Vulnerable groups such as </a:t>
            </a:r>
            <a:r>
              <a:rPr lang="en-US" sz="1900" spc="-38">
                <a:solidFill>
                  <a:srgbClr val="000000"/>
                </a:solidFill>
                <a:latin typeface="Arial" panose="020B0604020202020204" pitchFamily="34" charset="0"/>
                <a:ea typeface="Clear Sans"/>
                <a:cs typeface="Arial" panose="020B0604020202020204" pitchFamily="34" charset="0"/>
                <a:sym typeface="Clear Sans"/>
              </a:rPr>
              <a:t>travellers</a:t>
            </a:r>
            <a:r>
              <a:rPr lang="en-US" sz="1900" spc="-38" dirty="0">
                <a:solidFill>
                  <a:srgbClr val="000000"/>
                </a:solidFill>
                <a:latin typeface="Arial" panose="020B0604020202020204" pitchFamily="34" charset="0"/>
                <a:ea typeface="Clear Sans"/>
                <a:cs typeface="Arial" panose="020B0604020202020204" pitchFamily="34" charset="0"/>
                <a:sym typeface="Clear Sans"/>
              </a:rPr>
              <a:t>, those in contact with the justice system, looked-after children, and people experiencing homelessness have poorer oral health and face significant barriers to care.</a:t>
            </a:r>
          </a:p>
          <a:p>
            <a:pPr marL="410211" lvl="1" indent="-205106" algn="l">
              <a:lnSpc>
                <a:spcPts val="2470"/>
              </a:lnSpc>
              <a:buFont typeface="Arial"/>
              <a:buChar char="•"/>
            </a:pPr>
            <a:r>
              <a:rPr lang="en-US" sz="1900" spc="-38" dirty="0">
                <a:solidFill>
                  <a:srgbClr val="000000"/>
                </a:solidFill>
                <a:latin typeface="Arial" panose="020B0604020202020204" pitchFamily="34" charset="0"/>
                <a:ea typeface="Clear Sans"/>
                <a:cs typeface="Arial" panose="020B0604020202020204" pitchFamily="34" charset="0"/>
                <a:sym typeface="Clear Sans"/>
              </a:rPr>
              <a:t>Limited data exist on oral health disparities across protected characteristics (e.g., ethnicity, religion, sexual orientation, disability), but evidence shows that oral health burdens are highest among the most vulnerable and disadvantaged</a:t>
            </a:r>
            <a:r>
              <a:rPr lang="en-US" sz="1900" spc="-38" dirty="0">
                <a:solidFill>
                  <a:srgbClr val="000000"/>
                </a:solidFill>
                <a:latin typeface="Clear Sans"/>
                <a:ea typeface="Clear Sans"/>
                <a:cs typeface="Clear Sans"/>
                <a:sym typeface="Clear Sans"/>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 y="-26227"/>
            <a:ext cx="9144001" cy="4457700"/>
          </a:xfrm>
          <a:prstGeom prst="rect">
            <a:avLst/>
          </a:prstGeom>
          <a:solidFill>
            <a:srgbClr val="0097B2"/>
          </a:solidFill>
        </p:spPr>
        <p:txBody>
          <a:bodyPr/>
          <a:lstStyle/>
          <a:p>
            <a:endParaRPr lang="en-GB" dirty="0"/>
          </a:p>
        </p:txBody>
      </p:sp>
      <p:sp>
        <p:nvSpPr>
          <p:cNvPr id="12" name="TextBox 12"/>
          <p:cNvSpPr txBox="1">
            <a:spLocks noGrp="1"/>
          </p:cNvSpPr>
          <p:nvPr>
            <p:ph type="title" idx="4294967295"/>
          </p:nvPr>
        </p:nvSpPr>
        <p:spPr>
          <a:xfrm>
            <a:off x="0" y="15740"/>
            <a:ext cx="9144000" cy="21473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099"/>
              </a:lnSpc>
              <a:spcBef>
                <a:spcPts val="0"/>
              </a:spcBef>
              <a:spcAft>
                <a:spcPts val="0"/>
              </a:spcAft>
              <a:buClrTx/>
              <a:buSzTx/>
              <a:buFontTx/>
              <a:buNone/>
              <a:tabLst/>
              <a:defRPr/>
            </a:pPr>
            <a:r>
              <a:rPr kumimoji="0" lang="en-US" sz="3600" b="0" i="0" u="none" strike="noStrike" kern="1200" cap="none" spc="-139" normalizeH="0" baseline="0" noProof="0" dirty="0">
                <a:ln>
                  <a:noFill/>
                </a:ln>
                <a:solidFill>
                  <a:srgbClr val="FFFFFF"/>
                </a:solidFill>
                <a:effectLst/>
                <a:uLnTx/>
                <a:uFillTx/>
                <a:latin typeface="Arial" panose="020B0604020202020204" pitchFamily="34" charset="0"/>
                <a:ea typeface="Clear Sans"/>
                <a:cs typeface="Arial" panose="020B0604020202020204" pitchFamily="34" charset="0"/>
                <a:sym typeface="Clear Sans"/>
              </a:rPr>
              <a:t>Our Primary Care Workforce:</a:t>
            </a:r>
            <a:br>
              <a:rPr lang="en-US" sz="3600" spc="-139" dirty="0">
                <a:solidFill>
                  <a:srgbClr val="FFFFFF"/>
                </a:solidFill>
                <a:latin typeface="Arial" panose="020B0604020202020204" pitchFamily="34" charset="0"/>
                <a:ea typeface="Clear Sans"/>
                <a:cs typeface="Arial" panose="020B0604020202020204" pitchFamily="34" charset="0"/>
                <a:sym typeface="Clear Sans"/>
              </a:rPr>
            </a:br>
            <a:r>
              <a:rPr kumimoji="0" lang="en-US" sz="3600" b="0" i="0" u="none" strike="noStrike" kern="1200" cap="none" spc="-139" normalizeH="0" baseline="0" noProof="0" dirty="0">
                <a:ln>
                  <a:noFill/>
                </a:ln>
                <a:solidFill>
                  <a:srgbClr val="FFFFFF"/>
                </a:solidFill>
                <a:effectLst/>
                <a:uLnTx/>
                <a:uFillTx/>
                <a:latin typeface="Arial" panose="020B0604020202020204" pitchFamily="34" charset="0"/>
                <a:ea typeface="Clear Sans"/>
                <a:cs typeface="Arial" panose="020B0604020202020204" pitchFamily="34" charset="0"/>
                <a:sym typeface="Clear Sans"/>
              </a:rPr>
              <a:t>General Practice and Community Optometry</a:t>
            </a:r>
          </a:p>
        </p:txBody>
      </p:sp>
      <p:sp>
        <p:nvSpPr>
          <p:cNvPr id="4" name="TextBox 3">
            <a:extLst>
              <a:ext uri="{FF2B5EF4-FFF2-40B4-BE49-F238E27FC236}">
                <a16:creationId xmlns:a16="http://schemas.microsoft.com/office/drawing/2014/main" id="{9D9B32B9-0089-D052-998B-7E6716E2DACF}"/>
              </a:ext>
            </a:extLst>
          </p:cNvPr>
          <p:cNvSpPr txBox="1"/>
          <p:nvPr/>
        </p:nvSpPr>
        <p:spPr>
          <a:xfrm>
            <a:off x="81744" y="2276936"/>
            <a:ext cx="8906660" cy="2031325"/>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To meet the changing needs of people and address health inequalities and inequity we need to develop a more flexible and integrated primary care workforce.  We want to bring providers together, across our health and care provider sectors, to work more collaboratively at a community level.  We want them to consider opportunities for sharing their staff, estates and information to enable this to happen.  To facilitate this, we will improve our data about our primary care workforce to better understand our skills and capacity gaps.  Below is a snapshot of what we currently know.</a:t>
            </a:r>
          </a:p>
        </p:txBody>
      </p:sp>
      <p:sp>
        <p:nvSpPr>
          <p:cNvPr id="7" name="AutoShape 6">
            <a:extLst>
              <a:ext uri="{FF2B5EF4-FFF2-40B4-BE49-F238E27FC236}">
                <a16:creationId xmlns:a16="http://schemas.microsoft.com/office/drawing/2014/main" id="{FB61BC87-BC20-5A24-635E-5AC4A3E16DD7}"/>
              </a:ext>
              <a:ext uri="{C183D7F6-B498-43B3-948B-1728B52AA6E4}">
                <adec:decorative xmlns:adec="http://schemas.microsoft.com/office/drawing/2017/decorative" val="1"/>
              </a:ext>
            </a:extLst>
          </p:cNvPr>
          <p:cNvSpPr/>
          <p:nvPr/>
        </p:nvSpPr>
        <p:spPr>
          <a:xfrm>
            <a:off x="133449" y="4553444"/>
            <a:ext cx="9010551" cy="5490441"/>
          </a:xfrm>
          <a:prstGeom prst="rect">
            <a:avLst/>
          </a:prstGeom>
          <a:solidFill>
            <a:srgbClr val="FFFFFF"/>
          </a:solidFill>
          <a:ln w="38100" cap="sq">
            <a:solidFill>
              <a:srgbClr val="0097B2"/>
            </a:solidFill>
            <a:prstDash val="solid"/>
            <a:miter/>
          </a:ln>
        </p:spPr>
        <p:txBody>
          <a:bodyPr/>
          <a:lstStyle/>
          <a:p>
            <a:endParaRPr lang="en-GB" dirty="0"/>
          </a:p>
        </p:txBody>
      </p:sp>
      <p:sp>
        <p:nvSpPr>
          <p:cNvPr id="15" name="TextBox 15"/>
          <p:cNvSpPr txBox="1"/>
          <p:nvPr/>
        </p:nvSpPr>
        <p:spPr>
          <a:xfrm>
            <a:off x="544821" y="4679692"/>
            <a:ext cx="8187806" cy="462627"/>
          </a:xfrm>
          <a:prstGeom prst="rect">
            <a:avLst/>
          </a:prstGeom>
        </p:spPr>
        <p:txBody>
          <a:bodyPr lIns="0" tIns="0" rIns="0" bIns="0" rtlCol="0" anchor="t">
            <a:spAutoFit/>
          </a:bodyPr>
          <a:lstStyle/>
          <a:p>
            <a:pPr marL="0" lvl="0" indent="0" algn="ctr">
              <a:lnSpc>
                <a:spcPts val="3900"/>
              </a:lnSpc>
              <a:spcBef>
                <a:spcPct val="0"/>
              </a:spcBef>
            </a:pPr>
            <a:r>
              <a:rPr lang="en-US" sz="3000" spc="-60" dirty="0">
                <a:solidFill>
                  <a:srgbClr val="000000"/>
                </a:solidFill>
                <a:latin typeface="Arial" panose="020B0604020202020204" pitchFamily="34" charset="0"/>
                <a:ea typeface="Clear Sans"/>
                <a:cs typeface="Arial" panose="020B0604020202020204" pitchFamily="34" charset="0"/>
                <a:sym typeface="Clear Sans"/>
              </a:rPr>
              <a:t>Community Optometry Workforce</a:t>
            </a:r>
          </a:p>
        </p:txBody>
      </p:sp>
      <p:sp>
        <p:nvSpPr>
          <p:cNvPr id="18" name="TextBox 18"/>
          <p:cNvSpPr txBox="1"/>
          <p:nvPr/>
        </p:nvSpPr>
        <p:spPr>
          <a:xfrm>
            <a:off x="321415" y="5287438"/>
            <a:ext cx="8624460" cy="1140249"/>
          </a:xfrm>
          <a:prstGeom prst="rect">
            <a:avLst/>
          </a:prstGeom>
        </p:spPr>
        <p:txBody>
          <a:bodyPr wrap="square" lIns="0" tIns="0" rIns="0" bIns="0" rtlCol="0" anchor="t">
            <a:spAutoFit/>
          </a:bodyPr>
          <a:lstStyle/>
          <a:p>
            <a:pPr marL="285750" indent="-285750">
              <a:lnSpc>
                <a:spcPts val="1820"/>
              </a:lnSpc>
              <a:spcBef>
                <a:spcPct val="0"/>
              </a:spcBef>
              <a:buFont typeface="Arial" panose="020B0604020202020204" pitchFamily="34" charset="0"/>
              <a:buChar char="•"/>
            </a:pPr>
            <a:r>
              <a:rPr lang="en-US" sz="1400" spc="-28" dirty="0">
                <a:solidFill>
                  <a:srgbClr val="000000"/>
                </a:solidFill>
                <a:latin typeface="Arial" panose="020B0604020202020204" pitchFamily="34" charset="0"/>
                <a:ea typeface="Clear Sans"/>
                <a:cs typeface="Arial" panose="020B0604020202020204" pitchFamily="34" charset="0"/>
                <a:sym typeface="Clear Sans"/>
              </a:rPr>
              <a:t>The NHS General Ophthalmic Services Statistics for England 2019 provides analysis based on headcount at a Midlands demographic. This data has not been validated.</a:t>
            </a:r>
          </a:p>
          <a:p>
            <a:pPr marL="285750" indent="-285750">
              <a:lnSpc>
                <a:spcPts val="1820"/>
              </a:lnSpc>
              <a:spcBef>
                <a:spcPct val="0"/>
              </a:spcBef>
              <a:buFont typeface="Arial" panose="020B0604020202020204" pitchFamily="34" charset="0"/>
              <a:buChar char="•"/>
            </a:pPr>
            <a:r>
              <a:rPr lang="en-US" sz="1400" spc="-28" dirty="0">
                <a:solidFill>
                  <a:srgbClr val="000000"/>
                </a:solidFill>
                <a:latin typeface="Arial" panose="020B0604020202020204" pitchFamily="34" charset="0"/>
                <a:ea typeface="Clear Sans"/>
                <a:cs typeface="Arial" panose="020B0604020202020204" pitchFamily="34" charset="0"/>
                <a:sym typeface="Clear Sans"/>
              </a:rPr>
              <a:t>There is no local data available for Nottingham and Nottinghamshire.  During 2025/6 we will seek to improve data completeness and quality in respect to our optometry workforce.</a:t>
            </a:r>
          </a:p>
          <a:p>
            <a:pPr marL="285750" indent="-285750">
              <a:lnSpc>
                <a:spcPts val="1820"/>
              </a:lnSpc>
              <a:spcBef>
                <a:spcPct val="0"/>
              </a:spcBef>
              <a:buFont typeface="Arial" panose="020B0604020202020204" pitchFamily="34" charset="0"/>
              <a:buChar char="•"/>
            </a:pPr>
            <a:endParaRPr lang="en-US" sz="1400" spc="-28" dirty="0">
              <a:solidFill>
                <a:srgbClr val="000000"/>
              </a:solidFill>
              <a:latin typeface="Arial" panose="020B0604020202020204" pitchFamily="34" charset="0"/>
              <a:ea typeface="Clear Sans"/>
              <a:cs typeface="Arial" panose="020B0604020202020204" pitchFamily="34" charset="0"/>
              <a:sym typeface="Clear Sans"/>
            </a:endParaRPr>
          </a:p>
        </p:txBody>
      </p:sp>
      <p:graphicFrame>
        <p:nvGraphicFramePr>
          <p:cNvPr id="30" name="Chart 29">
            <a:extLst>
              <a:ext uri="{FF2B5EF4-FFF2-40B4-BE49-F238E27FC236}">
                <a16:creationId xmlns:a16="http://schemas.microsoft.com/office/drawing/2014/main" id="{DEDF7ABD-BDE4-3053-0775-7849B6D5E4C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422886310"/>
              </p:ext>
            </p:extLst>
          </p:nvPr>
        </p:nvGraphicFramePr>
        <p:xfrm>
          <a:off x="1752600" y="6572115"/>
          <a:ext cx="4661623" cy="3412829"/>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6">
            <a:extLst>
              <a:ext uri="{FF2B5EF4-FFF2-40B4-BE49-F238E27FC236}">
                <a16:creationId xmlns:a16="http://schemas.microsoft.com/office/drawing/2014/main" id="{2C2D86E1-A4B1-FE45-07EA-2298A2B0771A}"/>
              </a:ext>
              <a:ext uri="{C183D7F6-B498-43B3-948B-1728B52AA6E4}">
                <adec:decorative xmlns:adec="http://schemas.microsoft.com/office/drawing/2017/decorative" val="1"/>
              </a:ext>
            </a:extLst>
          </p:cNvPr>
          <p:cNvSpPr/>
          <p:nvPr/>
        </p:nvSpPr>
        <p:spPr>
          <a:xfrm>
            <a:off x="9260121" y="190500"/>
            <a:ext cx="8941008" cy="9853384"/>
          </a:xfrm>
          <a:prstGeom prst="rect">
            <a:avLst/>
          </a:prstGeom>
          <a:solidFill>
            <a:srgbClr val="FFFFFF"/>
          </a:solidFill>
          <a:ln w="38100" cap="sq">
            <a:solidFill>
              <a:srgbClr val="0097B2"/>
            </a:solidFill>
            <a:prstDash val="solid"/>
            <a:miter/>
          </a:ln>
        </p:spPr>
        <p:txBody>
          <a:bodyPr/>
          <a:lstStyle/>
          <a:p>
            <a:endParaRPr lang="en-GB" dirty="0"/>
          </a:p>
        </p:txBody>
      </p:sp>
      <p:sp>
        <p:nvSpPr>
          <p:cNvPr id="13" name="TextBox 13"/>
          <p:cNvSpPr txBox="1"/>
          <p:nvPr/>
        </p:nvSpPr>
        <p:spPr>
          <a:xfrm>
            <a:off x="10690872" y="377298"/>
            <a:ext cx="6443111" cy="462627"/>
          </a:xfrm>
          <a:prstGeom prst="rect">
            <a:avLst/>
          </a:prstGeom>
        </p:spPr>
        <p:txBody>
          <a:bodyPr wrap="square" lIns="0" tIns="0" rIns="0" bIns="0" rtlCol="0" anchor="t">
            <a:spAutoFit/>
          </a:bodyPr>
          <a:lstStyle/>
          <a:p>
            <a:pPr marL="0" lvl="0" indent="0" algn="ctr">
              <a:lnSpc>
                <a:spcPts val="3900"/>
              </a:lnSpc>
              <a:spcBef>
                <a:spcPct val="0"/>
              </a:spcBef>
            </a:pPr>
            <a:r>
              <a:rPr lang="en-US" sz="3000" spc="-60" dirty="0">
                <a:solidFill>
                  <a:srgbClr val="000000"/>
                </a:solidFill>
                <a:latin typeface="Arial" panose="020B0604020202020204" pitchFamily="34" charset="0"/>
                <a:ea typeface="Clear Sans"/>
                <a:cs typeface="Arial" panose="020B0604020202020204" pitchFamily="34" charset="0"/>
                <a:sym typeface="Clear Sans"/>
              </a:rPr>
              <a:t>General Practice Workforce</a:t>
            </a:r>
          </a:p>
        </p:txBody>
      </p:sp>
      <p:sp>
        <p:nvSpPr>
          <p:cNvPr id="29" name="TextBox 17">
            <a:extLst>
              <a:ext uri="{FF2B5EF4-FFF2-40B4-BE49-F238E27FC236}">
                <a16:creationId xmlns:a16="http://schemas.microsoft.com/office/drawing/2014/main" id="{D0EE53BF-46E9-DB9D-4D3A-1C24E6601D50}"/>
              </a:ext>
            </a:extLst>
          </p:cNvPr>
          <p:cNvSpPr txBox="1"/>
          <p:nvPr/>
        </p:nvSpPr>
        <p:spPr>
          <a:xfrm>
            <a:off x="9447219" y="863073"/>
            <a:ext cx="8707332" cy="4093428"/>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We have seen a shift in the GP workforce moving from being a partner to salaried employment,  impacting on the current partnership model which has traditionally provided extensive discretionary effort. Working with local leaders, we are working to identify opportunities to support alternative models for the future.  This includes supporting general practice teams to work together more collaboratively to deliver primary medical services as well as work across health and care organisations within integrated neighbourhood teams.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PCN Additional Roles Reimbursement Staff roles have remained stable through the year, with a slight increase as the ‘new GP’ role commenced in October 24.  This reflects the shift in staff mix at a practice level with fewer GPs but more staff with different skills such as clinical pharmacists, care coordinators, physician associates.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greatest reduction in staff has been among Practice Nurses.  Our Practice Nurse leads across the system have developed a workforce plan that will support, develop, encourage involvement and drive best practice across our system which will support retention and encourage opportunities.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Age profiling of the profession indicates a high portion of the workforce aged 55+ years that could leave the profession within the next 5 years. This means supporting the ongoing retention of more experienced staff will be important – as will supporting existing staff to remain flexible and adaptive to new working environments/ways of working.  There are therefore opportunities across our system to promote staff working across traditional working boundaries, especially from acute into community.  This will be facilitated by shared learning, recruitment and training initiatives. </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28" name="Freeform 7">
            <a:extLst>
              <a:ext uri="{FF2B5EF4-FFF2-40B4-BE49-F238E27FC236}">
                <a16:creationId xmlns:a16="http://schemas.microsoft.com/office/drawing/2014/main" id="{D1FE5795-81D1-5CDB-6080-4A712B76367F}"/>
              </a:ext>
              <a:ext uri="{C183D7F6-B498-43B3-948B-1728B52AA6E4}">
                <adec:decorative xmlns:adec="http://schemas.microsoft.com/office/drawing/2017/decorative" val="1"/>
              </a:ext>
            </a:extLst>
          </p:cNvPr>
          <p:cNvSpPr/>
          <p:nvPr/>
        </p:nvSpPr>
        <p:spPr>
          <a:xfrm>
            <a:off x="9615825" y="4741058"/>
            <a:ext cx="8416698" cy="5040453"/>
          </a:xfrm>
          <a:custGeom>
            <a:avLst/>
            <a:gdLst/>
            <a:ahLst/>
            <a:cxnLst/>
            <a:rect l="l" t="t" r="r" b="b"/>
            <a:pathLst>
              <a:path w="5186549" h="3528678">
                <a:moveTo>
                  <a:pt x="0" y="0"/>
                </a:moveTo>
                <a:lnTo>
                  <a:pt x="5186549" y="0"/>
                </a:lnTo>
                <a:lnTo>
                  <a:pt x="5186549" y="3528678"/>
                </a:lnTo>
                <a:lnTo>
                  <a:pt x="0" y="3528678"/>
                </a:lnTo>
                <a:lnTo>
                  <a:pt x="0" y="0"/>
                </a:lnTo>
                <a:close/>
              </a:path>
            </a:pathLst>
          </a:custGeom>
          <a:blipFill>
            <a:blip r:embed="rId3"/>
            <a:stretch>
              <a:fillRect/>
            </a:stretch>
          </a:blipFill>
        </p:spPr>
        <p:txBody>
          <a:bodyPr/>
          <a:lstStyle/>
          <a:p>
            <a:endParaRPr lang="en-GB" dirty="0"/>
          </a:p>
        </p:txBody>
      </p:sp>
    </p:spTree>
    <p:extLst>
      <p:ext uri="{BB962C8B-B14F-4D97-AF65-F5344CB8AC3E}">
        <p14:creationId xmlns:p14="http://schemas.microsoft.com/office/powerpoint/2010/main" val="184348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0" y="0"/>
            <a:ext cx="9144000" cy="2157708"/>
          </a:xfrm>
          <a:prstGeom prst="rect">
            <a:avLst/>
          </a:prstGeom>
          <a:solidFill>
            <a:srgbClr val="0097B2"/>
          </a:solidFill>
        </p:spPr>
        <p:txBody>
          <a:bodyPr/>
          <a:lstStyle/>
          <a:p>
            <a:endParaRPr lang="en-GB" dirty="0"/>
          </a:p>
        </p:txBody>
      </p:sp>
      <p:sp>
        <p:nvSpPr>
          <p:cNvPr id="6" name="AutoShape 6">
            <a:extLst>
              <a:ext uri="{C183D7F6-B498-43B3-948B-1728B52AA6E4}">
                <adec:decorative xmlns:adec="http://schemas.microsoft.com/office/drawing/2017/decorative" val="1"/>
              </a:ext>
            </a:extLst>
          </p:cNvPr>
          <p:cNvSpPr/>
          <p:nvPr/>
        </p:nvSpPr>
        <p:spPr>
          <a:xfrm>
            <a:off x="481448" y="2400300"/>
            <a:ext cx="8567262" cy="7580344"/>
          </a:xfrm>
          <a:prstGeom prst="rect">
            <a:avLst/>
          </a:prstGeom>
          <a:solidFill>
            <a:srgbClr val="FFFFFF"/>
          </a:solidFill>
          <a:ln w="38100" cap="sq">
            <a:solidFill>
              <a:srgbClr val="0097B2"/>
            </a:solidFill>
            <a:prstDash val="solid"/>
            <a:miter/>
          </a:ln>
        </p:spPr>
        <p:txBody>
          <a:bodyPr/>
          <a:lstStyle/>
          <a:p>
            <a:endParaRPr lang="en-GB" dirty="0"/>
          </a:p>
        </p:txBody>
      </p:sp>
      <p:sp>
        <p:nvSpPr>
          <p:cNvPr id="10" name="Freeform 10">
            <a:extLst>
              <a:ext uri="{C183D7F6-B498-43B3-948B-1728B52AA6E4}">
                <adec:decorative xmlns:adec="http://schemas.microsoft.com/office/drawing/2017/decorative" val="1"/>
              </a:ext>
            </a:extLst>
          </p:cNvPr>
          <p:cNvSpPr/>
          <p:nvPr/>
        </p:nvSpPr>
        <p:spPr>
          <a:xfrm>
            <a:off x="1203391" y="5732790"/>
            <a:ext cx="7086600" cy="4286522"/>
          </a:xfrm>
          <a:custGeom>
            <a:avLst/>
            <a:gdLst/>
            <a:ahLst/>
            <a:cxnLst/>
            <a:rect l="l" t="t" r="r" b="b"/>
            <a:pathLst>
              <a:path w="4351182" h="2230438">
                <a:moveTo>
                  <a:pt x="0" y="0"/>
                </a:moveTo>
                <a:lnTo>
                  <a:pt x="4351182" y="0"/>
                </a:lnTo>
                <a:lnTo>
                  <a:pt x="4351182" y="2230437"/>
                </a:lnTo>
                <a:lnTo>
                  <a:pt x="0" y="2230437"/>
                </a:lnTo>
                <a:lnTo>
                  <a:pt x="0" y="0"/>
                </a:lnTo>
                <a:close/>
              </a:path>
            </a:pathLst>
          </a:custGeom>
          <a:blipFill>
            <a:blip r:embed="rId2"/>
            <a:stretch>
              <a:fillRect/>
            </a:stretch>
          </a:blipFill>
        </p:spPr>
        <p:txBody>
          <a:bodyPr/>
          <a:lstStyle/>
          <a:p>
            <a:endParaRPr lang="en-GB" dirty="0"/>
          </a:p>
        </p:txBody>
      </p:sp>
      <p:sp>
        <p:nvSpPr>
          <p:cNvPr id="12" name="TextBox 12"/>
          <p:cNvSpPr txBox="1">
            <a:spLocks noGrp="1"/>
          </p:cNvSpPr>
          <p:nvPr>
            <p:ph type="title" idx="4294967295"/>
          </p:nvPr>
        </p:nvSpPr>
        <p:spPr>
          <a:xfrm>
            <a:off x="-228600" y="0"/>
            <a:ext cx="9525000" cy="21356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099"/>
              </a:lnSpc>
              <a:spcBef>
                <a:spcPct val="0"/>
              </a:spcBef>
              <a:spcAft>
                <a:spcPts val="0"/>
              </a:spcAft>
              <a:buClrTx/>
              <a:buSzTx/>
              <a:buFontTx/>
              <a:buNone/>
              <a:tabLst/>
              <a:defRPr/>
            </a:pPr>
            <a:r>
              <a:rPr kumimoji="0" lang="en-US" sz="3200" b="0" i="0" u="none" strike="noStrike" kern="1200" cap="none" spc="-139" normalizeH="0" baseline="0" noProof="0" dirty="0">
                <a:ln>
                  <a:noFill/>
                </a:ln>
                <a:solidFill>
                  <a:srgbClr val="FFFFFF"/>
                </a:solidFill>
                <a:effectLst/>
                <a:uLnTx/>
                <a:uFillTx/>
                <a:latin typeface="Arial" panose="020B0604020202020204" pitchFamily="34" charset="0"/>
                <a:ea typeface="Clear Sans"/>
                <a:cs typeface="Arial" panose="020B0604020202020204" pitchFamily="34" charset="0"/>
                <a:sym typeface="Clear Sans"/>
              </a:rPr>
              <a:t>Our Primary Care Workforce: </a:t>
            </a:r>
            <a:br>
              <a:rPr kumimoji="0" lang="en-US" sz="3200" b="0" i="0" u="none" strike="noStrike" kern="1200" cap="none" spc="-139" normalizeH="0" baseline="0" noProof="0" dirty="0">
                <a:ln>
                  <a:noFill/>
                </a:ln>
                <a:solidFill>
                  <a:srgbClr val="FFFFFF"/>
                </a:solidFill>
                <a:effectLst/>
                <a:uLnTx/>
                <a:uFillTx/>
                <a:latin typeface="Arial" panose="020B0604020202020204" pitchFamily="34" charset="0"/>
                <a:ea typeface="Clear Sans"/>
                <a:cs typeface="Arial" panose="020B0604020202020204" pitchFamily="34" charset="0"/>
                <a:sym typeface="Clear Sans"/>
              </a:rPr>
            </a:br>
            <a:r>
              <a:rPr kumimoji="0" lang="en-US" sz="3200" b="0" i="0" u="none" strike="noStrike" kern="1200" cap="none" spc="-139" normalizeH="0" baseline="0" noProof="0" dirty="0">
                <a:ln>
                  <a:noFill/>
                </a:ln>
                <a:solidFill>
                  <a:srgbClr val="FFFFFF"/>
                </a:solidFill>
                <a:effectLst/>
                <a:uLnTx/>
                <a:uFillTx/>
                <a:latin typeface="Arial" panose="020B0604020202020204" pitchFamily="34" charset="0"/>
                <a:ea typeface="Clear Sans"/>
                <a:cs typeface="Arial" panose="020B0604020202020204" pitchFamily="34" charset="0"/>
                <a:sym typeface="Clear Sans"/>
              </a:rPr>
              <a:t>General Dental Services and Community Pharmacy</a:t>
            </a:r>
          </a:p>
        </p:txBody>
      </p:sp>
      <p:sp>
        <p:nvSpPr>
          <p:cNvPr id="16" name="TextBox 16"/>
          <p:cNvSpPr txBox="1"/>
          <p:nvPr/>
        </p:nvSpPr>
        <p:spPr>
          <a:xfrm>
            <a:off x="306018" y="2641459"/>
            <a:ext cx="8279791" cy="462627"/>
          </a:xfrm>
          <a:prstGeom prst="rect">
            <a:avLst/>
          </a:prstGeom>
        </p:spPr>
        <p:txBody>
          <a:bodyPr lIns="0" tIns="0" rIns="0" bIns="0" rtlCol="0" anchor="t">
            <a:spAutoFit/>
          </a:bodyPr>
          <a:lstStyle/>
          <a:p>
            <a:pPr marL="0" lvl="0" indent="0" algn="ctr">
              <a:lnSpc>
                <a:spcPts val="3900"/>
              </a:lnSpc>
              <a:spcBef>
                <a:spcPct val="0"/>
              </a:spcBef>
            </a:pPr>
            <a:r>
              <a:rPr lang="en-US" sz="3000" spc="-60" dirty="0">
                <a:solidFill>
                  <a:srgbClr val="231815"/>
                </a:solidFill>
                <a:latin typeface="Arial" panose="020B0604020202020204" pitchFamily="34" charset="0"/>
                <a:ea typeface="Clear Sans"/>
                <a:cs typeface="Arial" panose="020B0604020202020204" pitchFamily="34" charset="0"/>
                <a:sym typeface="Clear Sans"/>
              </a:rPr>
              <a:t>General Dental Services Workforce</a:t>
            </a:r>
          </a:p>
        </p:txBody>
      </p:sp>
      <p:sp>
        <p:nvSpPr>
          <p:cNvPr id="19" name="TextBox 19"/>
          <p:cNvSpPr txBox="1"/>
          <p:nvPr/>
        </p:nvSpPr>
        <p:spPr>
          <a:xfrm>
            <a:off x="970780" y="3298908"/>
            <a:ext cx="7960848" cy="1832746"/>
          </a:xfrm>
          <a:prstGeom prst="rect">
            <a:avLst/>
          </a:prstGeom>
        </p:spPr>
        <p:txBody>
          <a:bodyPr wrap="square" lIns="0" tIns="0" rIns="0" bIns="0" rtlCol="0" anchor="t">
            <a:spAutoFit/>
          </a:bodyPr>
          <a:lstStyle/>
          <a:p>
            <a:pPr marL="285750" indent="-285750">
              <a:lnSpc>
                <a:spcPts val="1820"/>
              </a:lnSpc>
              <a:spcBef>
                <a:spcPct val="0"/>
              </a:spcBef>
              <a:buFont typeface="Arial" panose="020B0604020202020204" pitchFamily="34" charset="0"/>
              <a:buChar char="•"/>
            </a:pPr>
            <a:r>
              <a:rPr lang="en-US" sz="1400" spc="-28" dirty="0">
                <a:solidFill>
                  <a:srgbClr val="000000"/>
                </a:solidFill>
                <a:latin typeface="Arial" panose="020B0604020202020204" pitchFamily="34" charset="0"/>
                <a:ea typeface="Clear Sans"/>
                <a:cs typeface="Arial" panose="020B0604020202020204" pitchFamily="34" charset="0"/>
                <a:sym typeface="Clear Sans"/>
              </a:rPr>
              <a:t>The NHS Dental Statistics for England, 2023/24 provides analysis on workforce and headcount across Nottingham and Nottinghamshire. The accuracy of the data has not been locally validated.</a:t>
            </a:r>
          </a:p>
          <a:p>
            <a:pPr marL="285750" indent="-285750">
              <a:lnSpc>
                <a:spcPts val="1820"/>
              </a:lnSpc>
              <a:spcBef>
                <a:spcPct val="0"/>
              </a:spcBef>
              <a:buFont typeface="Arial" panose="020B0604020202020204" pitchFamily="34" charset="0"/>
              <a:buChar char="•"/>
            </a:pPr>
            <a:r>
              <a:rPr lang="en-GB" sz="1400" spc="-28" dirty="0">
                <a:solidFill>
                  <a:srgbClr val="000000"/>
                </a:solidFill>
                <a:latin typeface="Arial" panose="020B0604020202020204" pitchFamily="34" charset="0"/>
                <a:ea typeface="Clear Sans"/>
                <a:cs typeface="Arial" panose="020B0604020202020204" pitchFamily="34" charset="0"/>
                <a:sym typeface="Clear Sans"/>
              </a:rPr>
              <a:t>The data suggests a slight increase of dentists between 2021-2023.</a:t>
            </a:r>
          </a:p>
          <a:p>
            <a:pPr marL="285750" indent="-285750">
              <a:lnSpc>
                <a:spcPts val="1820"/>
              </a:lnSpc>
              <a:spcBef>
                <a:spcPct val="0"/>
              </a:spcBef>
              <a:buFont typeface="Arial" panose="020B0604020202020204" pitchFamily="34" charset="0"/>
              <a:buChar char="•"/>
            </a:pPr>
            <a:r>
              <a:rPr lang="en-GB" sz="1400" spc="-28" dirty="0">
                <a:solidFill>
                  <a:srgbClr val="000000"/>
                </a:solidFill>
                <a:latin typeface="Arial" panose="020B0604020202020204" pitchFamily="34" charset="0"/>
                <a:ea typeface="Clear Sans"/>
                <a:cs typeface="Arial" panose="020B0604020202020204" pitchFamily="34" charset="0"/>
                <a:sym typeface="Clear Sans"/>
              </a:rPr>
              <a:t>80.1% (81.9% England average) of the dentists provide General Dental Services activity.  7.9% provide Personal Dental Services, with 11.9% providing a mix of general and personal services.</a:t>
            </a:r>
          </a:p>
          <a:p>
            <a:pPr marL="285750" indent="-285750">
              <a:lnSpc>
                <a:spcPts val="1820"/>
              </a:lnSpc>
              <a:spcBef>
                <a:spcPct val="0"/>
              </a:spcBef>
              <a:buFont typeface="Arial" panose="020B0604020202020204" pitchFamily="34" charset="0"/>
              <a:buChar char="•"/>
            </a:pPr>
            <a:r>
              <a:rPr lang="en-GB" sz="1400" spc="-28" dirty="0">
                <a:solidFill>
                  <a:srgbClr val="000000"/>
                </a:solidFill>
                <a:latin typeface="Arial" panose="020B0604020202020204" pitchFamily="34" charset="0"/>
                <a:ea typeface="Clear Sans"/>
                <a:cs typeface="Arial" panose="020B0604020202020204" pitchFamily="34" charset="0"/>
                <a:sym typeface="Clear Sans"/>
              </a:rPr>
              <a:t>13% of dentists are 55 years or over which presents a moderate risk of a decline in future capacity without workforce planning/retention considerations. </a:t>
            </a:r>
          </a:p>
          <a:p>
            <a:pPr marL="285750" indent="-285750">
              <a:lnSpc>
                <a:spcPts val="1820"/>
              </a:lnSpc>
              <a:spcBef>
                <a:spcPct val="0"/>
              </a:spcBef>
              <a:buFont typeface="Arial" panose="020B0604020202020204" pitchFamily="34" charset="0"/>
              <a:buChar char="•"/>
            </a:pPr>
            <a:endParaRPr lang="en-US" sz="1400" spc="-28" dirty="0">
              <a:solidFill>
                <a:srgbClr val="000000"/>
              </a:solidFill>
              <a:latin typeface="Arial" panose="020B0604020202020204" pitchFamily="34" charset="0"/>
              <a:ea typeface="Clear Sans"/>
              <a:cs typeface="Arial" panose="020B0604020202020204" pitchFamily="34" charset="0"/>
              <a:sym typeface="Clear Sans"/>
            </a:endParaRPr>
          </a:p>
        </p:txBody>
      </p:sp>
      <p:sp>
        <p:nvSpPr>
          <p:cNvPr id="21" name="AutoShape 4">
            <a:extLst>
              <a:ext uri="{FF2B5EF4-FFF2-40B4-BE49-F238E27FC236}">
                <a16:creationId xmlns:a16="http://schemas.microsoft.com/office/drawing/2014/main" id="{27293D3E-832B-6CE9-98A6-9EE75B4FA1A9}"/>
              </a:ext>
              <a:ext uri="{C183D7F6-B498-43B3-948B-1728B52AA6E4}">
                <adec:decorative xmlns:adec="http://schemas.microsoft.com/office/drawing/2017/decorative" val="1"/>
              </a:ext>
            </a:extLst>
          </p:cNvPr>
          <p:cNvSpPr/>
          <p:nvPr/>
        </p:nvSpPr>
        <p:spPr>
          <a:xfrm>
            <a:off x="9627211" y="114300"/>
            <a:ext cx="8432189" cy="9866344"/>
          </a:xfrm>
          <a:prstGeom prst="rect">
            <a:avLst/>
          </a:prstGeom>
          <a:solidFill>
            <a:srgbClr val="FFFFFF"/>
          </a:solidFill>
          <a:ln w="38100" cap="sq">
            <a:solidFill>
              <a:srgbClr val="0097B2"/>
            </a:solidFill>
            <a:prstDash val="solid"/>
            <a:miter/>
          </a:ln>
        </p:spPr>
        <p:txBody>
          <a:bodyPr/>
          <a:lstStyle/>
          <a:p>
            <a:endParaRPr lang="en-GB" sz="1400" dirty="0"/>
          </a:p>
        </p:txBody>
      </p:sp>
      <p:sp>
        <p:nvSpPr>
          <p:cNvPr id="22" name="TextBox 14">
            <a:extLst>
              <a:ext uri="{FF2B5EF4-FFF2-40B4-BE49-F238E27FC236}">
                <a16:creationId xmlns:a16="http://schemas.microsoft.com/office/drawing/2014/main" id="{88F2EF0A-E76B-EFC5-6AC0-1BB5B8B4E01B}"/>
              </a:ext>
            </a:extLst>
          </p:cNvPr>
          <p:cNvSpPr txBox="1"/>
          <p:nvPr/>
        </p:nvSpPr>
        <p:spPr>
          <a:xfrm>
            <a:off x="9372600" y="305268"/>
            <a:ext cx="8279791" cy="462627"/>
          </a:xfrm>
          <a:prstGeom prst="rect">
            <a:avLst/>
          </a:prstGeom>
        </p:spPr>
        <p:txBody>
          <a:bodyPr lIns="0" tIns="0" rIns="0" bIns="0" rtlCol="0" anchor="t">
            <a:spAutoFit/>
          </a:bodyPr>
          <a:lstStyle/>
          <a:p>
            <a:pPr marL="0" lvl="0" indent="0" algn="ctr">
              <a:lnSpc>
                <a:spcPts val="3900"/>
              </a:lnSpc>
              <a:spcBef>
                <a:spcPct val="0"/>
              </a:spcBef>
            </a:pPr>
            <a:r>
              <a:rPr lang="en-US" sz="3000" spc="-60" dirty="0">
                <a:solidFill>
                  <a:srgbClr val="000000"/>
                </a:solidFill>
                <a:latin typeface="Arial" panose="020B0604020202020204" pitchFamily="34" charset="0"/>
                <a:ea typeface="Clear Sans"/>
                <a:cs typeface="Arial" panose="020B0604020202020204" pitchFamily="34" charset="0"/>
                <a:sym typeface="Clear Sans"/>
              </a:rPr>
              <a:t>Community Pharmacy Workforce</a:t>
            </a:r>
          </a:p>
        </p:txBody>
      </p:sp>
      <p:sp>
        <p:nvSpPr>
          <p:cNvPr id="24" name="TextBox 17">
            <a:extLst>
              <a:ext uri="{FF2B5EF4-FFF2-40B4-BE49-F238E27FC236}">
                <a16:creationId xmlns:a16="http://schemas.microsoft.com/office/drawing/2014/main" id="{B3199A44-3087-C17C-D688-76862746B530}"/>
              </a:ext>
            </a:extLst>
          </p:cNvPr>
          <p:cNvSpPr txBox="1"/>
          <p:nvPr/>
        </p:nvSpPr>
        <p:spPr>
          <a:xfrm>
            <a:off x="9893289" y="1047299"/>
            <a:ext cx="7919258" cy="4308872"/>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data for our community workforce is taken from the annual NHS England Community Pharmacy workforce survey (2023).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pharmacy sector is in a period of great transformation.</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Between 2017-2022 the pharmacist workforce remained positive within Nottingham and Nottinghamshire, however, there has been a significant impact on the introduction of the Primary Care Network Additional roles position resulting in a shift of professionals moving from community pharmacy into general practice.  This has resulted in vacancies and additional pressures being experienced within Community Pharmacy.</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Nottingham and Nottinghamshire has seen a decrease of Pharmacy technicians between 2017-2022 at a time when recent changes to legislation around the roles and responsibilities of pharmacy technicians have relaxed and allowed technicians to act more independently.  This development  will improve access for patients but will require additional training and supervision support.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Expansion of the role for Pharmacy Independent Prescribers is also taking place increasing the potential for further growth in the role of community pharmacy in supporting patient care in the future.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supply of Designated Prescribing Practitioners (DPPs) continues to be a challenge with Nottingham and Nottinghamshire struggling to meet the required support.</a:t>
            </a:r>
          </a:p>
          <a:p>
            <a:r>
              <a:rPr lang="en-GB"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26" name="Freeform 11">
            <a:extLst>
              <a:ext uri="{FF2B5EF4-FFF2-40B4-BE49-F238E27FC236}">
                <a16:creationId xmlns:a16="http://schemas.microsoft.com/office/drawing/2014/main" id="{6E5BE259-9CEA-57CF-406F-FB5E5DB27336}"/>
              </a:ext>
              <a:ext uri="{C183D7F6-B498-43B3-948B-1728B52AA6E4}">
                <adec:decorative xmlns:adec="http://schemas.microsoft.com/office/drawing/2017/decorative" val="1"/>
              </a:ext>
            </a:extLst>
          </p:cNvPr>
          <p:cNvSpPr/>
          <p:nvPr/>
        </p:nvSpPr>
        <p:spPr>
          <a:xfrm>
            <a:off x="9744440" y="4983481"/>
            <a:ext cx="8197729" cy="4651850"/>
          </a:xfrm>
          <a:custGeom>
            <a:avLst/>
            <a:gdLst/>
            <a:ahLst/>
            <a:cxnLst/>
            <a:rect l="l" t="t" r="r" b="b"/>
            <a:pathLst>
              <a:path w="7117331" h="3558665">
                <a:moveTo>
                  <a:pt x="0" y="0"/>
                </a:moveTo>
                <a:lnTo>
                  <a:pt x="7117330" y="0"/>
                </a:lnTo>
                <a:lnTo>
                  <a:pt x="7117330" y="3558666"/>
                </a:lnTo>
                <a:lnTo>
                  <a:pt x="0" y="3558666"/>
                </a:lnTo>
                <a:lnTo>
                  <a:pt x="0" y="0"/>
                </a:lnTo>
                <a:close/>
              </a:path>
            </a:pathLst>
          </a:custGeom>
          <a:blipFill>
            <a:blip r:embed="rId3"/>
            <a:stretch>
              <a:fillRect/>
            </a:stretch>
          </a:blipFill>
        </p:spPr>
        <p:txBody>
          <a:bodyPr/>
          <a:lstStyle/>
          <a:p>
            <a:endParaRPr lang="en-GB" dirty="0"/>
          </a:p>
        </p:txBody>
      </p:sp>
    </p:spTree>
    <p:extLst>
      <p:ext uri="{BB962C8B-B14F-4D97-AF65-F5344CB8AC3E}">
        <p14:creationId xmlns:p14="http://schemas.microsoft.com/office/powerpoint/2010/main" val="321783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0" y="0"/>
            <a:ext cx="4939779" cy="10287000"/>
          </a:xfrm>
          <a:prstGeom prst="rect">
            <a:avLst/>
          </a:prstGeom>
          <a:solidFill>
            <a:srgbClr val="0097B2"/>
          </a:solidFill>
        </p:spPr>
        <p:txBody>
          <a:bodyPr/>
          <a:lstStyle/>
          <a:p>
            <a:endParaRPr lang="en-GB" dirty="0"/>
          </a:p>
        </p:txBody>
      </p:sp>
      <p:sp>
        <p:nvSpPr>
          <p:cNvPr id="3" name="TextBox 3"/>
          <p:cNvSpPr txBox="1">
            <a:spLocks noGrp="1"/>
          </p:cNvSpPr>
          <p:nvPr>
            <p:ph type="title" idx="4294967295"/>
          </p:nvPr>
        </p:nvSpPr>
        <p:spPr>
          <a:xfrm>
            <a:off x="129987" y="1860985"/>
            <a:ext cx="4787380" cy="32823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00"/>
              </a:lnSpc>
              <a:spcBef>
                <a:spcPct val="0"/>
              </a:spcBef>
              <a:spcAft>
                <a:spcPts val="0"/>
              </a:spcAft>
              <a:buClrTx/>
              <a:buSzTx/>
              <a:buFontTx/>
              <a:buNone/>
              <a:tabLst/>
              <a:defRPr/>
            </a:pPr>
            <a:r>
              <a:rPr kumimoji="0" lang="en-US" sz="5400" b="0" i="0" u="none" strike="noStrike" kern="1200" cap="none" spc="-100" normalizeH="0" baseline="0" noProof="0" dirty="0">
                <a:ln>
                  <a:noFill/>
                </a:ln>
                <a:solidFill>
                  <a:srgbClr val="FFFFFF"/>
                </a:solidFill>
                <a:effectLst/>
                <a:uLnTx/>
                <a:uFillTx/>
                <a:latin typeface="Arial" panose="020B0604020202020204" pitchFamily="34" charset="0"/>
                <a:ea typeface="Clear Sans"/>
                <a:cs typeface="Arial" panose="020B0604020202020204" pitchFamily="34" charset="0"/>
                <a:sym typeface="Clear Sans"/>
              </a:rPr>
              <a:t>What Primary Care Providers say about local services</a:t>
            </a:r>
          </a:p>
        </p:txBody>
      </p:sp>
      <p:sp>
        <p:nvSpPr>
          <p:cNvPr id="4" name="TextBox 4"/>
          <p:cNvSpPr txBox="1"/>
          <p:nvPr/>
        </p:nvSpPr>
        <p:spPr>
          <a:xfrm>
            <a:off x="5315139" y="8998"/>
            <a:ext cx="11010711" cy="405130"/>
          </a:xfrm>
          <a:prstGeom prst="rect">
            <a:avLst/>
          </a:prstGeom>
        </p:spPr>
        <p:txBody>
          <a:bodyPr lIns="0" tIns="0" rIns="0" bIns="0" rtlCol="0" anchor="t">
            <a:spAutoFit/>
          </a:bodyPr>
          <a:lstStyle/>
          <a:p>
            <a:pPr marL="0" lvl="0" indent="0" algn="l">
              <a:lnSpc>
                <a:spcPts val="3380"/>
              </a:lnSpc>
              <a:spcBef>
                <a:spcPct val="0"/>
              </a:spcBef>
            </a:pPr>
            <a:r>
              <a:rPr lang="en-US" sz="2600" b="1" dirty="0">
                <a:solidFill>
                  <a:srgbClr val="000000"/>
                </a:solidFill>
                <a:latin typeface="Arial" panose="020B0604020202020204" pitchFamily="34" charset="0"/>
                <a:ea typeface="Clear Sans Bold"/>
                <a:cs typeface="Arial" panose="020B0604020202020204" pitchFamily="34" charset="0"/>
                <a:sym typeface="Clear Sans Bold"/>
              </a:rPr>
              <a:t>General Practice </a:t>
            </a:r>
          </a:p>
        </p:txBody>
      </p:sp>
      <p:sp>
        <p:nvSpPr>
          <p:cNvPr id="5" name="TextBox 5"/>
          <p:cNvSpPr txBox="1"/>
          <p:nvPr/>
        </p:nvSpPr>
        <p:spPr>
          <a:xfrm>
            <a:off x="5597297" y="388082"/>
            <a:ext cx="11757253" cy="2945806"/>
          </a:xfrm>
          <a:prstGeom prst="rect">
            <a:avLst/>
          </a:prstGeom>
        </p:spPr>
        <p:txBody>
          <a:bodyPr lIns="0" tIns="0" rIns="0" bIns="0" rtlCol="0" anchor="t">
            <a:spAutoFit/>
          </a:bodyPr>
          <a:lstStyle/>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Demand on General Practice continues to rise. GPs and teams are simply seeing more people than ever.</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Continuity of care is not consistently available to patients.</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Workforce retention continues to be a challenge.</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Unsustainable workloads is resulting in burnout.</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The clinical model does not intervene early enough, there needs to be a stronger focus on prevention.</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Finances within General Practice are challenging resulting in Practice Contracts being handed back. </a:t>
            </a:r>
          </a:p>
          <a:p>
            <a:pPr marL="323850" lvl="1" indent="-161925" algn="l">
              <a:lnSpc>
                <a:spcPts val="2100"/>
              </a:lnSpc>
              <a:buFont typeface="Arial"/>
              <a:buChar char="•"/>
            </a:pPr>
            <a:r>
              <a:rPr lang="en-GB" sz="1500" dirty="0">
                <a:solidFill>
                  <a:srgbClr val="000000"/>
                </a:solidFill>
                <a:latin typeface="Arial" panose="020B0604020202020204" pitchFamily="34" charset="0"/>
                <a:ea typeface="Clear Sans"/>
                <a:cs typeface="Arial" panose="020B0604020202020204" pitchFamily="34" charset="0"/>
                <a:sym typeface="Clear Sans"/>
              </a:rPr>
              <a:t>The partnership model is challenged as a result of increasing numbers of GPs becoming salaried.</a:t>
            </a:r>
            <a:endParaRPr lang="en-US" sz="1500" dirty="0">
              <a:solidFill>
                <a:srgbClr val="000000"/>
              </a:solidFill>
              <a:latin typeface="Arial" panose="020B0604020202020204" pitchFamily="34" charset="0"/>
              <a:ea typeface="Clear Sans"/>
              <a:cs typeface="Arial" panose="020B0604020202020204" pitchFamily="34" charset="0"/>
              <a:sym typeface="Clear Sans"/>
            </a:endParaRP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Resources for GP practices are not equitably distributed on the basis of patient need.</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Bureaucratic paperwork takes time away from clinical practice.</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Shift of work from secondary care to primary care impacting on additional workload and no resources to follow.</a:t>
            </a:r>
          </a:p>
          <a:p>
            <a:pPr algn="l">
              <a:lnSpc>
                <a:spcPts val="2100"/>
              </a:lnSpc>
            </a:pPr>
            <a:endParaRPr lang="en-US" sz="1500" dirty="0">
              <a:solidFill>
                <a:srgbClr val="000000"/>
              </a:solidFill>
              <a:latin typeface="Arial" panose="020B0604020202020204" pitchFamily="34" charset="0"/>
              <a:ea typeface="Clear Sans"/>
              <a:cs typeface="Arial" panose="020B0604020202020204" pitchFamily="34" charset="0"/>
              <a:sym typeface="Clear Sans"/>
            </a:endParaRPr>
          </a:p>
        </p:txBody>
      </p:sp>
      <p:sp>
        <p:nvSpPr>
          <p:cNvPr id="6" name="TextBox 6"/>
          <p:cNvSpPr txBox="1"/>
          <p:nvPr/>
        </p:nvSpPr>
        <p:spPr>
          <a:xfrm>
            <a:off x="5410200" y="3041287"/>
            <a:ext cx="10060538" cy="405130"/>
          </a:xfrm>
          <a:prstGeom prst="rect">
            <a:avLst/>
          </a:prstGeom>
        </p:spPr>
        <p:txBody>
          <a:bodyPr lIns="0" tIns="0" rIns="0" bIns="0" rtlCol="0" anchor="t">
            <a:spAutoFit/>
          </a:bodyPr>
          <a:lstStyle/>
          <a:p>
            <a:pPr marL="0" lvl="0" indent="0" algn="l">
              <a:lnSpc>
                <a:spcPts val="3380"/>
              </a:lnSpc>
              <a:spcBef>
                <a:spcPct val="0"/>
              </a:spcBef>
            </a:pPr>
            <a:r>
              <a:rPr lang="en-US" sz="2600" b="1" dirty="0">
                <a:solidFill>
                  <a:srgbClr val="000000"/>
                </a:solidFill>
                <a:latin typeface="Arial" panose="020B0604020202020204" pitchFamily="34" charset="0"/>
                <a:ea typeface="Clear Sans Bold"/>
                <a:cs typeface="Arial" panose="020B0604020202020204" pitchFamily="34" charset="0"/>
                <a:sym typeface="Clear Sans Bold"/>
              </a:rPr>
              <a:t>Community Pharmacy</a:t>
            </a:r>
          </a:p>
        </p:txBody>
      </p:sp>
      <p:sp>
        <p:nvSpPr>
          <p:cNvPr id="7" name="TextBox 7"/>
          <p:cNvSpPr txBox="1"/>
          <p:nvPr/>
        </p:nvSpPr>
        <p:spPr>
          <a:xfrm>
            <a:off x="5597297" y="3446417"/>
            <a:ext cx="11757253" cy="1868588"/>
          </a:xfrm>
          <a:prstGeom prst="rect">
            <a:avLst/>
          </a:prstGeom>
        </p:spPr>
        <p:txBody>
          <a:bodyPr lIns="0" tIns="0" rIns="0" bIns="0" rtlCol="0" anchor="t">
            <a:spAutoFit/>
          </a:bodyPr>
          <a:lstStyle/>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Workforce recruitment and retention issues as a result of ARRS model destabilising usual model of community pharmacy workforce.</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Skill mix and funding challenges as an impact of move from prescription to service delivery model. </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Regulations can present challenges to effective working.</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National medicine supply shortages is impacting on relationships with patients and GP practices.</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Financial problems are resulting in pharmacy closures.</a:t>
            </a:r>
          </a:p>
          <a:p>
            <a:pPr marL="323850" lvl="1" indent="-161925" algn="l">
              <a:lnSpc>
                <a:spcPts val="2100"/>
              </a:lnSpc>
              <a:buFont typeface="Arial"/>
              <a:buChar char="•"/>
            </a:pPr>
            <a:r>
              <a:rPr lang="en-GB" sz="1500" dirty="0">
                <a:solidFill>
                  <a:srgbClr val="000000"/>
                </a:solidFill>
                <a:latin typeface="Arial" panose="020B0604020202020204" pitchFamily="34" charset="0"/>
                <a:ea typeface="Clear Sans"/>
                <a:cs typeface="Arial" panose="020B0604020202020204" pitchFamily="34" charset="0"/>
                <a:sym typeface="Clear Sans"/>
              </a:rPr>
              <a:t>As more people manage their own medication at home, it is expected they will require greater support from community pharmacies.</a:t>
            </a:r>
            <a:endParaRPr lang="en-US" sz="1500" dirty="0">
              <a:solidFill>
                <a:srgbClr val="000000"/>
              </a:solidFill>
              <a:latin typeface="Arial" panose="020B0604020202020204" pitchFamily="34" charset="0"/>
              <a:ea typeface="Clear Sans"/>
              <a:cs typeface="Arial" panose="020B0604020202020204" pitchFamily="34" charset="0"/>
              <a:sym typeface="Clear Sans"/>
            </a:endParaRP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Primary Care Networks can involve Community Pharmacy more to maximise opportunities for patient care.</a:t>
            </a:r>
          </a:p>
        </p:txBody>
      </p:sp>
      <p:sp>
        <p:nvSpPr>
          <p:cNvPr id="8" name="TextBox 8"/>
          <p:cNvSpPr txBox="1"/>
          <p:nvPr/>
        </p:nvSpPr>
        <p:spPr>
          <a:xfrm>
            <a:off x="76199" y="6488078"/>
            <a:ext cx="4787380" cy="1312924"/>
          </a:xfrm>
          <a:prstGeom prst="rect">
            <a:avLst/>
          </a:prstGeom>
        </p:spPr>
        <p:txBody>
          <a:bodyPr lIns="0" tIns="0" rIns="0" bIns="0" rtlCol="0" anchor="t">
            <a:spAutoFit/>
          </a:bodyPr>
          <a:lstStyle/>
          <a:p>
            <a:pPr algn="l">
              <a:lnSpc>
                <a:spcPts val="2600"/>
              </a:lnSpc>
            </a:pPr>
            <a:r>
              <a:rPr lang="en-US" sz="2000" spc="-40" dirty="0">
                <a:solidFill>
                  <a:srgbClr val="FFFFFF"/>
                </a:solidFill>
                <a:latin typeface="Arial" panose="020B0604020202020204" pitchFamily="34" charset="0"/>
                <a:ea typeface="Clear Sans"/>
                <a:cs typeface="Arial" panose="020B0604020202020204" pitchFamily="34" charset="0"/>
                <a:sym typeface="Clear Sans"/>
              </a:rPr>
              <a:t>A series of workshops highlighted the challenges that are being experienced across our Primary Care providers.</a:t>
            </a:r>
          </a:p>
          <a:p>
            <a:pPr marL="0" lvl="0" indent="0" algn="l">
              <a:lnSpc>
                <a:spcPts val="2600"/>
              </a:lnSpc>
              <a:spcBef>
                <a:spcPct val="0"/>
              </a:spcBef>
            </a:pPr>
            <a:endParaRPr lang="en-US" sz="2000" spc="-40" dirty="0">
              <a:solidFill>
                <a:srgbClr val="FFFFFF"/>
              </a:solidFill>
              <a:latin typeface="Arial" panose="020B0604020202020204" pitchFamily="34" charset="0"/>
              <a:ea typeface="Clear Sans"/>
              <a:cs typeface="Arial" panose="020B0604020202020204" pitchFamily="34" charset="0"/>
              <a:sym typeface="Clear Sans"/>
            </a:endParaRPr>
          </a:p>
        </p:txBody>
      </p:sp>
      <p:sp>
        <p:nvSpPr>
          <p:cNvPr id="9" name="TextBox 9"/>
          <p:cNvSpPr txBox="1"/>
          <p:nvPr/>
        </p:nvSpPr>
        <p:spPr>
          <a:xfrm>
            <a:off x="5410200" y="5346576"/>
            <a:ext cx="10060538" cy="405130"/>
          </a:xfrm>
          <a:prstGeom prst="rect">
            <a:avLst/>
          </a:prstGeom>
        </p:spPr>
        <p:txBody>
          <a:bodyPr lIns="0" tIns="0" rIns="0" bIns="0" rtlCol="0" anchor="t">
            <a:spAutoFit/>
          </a:bodyPr>
          <a:lstStyle/>
          <a:p>
            <a:pPr marL="0" lvl="0" indent="0" algn="l">
              <a:lnSpc>
                <a:spcPts val="3380"/>
              </a:lnSpc>
              <a:spcBef>
                <a:spcPct val="0"/>
              </a:spcBef>
            </a:pPr>
            <a:r>
              <a:rPr lang="en-US" sz="2600" b="1" dirty="0">
                <a:solidFill>
                  <a:srgbClr val="000000"/>
                </a:solidFill>
                <a:latin typeface="Arial" panose="020B0604020202020204" pitchFamily="34" charset="0"/>
                <a:ea typeface="Clear Sans Bold"/>
                <a:cs typeface="Arial" panose="020B0604020202020204" pitchFamily="34" charset="0"/>
                <a:sym typeface="Clear Sans Bold"/>
              </a:rPr>
              <a:t>Community Optometry</a:t>
            </a:r>
          </a:p>
        </p:txBody>
      </p:sp>
      <p:sp>
        <p:nvSpPr>
          <p:cNvPr id="10" name="TextBox 10"/>
          <p:cNvSpPr txBox="1"/>
          <p:nvPr/>
        </p:nvSpPr>
        <p:spPr>
          <a:xfrm>
            <a:off x="5597297" y="5751706"/>
            <a:ext cx="11757253" cy="1857375"/>
          </a:xfrm>
          <a:prstGeom prst="rect">
            <a:avLst/>
          </a:prstGeom>
        </p:spPr>
        <p:txBody>
          <a:bodyPr lIns="0" tIns="0" rIns="0" bIns="0" rtlCol="0" anchor="t">
            <a:spAutoFit/>
          </a:bodyPr>
          <a:lstStyle/>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Pressing need to streamline pathways so that they work in harmony with clearly defined roles for all providers.</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Underutilisation of Optometrists in Primary Care. Optometrists are not yet recognised or engaged as the first point of contact for eye health issues, despite their expertise.</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There is insufficient engagement and collaboration between/across Primary Care providers, even those working in close proximity. </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The increasing prevalence of age-related conditions is creating a greater need for domiciliary services to cater to people’s need.</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Poor communication between primary care, patients, and hospital eye services (HES) is hindering the effectiveness of low vision management, highlighting the need for a more structured and transparent pathway.</a:t>
            </a:r>
          </a:p>
        </p:txBody>
      </p:sp>
      <p:sp>
        <p:nvSpPr>
          <p:cNvPr id="11" name="TextBox 11"/>
          <p:cNvSpPr txBox="1"/>
          <p:nvPr/>
        </p:nvSpPr>
        <p:spPr>
          <a:xfrm>
            <a:off x="5410200" y="7668521"/>
            <a:ext cx="10060538" cy="405130"/>
          </a:xfrm>
          <a:prstGeom prst="rect">
            <a:avLst/>
          </a:prstGeom>
        </p:spPr>
        <p:txBody>
          <a:bodyPr lIns="0" tIns="0" rIns="0" bIns="0" rtlCol="0" anchor="t">
            <a:spAutoFit/>
          </a:bodyPr>
          <a:lstStyle/>
          <a:p>
            <a:pPr marL="0" lvl="0" indent="0" algn="l">
              <a:lnSpc>
                <a:spcPts val="3380"/>
              </a:lnSpc>
              <a:spcBef>
                <a:spcPct val="0"/>
              </a:spcBef>
            </a:pPr>
            <a:r>
              <a:rPr lang="en-US" sz="2600" b="1" dirty="0">
                <a:solidFill>
                  <a:srgbClr val="000000"/>
                </a:solidFill>
                <a:latin typeface="Arial" panose="020B0604020202020204" pitchFamily="34" charset="0"/>
                <a:ea typeface="Clear Sans Bold"/>
                <a:cs typeface="Arial" panose="020B0604020202020204" pitchFamily="34" charset="0"/>
                <a:sym typeface="Clear Sans Bold"/>
              </a:rPr>
              <a:t>General Dental Services</a:t>
            </a:r>
          </a:p>
        </p:txBody>
      </p:sp>
      <p:sp>
        <p:nvSpPr>
          <p:cNvPr id="12" name="TextBox 12"/>
          <p:cNvSpPr txBox="1"/>
          <p:nvPr/>
        </p:nvSpPr>
        <p:spPr>
          <a:xfrm>
            <a:off x="5597297" y="8071283"/>
            <a:ext cx="11757253" cy="2130904"/>
          </a:xfrm>
          <a:prstGeom prst="rect">
            <a:avLst/>
          </a:prstGeom>
        </p:spPr>
        <p:txBody>
          <a:bodyPr lIns="0" tIns="0" rIns="0" bIns="0" rtlCol="0" anchor="t">
            <a:spAutoFit/>
          </a:bodyPr>
          <a:lstStyle/>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Access to NHS Dentistry remains a challenge.</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Commissioning of services has remained unchanged and not responsive to patient need.</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Our population continues to access urgent dental services but often demand is heightened due to lack of access to routine care.</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Children continue to experience high levels of oral disease. </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Consistent engagement is lacking across general dental services and patients.</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Increase of oral cancer that means people are having poorer outcomes.</a:t>
            </a:r>
          </a:p>
          <a:p>
            <a:pPr marL="323850" lvl="1" indent="-161925" algn="l">
              <a:lnSpc>
                <a:spcPts val="2100"/>
              </a:lnSpc>
              <a:buFont typeface="Arial"/>
              <a:buChar char="•"/>
            </a:pPr>
            <a:r>
              <a:rPr lang="en-US" sz="1500" dirty="0">
                <a:solidFill>
                  <a:srgbClr val="000000"/>
                </a:solidFill>
                <a:latin typeface="Arial" panose="020B0604020202020204" pitchFamily="34" charset="0"/>
                <a:ea typeface="Clear Sans"/>
                <a:cs typeface="Arial" panose="020B0604020202020204" pitchFamily="34" charset="0"/>
                <a:sym typeface="Clear Sans"/>
              </a:rPr>
              <a:t>Workforce challenges are unknown due to lack of data.</a:t>
            </a:r>
          </a:p>
          <a:p>
            <a:pPr marL="323850" lvl="1" indent="-161925" algn="l">
              <a:lnSpc>
                <a:spcPts val="2100"/>
              </a:lnSpc>
              <a:buFont typeface="Arial"/>
              <a:buChar char="•"/>
            </a:pPr>
            <a:endParaRPr lang="en-US" sz="1500" dirty="0">
              <a:solidFill>
                <a:srgbClr val="000000"/>
              </a:solidFill>
              <a:latin typeface="Arial" panose="020B0604020202020204" pitchFamily="34" charset="0"/>
              <a:ea typeface="Clear Sans"/>
              <a:cs typeface="Arial" panose="020B0604020202020204" pitchFamily="34" charset="0"/>
              <a:sym typeface="Clear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0" y="0"/>
            <a:ext cx="3889849" cy="10287000"/>
          </a:xfrm>
          <a:prstGeom prst="rect">
            <a:avLst/>
          </a:prstGeom>
          <a:solidFill>
            <a:srgbClr val="0097B2"/>
          </a:solidFill>
        </p:spPr>
        <p:txBody>
          <a:bodyPr/>
          <a:lstStyle/>
          <a:p>
            <a:endParaRPr lang="en-GB" dirty="0"/>
          </a:p>
        </p:txBody>
      </p:sp>
      <p:sp>
        <p:nvSpPr>
          <p:cNvPr id="3" name="TextBox 3"/>
          <p:cNvSpPr txBox="1">
            <a:spLocks noGrp="1"/>
          </p:cNvSpPr>
          <p:nvPr>
            <p:ph type="title" idx="4294967295"/>
          </p:nvPr>
        </p:nvSpPr>
        <p:spPr>
          <a:xfrm>
            <a:off x="53176" y="2725377"/>
            <a:ext cx="3729327" cy="49494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00"/>
              </a:lnSpc>
              <a:spcBef>
                <a:spcPct val="0"/>
              </a:spcBef>
              <a:spcAft>
                <a:spcPts val="0"/>
              </a:spcAft>
              <a:buClrTx/>
              <a:buSzTx/>
              <a:buFontTx/>
              <a:buNone/>
              <a:tabLst/>
              <a:defRPr/>
            </a:pPr>
            <a:r>
              <a:rPr kumimoji="0" lang="en-US" sz="5200" b="0" i="0" u="none" strike="noStrike" kern="1200" cap="none" spc="-100" normalizeH="0" baseline="0" noProof="0" dirty="0">
                <a:ln>
                  <a:noFill/>
                </a:ln>
                <a:solidFill>
                  <a:srgbClr val="FFFFFF"/>
                </a:solidFill>
                <a:effectLst/>
                <a:uLnTx/>
                <a:uFillTx/>
                <a:latin typeface="Arial" panose="020B0604020202020204" pitchFamily="34" charset="0"/>
                <a:ea typeface="Hammersmith One"/>
                <a:cs typeface="Arial" panose="020B0604020202020204" pitchFamily="34" charset="0"/>
                <a:sym typeface="Hammersmith One"/>
              </a:rPr>
              <a:t>What local people and professionals say about primary care services</a:t>
            </a:r>
          </a:p>
        </p:txBody>
      </p:sp>
      <p:sp>
        <p:nvSpPr>
          <p:cNvPr id="4" name="TextBox 4"/>
          <p:cNvSpPr txBox="1"/>
          <p:nvPr/>
        </p:nvSpPr>
        <p:spPr>
          <a:xfrm>
            <a:off x="4081747" y="791844"/>
            <a:ext cx="6359937" cy="8971687"/>
          </a:xfrm>
          <a:prstGeom prst="rect">
            <a:avLst/>
          </a:prstGeom>
        </p:spPr>
        <p:txBody>
          <a:bodyPr lIns="0" tIns="0" rIns="0" bIns="0" rtlCol="0" anchor="t">
            <a:spAutoFit/>
          </a:bodyPr>
          <a:lstStyle/>
          <a:p>
            <a:pPr algn="l">
              <a:lnSpc>
                <a:spcPts val="2600"/>
              </a:lnSpc>
              <a:spcBef>
                <a:spcPct val="0"/>
              </a:spcBef>
            </a:pPr>
            <a:r>
              <a:rPr lang="en-US" sz="2000" b="1" spc="-40" dirty="0">
                <a:solidFill>
                  <a:srgbClr val="000000"/>
                </a:solidFill>
                <a:latin typeface="Arial" panose="020B0604020202020204" pitchFamily="34" charset="0"/>
                <a:ea typeface="Clear Sans Bold"/>
                <a:cs typeface="Arial" panose="020B0604020202020204" pitchFamily="34" charset="0"/>
                <a:sym typeface="Clear Sans Bold"/>
              </a:rPr>
              <a:t>We have listened to people over the past twelve months. This engagement has comprised:</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Review of patient survey data</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Engagement forums</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Direct patient feedback from Primary Care</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Patient perceptions and wider national feedback.</a:t>
            </a:r>
          </a:p>
          <a:p>
            <a:pPr algn="l">
              <a:lnSpc>
                <a:spcPts val="2600"/>
              </a:lnSpc>
              <a:spcBef>
                <a:spcPct val="0"/>
              </a:spcBef>
            </a:pPr>
            <a:endParaRPr lang="en-US" sz="2000" spc="-40" dirty="0">
              <a:solidFill>
                <a:srgbClr val="000000"/>
              </a:solidFill>
              <a:latin typeface="Arial" panose="020B0604020202020204" pitchFamily="34" charset="0"/>
              <a:ea typeface="Clear Sans"/>
              <a:cs typeface="Arial" panose="020B0604020202020204" pitchFamily="34" charset="0"/>
              <a:sym typeface="Clear Sans"/>
            </a:endParaRPr>
          </a:p>
          <a:p>
            <a:pPr algn="l">
              <a:lnSpc>
                <a:spcPts val="2600"/>
              </a:lnSpc>
              <a:spcBef>
                <a:spcPct val="0"/>
              </a:spcBef>
            </a:pPr>
            <a:r>
              <a:rPr lang="en-US" sz="2000" b="1" spc="-40" dirty="0">
                <a:solidFill>
                  <a:srgbClr val="000000"/>
                </a:solidFill>
                <a:latin typeface="Arial" panose="020B0604020202020204" pitchFamily="34" charset="0"/>
                <a:ea typeface="Clear Sans Bold"/>
                <a:cs typeface="Arial" panose="020B0604020202020204" pitchFamily="34" charset="0"/>
                <a:sym typeface="Clear Sans Bold"/>
              </a:rPr>
              <a:t>We have also listened to primary care professionals in a variety of forums:</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Primary Care Strategy workshops</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Direct communication with primary care professionals</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Conversations with colleagues working within primary care</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System and partner meetings.</a:t>
            </a:r>
          </a:p>
          <a:p>
            <a:pPr algn="l">
              <a:lnSpc>
                <a:spcPts val="2600"/>
              </a:lnSpc>
              <a:spcBef>
                <a:spcPct val="0"/>
              </a:spcBef>
            </a:pPr>
            <a:endParaRPr lang="en-US" sz="2000" spc="-40" dirty="0">
              <a:solidFill>
                <a:srgbClr val="000000"/>
              </a:solidFill>
              <a:latin typeface="Arial" panose="020B0604020202020204" pitchFamily="34" charset="0"/>
              <a:ea typeface="Clear Sans"/>
              <a:cs typeface="Arial" panose="020B0604020202020204" pitchFamily="34" charset="0"/>
              <a:sym typeface="Clear Sans"/>
            </a:endParaRPr>
          </a:p>
          <a:p>
            <a:pPr algn="l">
              <a:lnSpc>
                <a:spcPts val="2600"/>
              </a:lnSpc>
              <a:spcBef>
                <a:spcPct val="0"/>
              </a:spcBef>
            </a:pPr>
            <a:r>
              <a:rPr lang="en-US" sz="2000" b="1" spc="-40" dirty="0">
                <a:solidFill>
                  <a:srgbClr val="000000"/>
                </a:solidFill>
                <a:latin typeface="Arial" panose="020B0604020202020204" pitchFamily="34" charset="0"/>
                <a:ea typeface="Clear Sans Bold"/>
                <a:cs typeface="Arial" panose="020B0604020202020204" pitchFamily="34" charset="0"/>
                <a:sym typeface="Clear Sans Bold"/>
              </a:rPr>
              <a:t>We have also considered a range of policy and guidance publications including:</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Fuller Stocktake</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NHS Long Term Plan</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NHS Planning Guidance</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NHS Integrated Neighbourhood Health Model Guidance</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Primary Care Recovery Plan</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Community Pharmacy Contractual Framework 2019-2024</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Community Pharmacy Services &amp; specifications</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Pharmacy Needs Assessment</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Dental Recovery Plan</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Oral Health Needs Assessments</a:t>
            </a:r>
          </a:p>
          <a:p>
            <a:pPr marL="285750" indent="-285750" algn="l">
              <a:lnSpc>
                <a:spcPts val="2600"/>
              </a:lnSpc>
              <a:spcBef>
                <a:spcPct val="0"/>
              </a:spcBef>
              <a:buFont typeface="Arial" panose="020B0604020202020204" pitchFamily="34" charset="0"/>
              <a:buChar char="•"/>
            </a:pPr>
            <a:r>
              <a:rPr lang="en-US" spc="-40" dirty="0">
                <a:solidFill>
                  <a:srgbClr val="000000"/>
                </a:solidFill>
                <a:latin typeface="Arial" panose="020B0604020202020204" pitchFamily="34" charset="0"/>
                <a:ea typeface="Clear Sans"/>
                <a:cs typeface="Arial" panose="020B0604020202020204" pitchFamily="34" charset="0"/>
                <a:sym typeface="Clear Sans"/>
              </a:rPr>
              <a:t>Guidance from professional bodies. </a:t>
            </a:r>
          </a:p>
        </p:txBody>
      </p:sp>
      <p:grpSp>
        <p:nvGrpSpPr>
          <p:cNvPr id="5" name="Group 5">
            <a:extLst>
              <a:ext uri="{C183D7F6-B498-43B3-948B-1728B52AA6E4}">
                <adec:decorative xmlns:adec="http://schemas.microsoft.com/office/drawing/2017/decorative" val="1"/>
              </a:ext>
            </a:extLst>
          </p:cNvPr>
          <p:cNvGrpSpPr/>
          <p:nvPr/>
        </p:nvGrpSpPr>
        <p:grpSpPr>
          <a:xfrm>
            <a:off x="11040172" y="2949974"/>
            <a:ext cx="6902790" cy="728038"/>
            <a:chOff x="0" y="0"/>
            <a:chExt cx="1818019" cy="191747"/>
          </a:xfrm>
        </p:grpSpPr>
        <p:sp>
          <p:nvSpPr>
            <p:cNvPr id="6" name="Freeform 6"/>
            <p:cNvSpPr/>
            <p:nvPr/>
          </p:nvSpPr>
          <p:spPr>
            <a:xfrm>
              <a:off x="0" y="0"/>
              <a:ext cx="1818019" cy="191747"/>
            </a:xfrm>
            <a:custGeom>
              <a:avLst/>
              <a:gdLst/>
              <a:ahLst/>
              <a:cxnLst/>
              <a:rect l="l" t="t" r="r" b="b"/>
              <a:pathLst>
                <a:path w="1818019" h="191747">
                  <a:moveTo>
                    <a:pt x="57200" y="0"/>
                  </a:moveTo>
                  <a:lnTo>
                    <a:pt x="1760819" y="0"/>
                  </a:lnTo>
                  <a:cubicBezTo>
                    <a:pt x="1775989" y="0"/>
                    <a:pt x="1790538" y="6026"/>
                    <a:pt x="1801265" y="16753"/>
                  </a:cubicBezTo>
                  <a:cubicBezTo>
                    <a:pt x="1811992" y="27480"/>
                    <a:pt x="1818019" y="42029"/>
                    <a:pt x="1818019" y="57200"/>
                  </a:cubicBezTo>
                  <a:lnTo>
                    <a:pt x="1818019" y="134547"/>
                  </a:lnTo>
                  <a:cubicBezTo>
                    <a:pt x="1818019" y="149717"/>
                    <a:pt x="1811992" y="164266"/>
                    <a:pt x="1801265" y="174993"/>
                  </a:cubicBezTo>
                  <a:cubicBezTo>
                    <a:pt x="1790538" y="185720"/>
                    <a:pt x="1775989" y="191747"/>
                    <a:pt x="1760819" y="191747"/>
                  </a:cubicBezTo>
                  <a:lnTo>
                    <a:pt x="57200" y="191747"/>
                  </a:lnTo>
                  <a:cubicBezTo>
                    <a:pt x="25609" y="191747"/>
                    <a:pt x="0" y="166138"/>
                    <a:pt x="0" y="134547"/>
                  </a:cubicBezTo>
                  <a:lnTo>
                    <a:pt x="0" y="57200"/>
                  </a:lnTo>
                  <a:cubicBezTo>
                    <a:pt x="0" y="25609"/>
                    <a:pt x="25609" y="0"/>
                    <a:pt x="57200" y="0"/>
                  </a:cubicBezTo>
                  <a:close/>
                </a:path>
              </a:pathLst>
            </a:custGeom>
            <a:solidFill>
              <a:srgbClr val="0097B2"/>
            </a:solidFill>
          </p:spPr>
          <p:txBody>
            <a:bodyPr/>
            <a:lstStyle/>
            <a:p>
              <a:endParaRPr lang="en-GB" dirty="0"/>
            </a:p>
          </p:txBody>
        </p:sp>
        <p:sp>
          <p:nvSpPr>
            <p:cNvPr id="7" name="TextBox 7"/>
            <p:cNvSpPr txBox="1"/>
            <p:nvPr/>
          </p:nvSpPr>
          <p:spPr>
            <a:xfrm>
              <a:off x="0" y="-19050"/>
              <a:ext cx="1818019" cy="210797"/>
            </a:xfrm>
            <a:prstGeom prst="rect">
              <a:avLst/>
            </a:prstGeom>
          </p:spPr>
          <p:txBody>
            <a:bodyPr lIns="50800" tIns="50800" rIns="50800" bIns="50800" rtlCol="0" anchor="ctr"/>
            <a:lstStyle/>
            <a:p>
              <a:pPr>
                <a:lnSpc>
                  <a:spcPts val="2210"/>
                </a:lnSpc>
              </a:pPr>
              <a:r>
                <a:rPr lang="en-US" sz="1700" spc="-34" dirty="0">
                  <a:solidFill>
                    <a:srgbClr val="FFFFFF"/>
                  </a:solidFill>
                  <a:latin typeface="Arial" panose="020B0604020202020204" pitchFamily="34" charset="0"/>
                  <a:ea typeface="Clear Sans"/>
                  <a:cs typeface="Arial" panose="020B0604020202020204" pitchFamily="34" charset="0"/>
                  <a:sym typeface="Clear Sans"/>
                </a:rPr>
                <a:t>People want more support to remain independent and stay healthier for longer.</a:t>
              </a:r>
            </a:p>
          </p:txBody>
        </p:sp>
      </p:grpSp>
      <p:grpSp>
        <p:nvGrpSpPr>
          <p:cNvPr id="8" name="Group 8">
            <a:extLst>
              <a:ext uri="{C183D7F6-B498-43B3-948B-1728B52AA6E4}">
                <adec:decorative xmlns:adec="http://schemas.microsoft.com/office/drawing/2017/decorative" val="1"/>
              </a:ext>
            </a:extLst>
          </p:cNvPr>
          <p:cNvGrpSpPr/>
          <p:nvPr/>
        </p:nvGrpSpPr>
        <p:grpSpPr>
          <a:xfrm>
            <a:off x="11040172" y="3734874"/>
            <a:ext cx="6902790" cy="739441"/>
            <a:chOff x="0" y="0"/>
            <a:chExt cx="1818019" cy="194750"/>
          </a:xfrm>
        </p:grpSpPr>
        <p:sp>
          <p:nvSpPr>
            <p:cNvPr id="9" name="Freeform 9"/>
            <p:cNvSpPr/>
            <p:nvPr/>
          </p:nvSpPr>
          <p:spPr>
            <a:xfrm>
              <a:off x="0" y="0"/>
              <a:ext cx="1818019" cy="194750"/>
            </a:xfrm>
            <a:custGeom>
              <a:avLst/>
              <a:gdLst/>
              <a:ahLst/>
              <a:cxnLst/>
              <a:rect l="l" t="t" r="r" b="b"/>
              <a:pathLst>
                <a:path w="1818019" h="194750">
                  <a:moveTo>
                    <a:pt x="57200" y="0"/>
                  </a:moveTo>
                  <a:lnTo>
                    <a:pt x="1760819" y="0"/>
                  </a:lnTo>
                  <a:cubicBezTo>
                    <a:pt x="1775989" y="0"/>
                    <a:pt x="1790538" y="6026"/>
                    <a:pt x="1801265" y="16753"/>
                  </a:cubicBezTo>
                  <a:cubicBezTo>
                    <a:pt x="1811992" y="27480"/>
                    <a:pt x="1818019" y="42029"/>
                    <a:pt x="1818019" y="57200"/>
                  </a:cubicBezTo>
                  <a:lnTo>
                    <a:pt x="1818019" y="137550"/>
                  </a:lnTo>
                  <a:cubicBezTo>
                    <a:pt x="1818019" y="169141"/>
                    <a:pt x="1792410" y="194750"/>
                    <a:pt x="1760819" y="194750"/>
                  </a:cubicBezTo>
                  <a:lnTo>
                    <a:pt x="57200" y="194750"/>
                  </a:lnTo>
                  <a:cubicBezTo>
                    <a:pt x="25609" y="194750"/>
                    <a:pt x="0" y="169141"/>
                    <a:pt x="0" y="137550"/>
                  </a:cubicBezTo>
                  <a:lnTo>
                    <a:pt x="0" y="57200"/>
                  </a:lnTo>
                  <a:cubicBezTo>
                    <a:pt x="0" y="25609"/>
                    <a:pt x="25609" y="0"/>
                    <a:pt x="57200" y="0"/>
                  </a:cubicBezTo>
                  <a:close/>
                </a:path>
              </a:pathLst>
            </a:custGeom>
            <a:solidFill>
              <a:srgbClr val="0097B2"/>
            </a:solidFill>
          </p:spPr>
          <p:txBody>
            <a:bodyPr/>
            <a:lstStyle/>
            <a:p>
              <a:endParaRPr lang="en-GB" dirty="0"/>
            </a:p>
          </p:txBody>
        </p:sp>
        <p:sp>
          <p:nvSpPr>
            <p:cNvPr id="10" name="TextBox 10"/>
            <p:cNvSpPr txBox="1"/>
            <p:nvPr/>
          </p:nvSpPr>
          <p:spPr>
            <a:xfrm>
              <a:off x="0" y="-19050"/>
              <a:ext cx="1818019" cy="213800"/>
            </a:xfrm>
            <a:prstGeom prst="rect">
              <a:avLst/>
            </a:prstGeom>
          </p:spPr>
          <p:txBody>
            <a:bodyPr lIns="50800" tIns="50800" rIns="50800" bIns="50800" rtlCol="0" anchor="ctr"/>
            <a:lstStyle/>
            <a:p>
              <a:pPr>
                <a:lnSpc>
                  <a:spcPts val="2210"/>
                </a:lnSpc>
              </a:pPr>
              <a:r>
                <a:rPr lang="en-US" sz="1700" spc="-34" dirty="0">
                  <a:solidFill>
                    <a:srgbClr val="FFFFFF"/>
                  </a:solidFill>
                  <a:latin typeface="Arial" panose="020B0604020202020204" pitchFamily="34" charset="0"/>
                  <a:ea typeface="Clear Sans"/>
                  <a:cs typeface="Arial" panose="020B0604020202020204" pitchFamily="34" charset="0"/>
                  <a:sym typeface="Clear Sans"/>
                </a:rPr>
                <a:t>People want more information about which service or professional will best meet their needs at any time in their treatment journey.</a:t>
              </a:r>
            </a:p>
          </p:txBody>
        </p:sp>
      </p:grpSp>
      <p:grpSp>
        <p:nvGrpSpPr>
          <p:cNvPr id="11" name="Group 11">
            <a:extLst>
              <a:ext uri="{C183D7F6-B498-43B3-948B-1728B52AA6E4}">
                <adec:decorative xmlns:adec="http://schemas.microsoft.com/office/drawing/2017/decorative" val="1"/>
              </a:ext>
            </a:extLst>
          </p:cNvPr>
          <p:cNvGrpSpPr/>
          <p:nvPr/>
        </p:nvGrpSpPr>
        <p:grpSpPr>
          <a:xfrm>
            <a:off x="11040172" y="4531176"/>
            <a:ext cx="6902790" cy="728038"/>
            <a:chOff x="0" y="0"/>
            <a:chExt cx="1818019" cy="191747"/>
          </a:xfrm>
        </p:grpSpPr>
        <p:sp>
          <p:nvSpPr>
            <p:cNvPr id="12" name="Freeform 12"/>
            <p:cNvSpPr/>
            <p:nvPr/>
          </p:nvSpPr>
          <p:spPr>
            <a:xfrm>
              <a:off x="0" y="0"/>
              <a:ext cx="1818019" cy="191747"/>
            </a:xfrm>
            <a:custGeom>
              <a:avLst/>
              <a:gdLst/>
              <a:ahLst/>
              <a:cxnLst/>
              <a:rect l="l" t="t" r="r" b="b"/>
              <a:pathLst>
                <a:path w="1818019" h="191747">
                  <a:moveTo>
                    <a:pt x="57200" y="0"/>
                  </a:moveTo>
                  <a:lnTo>
                    <a:pt x="1760819" y="0"/>
                  </a:lnTo>
                  <a:cubicBezTo>
                    <a:pt x="1775989" y="0"/>
                    <a:pt x="1790538" y="6026"/>
                    <a:pt x="1801265" y="16753"/>
                  </a:cubicBezTo>
                  <a:cubicBezTo>
                    <a:pt x="1811992" y="27480"/>
                    <a:pt x="1818019" y="42029"/>
                    <a:pt x="1818019" y="57200"/>
                  </a:cubicBezTo>
                  <a:lnTo>
                    <a:pt x="1818019" y="134547"/>
                  </a:lnTo>
                  <a:cubicBezTo>
                    <a:pt x="1818019" y="149717"/>
                    <a:pt x="1811992" y="164266"/>
                    <a:pt x="1801265" y="174993"/>
                  </a:cubicBezTo>
                  <a:cubicBezTo>
                    <a:pt x="1790538" y="185720"/>
                    <a:pt x="1775989" y="191747"/>
                    <a:pt x="1760819" y="191747"/>
                  </a:cubicBezTo>
                  <a:lnTo>
                    <a:pt x="57200" y="191747"/>
                  </a:lnTo>
                  <a:cubicBezTo>
                    <a:pt x="25609" y="191747"/>
                    <a:pt x="0" y="166138"/>
                    <a:pt x="0" y="134547"/>
                  </a:cubicBezTo>
                  <a:lnTo>
                    <a:pt x="0" y="57200"/>
                  </a:lnTo>
                  <a:cubicBezTo>
                    <a:pt x="0" y="25609"/>
                    <a:pt x="25609" y="0"/>
                    <a:pt x="57200" y="0"/>
                  </a:cubicBezTo>
                  <a:close/>
                </a:path>
              </a:pathLst>
            </a:custGeom>
            <a:solidFill>
              <a:srgbClr val="0097B2"/>
            </a:solidFill>
          </p:spPr>
          <p:txBody>
            <a:bodyPr/>
            <a:lstStyle/>
            <a:p>
              <a:endParaRPr lang="en-GB" dirty="0"/>
            </a:p>
          </p:txBody>
        </p:sp>
        <p:sp>
          <p:nvSpPr>
            <p:cNvPr id="13" name="TextBox 13"/>
            <p:cNvSpPr txBox="1"/>
            <p:nvPr/>
          </p:nvSpPr>
          <p:spPr>
            <a:xfrm>
              <a:off x="0" y="-19050"/>
              <a:ext cx="1818019" cy="210797"/>
            </a:xfrm>
            <a:prstGeom prst="rect">
              <a:avLst/>
            </a:prstGeom>
          </p:spPr>
          <p:txBody>
            <a:bodyPr lIns="50800" tIns="50800" rIns="50800" bIns="50800" rtlCol="0" anchor="ctr"/>
            <a:lstStyle/>
            <a:p>
              <a:pPr>
                <a:lnSpc>
                  <a:spcPts val="2210"/>
                </a:lnSpc>
              </a:pPr>
              <a:r>
                <a:rPr lang="en-US" sz="1700" spc="-34" dirty="0">
                  <a:solidFill>
                    <a:srgbClr val="FFFFFF"/>
                  </a:solidFill>
                  <a:latin typeface="Arial" panose="020B0604020202020204" pitchFamily="34" charset="0"/>
                  <a:ea typeface="Clear Sans"/>
                  <a:cs typeface="Arial" panose="020B0604020202020204" pitchFamily="34" charset="0"/>
                  <a:sym typeface="Clear Sans"/>
                </a:rPr>
                <a:t>People want consistency of provision and not a postcode lottery of care.</a:t>
              </a:r>
            </a:p>
          </p:txBody>
        </p:sp>
      </p:grpSp>
      <p:grpSp>
        <p:nvGrpSpPr>
          <p:cNvPr id="14" name="Group 14">
            <a:extLst>
              <a:ext uri="{C183D7F6-B498-43B3-948B-1728B52AA6E4}">
                <adec:decorative xmlns:adec="http://schemas.microsoft.com/office/drawing/2017/decorative" val="1"/>
              </a:ext>
            </a:extLst>
          </p:cNvPr>
          <p:cNvGrpSpPr/>
          <p:nvPr/>
        </p:nvGrpSpPr>
        <p:grpSpPr>
          <a:xfrm>
            <a:off x="11040172" y="5316076"/>
            <a:ext cx="6902790" cy="728038"/>
            <a:chOff x="0" y="0"/>
            <a:chExt cx="1818019" cy="191747"/>
          </a:xfrm>
        </p:grpSpPr>
        <p:sp>
          <p:nvSpPr>
            <p:cNvPr id="15" name="Freeform 15"/>
            <p:cNvSpPr/>
            <p:nvPr/>
          </p:nvSpPr>
          <p:spPr>
            <a:xfrm>
              <a:off x="0" y="0"/>
              <a:ext cx="1818019" cy="191747"/>
            </a:xfrm>
            <a:custGeom>
              <a:avLst/>
              <a:gdLst/>
              <a:ahLst/>
              <a:cxnLst/>
              <a:rect l="l" t="t" r="r" b="b"/>
              <a:pathLst>
                <a:path w="1818019" h="191747">
                  <a:moveTo>
                    <a:pt x="57200" y="0"/>
                  </a:moveTo>
                  <a:lnTo>
                    <a:pt x="1760819" y="0"/>
                  </a:lnTo>
                  <a:cubicBezTo>
                    <a:pt x="1775989" y="0"/>
                    <a:pt x="1790538" y="6026"/>
                    <a:pt x="1801265" y="16753"/>
                  </a:cubicBezTo>
                  <a:cubicBezTo>
                    <a:pt x="1811992" y="27480"/>
                    <a:pt x="1818019" y="42029"/>
                    <a:pt x="1818019" y="57200"/>
                  </a:cubicBezTo>
                  <a:lnTo>
                    <a:pt x="1818019" y="134547"/>
                  </a:lnTo>
                  <a:cubicBezTo>
                    <a:pt x="1818019" y="149717"/>
                    <a:pt x="1811992" y="164266"/>
                    <a:pt x="1801265" y="174993"/>
                  </a:cubicBezTo>
                  <a:cubicBezTo>
                    <a:pt x="1790538" y="185720"/>
                    <a:pt x="1775989" y="191747"/>
                    <a:pt x="1760819" y="191747"/>
                  </a:cubicBezTo>
                  <a:lnTo>
                    <a:pt x="57200" y="191747"/>
                  </a:lnTo>
                  <a:cubicBezTo>
                    <a:pt x="25609" y="191747"/>
                    <a:pt x="0" y="166138"/>
                    <a:pt x="0" y="134547"/>
                  </a:cubicBezTo>
                  <a:lnTo>
                    <a:pt x="0" y="57200"/>
                  </a:lnTo>
                  <a:cubicBezTo>
                    <a:pt x="0" y="25609"/>
                    <a:pt x="25609" y="0"/>
                    <a:pt x="57200" y="0"/>
                  </a:cubicBezTo>
                  <a:close/>
                </a:path>
              </a:pathLst>
            </a:custGeom>
            <a:solidFill>
              <a:srgbClr val="0097B2"/>
            </a:solidFill>
          </p:spPr>
          <p:txBody>
            <a:bodyPr/>
            <a:lstStyle/>
            <a:p>
              <a:endParaRPr lang="en-GB" dirty="0"/>
            </a:p>
          </p:txBody>
        </p:sp>
        <p:sp>
          <p:nvSpPr>
            <p:cNvPr id="16" name="TextBox 16"/>
            <p:cNvSpPr txBox="1"/>
            <p:nvPr/>
          </p:nvSpPr>
          <p:spPr>
            <a:xfrm>
              <a:off x="0" y="-19050"/>
              <a:ext cx="1818019" cy="210797"/>
            </a:xfrm>
            <a:prstGeom prst="rect">
              <a:avLst/>
            </a:prstGeom>
          </p:spPr>
          <p:txBody>
            <a:bodyPr lIns="50800" tIns="50800" rIns="50800" bIns="50800" rtlCol="0" anchor="ctr"/>
            <a:lstStyle/>
            <a:p>
              <a:pPr>
                <a:lnSpc>
                  <a:spcPts val="2210"/>
                </a:lnSpc>
              </a:pPr>
              <a:r>
                <a:rPr lang="en-US" sz="1700" spc="-34" dirty="0">
                  <a:solidFill>
                    <a:srgbClr val="FFFFFF"/>
                  </a:solidFill>
                  <a:latin typeface="Arial" panose="020B0604020202020204" pitchFamily="34" charset="0"/>
                  <a:ea typeface="Clear Sans"/>
                  <a:cs typeface="Arial" panose="020B0604020202020204" pitchFamily="34" charset="0"/>
                  <a:sym typeface="Clear Sans"/>
                </a:rPr>
                <a:t>Professionals want to support continuity of care, building and maintaining relationships so that care needs might be better met.</a:t>
              </a:r>
            </a:p>
          </p:txBody>
        </p:sp>
      </p:grpSp>
      <p:grpSp>
        <p:nvGrpSpPr>
          <p:cNvPr id="17" name="Group 17">
            <a:extLst>
              <a:ext uri="{C183D7F6-B498-43B3-948B-1728B52AA6E4}">
                <adec:decorative xmlns:adec="http://schemas.microsoft.com/office/drawing/2017/decorative" val="1"/>
              </a:ext>
            </a:extLst>
          </p:cNvPr>
          <p:cNvGrpSpPr/>
          <p:nvPr/>
        </p:nvGrpSpPr>
        <p:grpSpPr>
          <a:xfrm>
            <a:off x="11040172" y="6100975"/>
            <a:ext cx="6902790" cy="1021821"/>
            <a:chOff x="0" y="0"/>
            <a:chExt cx="1818019" cy="269122"/>
          </a:xfrm>
        </p:grpSpPr>
        <p:sp>
          <p:nvSpPr>
            <p:cNvPr id="18" name="Freeform 18"/>
            <p:cNvSpPr/>
            <p:nvPr/>
          </p:nvSpPr>
          <p:spPr>
            <a:xfrm>
              <a:off x="0" y="0"/>
              <a:ext cx="1818019" cy="269122"/>
            </a:xfrm>
            <a:custGeom>
              <a:avLst/>
              <a:gdLst/>
              <a:ahLst/>
              <a:cxnLst/>
              <a:rect l="l" t="t" r="r" b="b"/>
              <a:pathLst>
                <a:path w="1818019" h="269122">
                  <a:moveTo>
                    <a:pt x="57200" y="0"/>
                  </a:moveTo>
                  <a:lnTo>
                    <a:pt x="1760819" y="0"/>
                  </a:lnTo>
                  <a:cubicBezTo>
                    <a:pt x="1775989" y="0"/>
                    <a:pt x="1790538" y="6026"/>
                    <a:pt x="1801265" y="16753"/>
                  </a:cubicBezTo>
                  <a:cubicBezTo>
                    <a:pt x="1811992" y="27480"/>
                    <a:pt x="1818019" y="42029"/>
                    <a:pt x="1818019" y="57200"/>
                  </a:cubicBezTo>
                  <a:lnTo>
                    <a:pt x="1818019" y="211922"/>
                  </a:lnTo>
                  <a:cubicBezTo>
                    <a:pt x="1818019" y="243512"/>
                    <a:pt x="1792410" y="269122"/>
                    <a:pt x="1760819" y="269122"/>
                  </a:cubicBezTo>
                  <a:lnTo>
                    <a:pt x="57200" y="269122"/>
                  </a:lnTo>
                  <a:cubicBezTo>
                    <a:pt x="42029" y="269122"/>
                    <a:pt x="27480" y="263095"/>
                    <a:pt x="16753" y="252368"/>
                  </a:cubicBezTo>
                  <a:cubicBezTo>
                    <a:pt x="6026" y="241641"/>
                    <a:pt x="0" y="227092"/>
                    <a:pt x="0" y="211922"/>
                  </a:cubicBezTo>
                  <a:lnTo>
                    <a:pt x="0" y="57200"/>
                  </a:lnTo>
                  <a:cubicBezTo>
                    <a:pt x="0" y="25609"/>
                    <a:pt x="25609" y="0"/>
                    <a:pt x="57200" y="0"/>
                  </a:cubicBezTo>
                  <a:close/>
                </a:path>
              </a:pathLst>
            </a:custGeom>
            <a:solidFill>
              <a:srgbClr val="0097B2"/>
            </a:solidFill>
          </p:spPr>
          <p:txBody>
            <a:bodyPr/>
            <a:lstStyle/>
            <a:p>
              <a:endParaRPr lang="en-GB" dirty="0"/>
            </a:p>
          </p:txBody>
        </p:sp>
        <p:sp>
          <p:nvSpPr>
            <p:cNvPr id="19" name="TextBox 19"/>
            <p:cNvSpPr txBox="1"/>
            <p:nvPr/>
          </p:nvSpPr>
          <p:spPr>
            <a:xfrm>
              <a:off x="0" y="-19050"/>
              <a:ext cx="1818019" cy="288172"/>
            </a:xfrm>
            <a:prstGeom prst="rect">
              <a:avLst/>
            </a:prstGeom>
          </p:spPr>
          <p:txBody>
            <a:bodyPr lIns="50800" tIns="50800" rIns="50800" bIns="50800" rtlCol="0" anchor="ctr"/>
            <a:lstStyle/>
            <a:p>
              <a:pPr>
                <a:lnSpc>
                  <a:spcPts val="2210"/>
                </a:lnSpc>
              </a:pPr>
              <a:r>
                <a:rPr lang="en-US" sz="1700" spc="-34" dirty="0">
                  <a:solidFill>
                    <a:srgbClr val="FFFFFF"/>
                  </a:solidFill>
                  <a:latin typeface="Arial" panose="020B0604020202020204" pitchFamily="34" charset="0"/>
                  <a:ea typeface="Clear Sans"/>
                  <a:cs typeface="Arial" panose="020B0604020202020204" pitchFamily="34" charset="0"/>
                  <a:sym typeface="Clear Sans"/>
                </a:rPr>
                <a:t>Professionals want support to train, recruit and retain staff so that we maintain resilience of local primary care teams, especially in GP practices.</a:t>
              </a:r>
            </a:p>
          </p:txBody>
        </p:sp>
      </p:grpSp>
      <p:grpSp>
        <p:nvGrpSpPr>
          <p:cNvPr id="20" name="Group 20">
            <a:extLst>
              <a:ext uri="{C183D7F6-B498-43B3-948B-1728B52AA6E4}">
                <adec:decorative xmlns:adec="http://schemas.microsoft.com/office/drawing/2017/decorative" val="1"/>
              </a:ext>
            </a:extLst>
          </p:cNvPr>
          <p:cNvGrpSpPr/>
          <p:nvPr/>
        </p:nvGrpSpPr>
        <p:grpSpPr>
          <a:xfrm>
            <a:off x="11040172" y="1871292"/>
            <a:ext cx="6902790" cy="1021821"/>
            <a:chOff x="0" y="0"/>
            <a:chExt cx="1818019" cy="269122"/>
          </a:xfrm>
        </p:grpSpPr>
        <p:sp>
          <p:nvSpPr>
            <p:cNvPr id="21" name="Freeform 21"/>
            <p:cNvSpPr/>
            <p:nvPr/>
          </p:nvSpPr>
          <p:spPr>
            <a:xfrm>
              <a:off x="0" y="0"/>
              <a:ext cx="1818019" cy="269122"/>
            </a:xfrm>
            <a:custGeom>
              <a:avLst/>
              <a:gdLst/>
              <a:ahLst/>
              <a:cxnLst/>
              <a:rect l="l" t="t" r="r" b="b"/>
              <a:pathLst>
                <a:path w="1818019" h="269122">
                  <a:moveTo>
                    <a:pt x="57200" y="0"/>
                  </a:moveTo>
                  <a:lnTo>
                    <a:pt x="1760819" y="0"/>
                  </a:lnTo>
                  <a:cubicBezTo>
                    <a:pt x="1775989" y="0"/>
                    <a:pt x="1790538" y="6026"/>
                    <a:pt x="1801265" y="16753"/>
                  </a:cubicBezTo>
                  <a:cubicBezTo>
                    <a:pt x="1811992" y="27480"/>
                    <a:pt x="1818019" y="42029"/>
                    <a:pt x="1818019" y="57200"/>
                  </a:cubicBezTo>
                  <a:lnTo>
                    <a:pt x="1818019" y="211922"/>
                  </a:lnTo>
                  <a:cubicBezTo>
                    <a:pt x="1818019" y="243512"/>
                    <a:pt x="1792410" y="269122"/>
                    <a:pt x="1760819" y="269122"/>
                  </a:cubicBezTo>
                  <a:lnTo>
                    <a:pt x="57200" y="269122"/>
                  </a:lnTo>
                  <a:cubicBezTo>
                    <a:pt x="42029" y="269122"/>
                    <a:pt x="27480" y="263095"/>
                    <a:pt x="16753" y="252368"/>
                  </a:cubicBezTo>
                  <a:cubicBezTo>
                    <a:pt x="6026" y="241641"/>
                    <a:pt x="0" y="227092"/>
                    <a:pt x="0" y="211922"/>
                  </a:cubicBezTo>
                  <a:lnTo>
                    <a:pt x="0" y="57200"/>
                  </a:lnTo>
                  <a:cubicBezTo>
                    <a:pt x="0" y="25609"/>
                    <a:pt x="25609" y="0"/>
                    <a:pt x="57200" y="0"/>
                  </a:cubicBezTo>
                  <a:close/>
                </a:path>
              </a:pathLst>
            </a:custGeom>
            <a:solidFill>
              <a:srgbClr val="0097B2"/>
            </a:solidFill>
          </p:spPr>
          <p:txBody>
            <a:bodyPr/>
            <a:lstStyle/>
            <a:p>
              <a:endParaRPr lang="en-GB" dirty="0"/>
            </a:p>
          </p:txBody>
        </p:sp>
        <p:sp>
          <p:nvSpPr>
            <p:cNvPr id="22" name="TextBox 22"/>
            <p:cNvSpPr txBox="1"/>
            <p:nvPr/>
          </p:nvSpPr>
          <p:spPr>
            <a:xfrm>
              <a:off x="0" y="-19050"/>
              <a:ext cx="1818019" cy="288172"/>
            </a:xfrm>
            <a:prstGeom prst="rect">
              <a:avLst/>
            </a:prstGeom>
          </p:spPr>
          <p:txBody>
            <a:bodyPr lIns="50800" tIns="50800" rIns="50800" bIns="50800" rtlCol="0" anchor="ctr"/>
            <a:lstStyle/>
            <a:p>
              <a:pPr>
                <a:lnSpc>
                  <a:spcPts val="2210"/>
                </a:lnSpc>
              </a:pPr>
              <a:r>
                <a:rPr lang="en-US" sz="1700" spc="-34" dirty="0">
                  <a:solidFill>
                    <a:srgbClr val="FFFFFF"/>
                  </a:solidFill>
                  <a:latin typeface="Arial" panose="020B0604020202020204" pitchFamily="34" charset="0"/>
                  <a:ea typeface="Clear Sans"/>
                  <a:cs typeface="Arial" panose="020B0604020202020204" pitchFamily="34" charset="0"/>
                  <a:sym typeface="Clear Sans"/>
                </a:rPr>
                <a:t>People want services to feel more joined up so that professionals involved in their care have access to information about them that reduces the need to re-tell their story.</a:t>
              </a:r>
            </a:p>
          </p:txBody>
        </p:sp>
      </p:grpSp>
      <p:grpSp>
        <p:nvGrpSpPr>
          <p:cNvPr id="23" name="Group 23">
            <a:extLst>
              <a:ext uri="{C183D7F6-B498-43B3-948B-1728B52AA6E4}">
                <adec:decorative xmlns:adec="http://schemas.microsoft.com/office/drawing/2017/decorative" val="1"/>
              </a:ext>
            </a:extLst>
          </p:cNvPr>
          <p:cNvGrpSpPr/>
          <p:nvPr/>
        </p:nvGrpSpPr>
        <p:grpSpPr>
          <a:xfrm>
            <a:off x="11040172" y="787900"/>
            <a:ext cx="6902790" cy="1021821"/>
            <a:chOff x="0" y="0"/>
            <a:chExt cx="1818019" cy="269122"/>
          </a:xfrm>
        </p:grpSpPr>
        <p:sp>
          <p:nvSpPr>
            <p:cNvPr id="24" name="Freeform 24"/>
            <p:cNvSpPr/>
            <p:nvPr/>
          </p:nvSpPr>
          <p:spPr>
            <a:xfrm>
              <a:off x="0" y="0"/>
              <a:ext cx="1818019" cy="269122"/>
            </a:xfrm>
            <a:custGeom>
              <a:avLst/>
              <a:gdLst/>
              <a:ahLst/>
              <a:cxnLst/>
              <a:rect l="l" t="t" r="r" b="b"/>
              <a:pathLst>
                <a:path w="1818019" h="269122">
                  <a:moveTo>
                    <a:pt x="57200" y="0"/>
                  </a:moveTo>
                  <a:lnTo>
                    <a:pt x="1760819" y="0"/>
                  </a:lnTo>
                  <a:cubicBezTo>
                    <a:pt x="1775989" y="0"/>
                    <a:pt x="1790538" y="6026"/>
                    <a:pt x="1801265" y="16753"/>
                  </a:cubicBezTo>
                  <a:cubicBezTo>
                    <a:pt x="1811992" y="27480"/>
                    <a:pt x="1818019" y="42029"/>
                    <a:pt x="1818019" y="57200"/>
                  </a:cubicBezTo>
                  <a:lnTo>
                    <a:pt x="1818019" y="211922"/>
                  </a:lnTo>
                  <a:cubicBezTo>
                    <a:pt x="1818019" y="243512"/>
                    <a:pt x="1792410" y="269122"/>
                    <a:pt x="1760819" y="269122"/>
                  </a:cubicBezTo>
                  <a:lnTo>
                    <a:pt x="57200" y="269122"/>
                  </a:lnTo>
                  <a:cubicBezTo>
                    <a:pt x="42029" y="269122"/>
                    <a:pt x="27480" y="263095"/>
                    <a:pt x="16753" y="252368"/>
                  </a:cubicBezTo>
                  <a:cubicBezTo>
                    <a:pt x="6026" y="241641"/>
                    <a:pt x="0" y="227092"/>
                    <a:pt x="0" y="211922"/>
                  </a:cubicBezTo>
                  <a:lnTo>
                    <a:pt x="0" y="57200"/>
                  </a:lnTo>
                  <a:cubicBezTo>
                    <a:pt x="0" y="25609"/>
                    <a:pt x="25609" y="0"/>
                    <a:pt x="57200" y="0"/>
                  </a:cubicBezTo>
                  <a:close/>
                </a:path>
              </a:pathLst>
            </a:custGeom>
            <a:solidFill>
              <a:srgbClr val="0097B2"/>
            </a:solidFill>
          </p:spPr>
          <p:txBody>
            <a:bodyPr/>
            <a:lstStyle/>
            <a:p>
              <a:endParaRPr lang="en-GB" dirty="0"/>
            </a:p>
          </p:txBody>
        </p:sp>
        <p:sp>
          <p:nvSpPr>
            <p:cNvPr id="25" name="TextBox 25"/>
            <p:cNvSpPr txBox="1"/>
            <p:nvPr/>
          </p:nvSpPr>
          <p:spPr>
            <a:xfrm>
              <a:off x="0" y="-19050"/>
              <a:ext cx="1818019" cy="288172"/>
            </a:xfrm>
            <a:prstGeom prst="rect">
              <a:avLst/>
            </a:prstGeom>
          </p:spPr>
          <p:txBody>
            <a:bodyPr lIns="50800" tIns="50800" rIns="50800" bIns="50800" rtlCol="0" anchor="ctr"/>
            <a:lstStyle/>
            <a:p>
              <a:pPr>
                <a:lnSpc>
                  <a:spcPts val="2210"/>
                </a:lnSpc>
              </a:pPr>
              <a:r>
                <a:rPr lang="en-US" sz="1700" spc="-34" dirty="0">
                  <a:solidFill>
                    <a:srgbClr val="FFFFFF"/>
                  </a:solidFill>
                  <a:latin typeface="Arial" panose="020B0604020202020204" pitchFamily="34" charset="0"/>
                  <a:ea typeface="Clear Sans"/>
                  <a:cs typeface="Arial" panose="020B0604020202020204" pitchFamily="34" charset="0"/>
                  <a:sym typeface="Clear Sans"/>
                </a:rPr>
                <a:t>People want better access to primary care services using the form that best suits them e.g. face to face, telephone or virtual, and to be locally available.</a:t>
              </a:r>
            </a:p>
          </p:txBody>
        </p:sp>
      </p:grpSp>
      <p:grpSp>
        <p:nvGrpSpPr>
          <p:cNvPr id="26" name="Group 26">
            <a:extLst>
              <a:ext uri="{C183D7F6-B498-43B3-948B-1728B52AA6E4}">
                <adec:decorative xmlns:adec="http://schemas.microsoft.com/office/drawing/2017/decorative" val="1"/>
              </a:ext>
            </a:extLst>
          </p:cNvPr>
          <p:cNvGrpSpPr/>
          <p:nvPr/>
        </p:nvGrpSpPr>
        <p:grpSpPr>
          <a:xfrm>
            <a:off x="11040172" y="7148836"/>
            <a:ext cx="6902790" cy="1021821"/>
            <a:chOff x="0" y="0"/>
            <a:chExt cx="1818019" cy="269122"/>
          </a:xfrm>
        </p:grpSpPr>
        <p:sp>
          <p:nvSpPr>
            <p:cNvPr id="27" name="Freeform 27"/>
            <p:cNvSpPr/>
            <p:nvPr/>
          </p:nvSpPr>
          <p:spPr>
            <a:xfrm>
              <a:off x="0" y="0"/>
              <a:ext cx="1818019" cy="269122"/>
            </a:xfrm>
            <a:custGeom>
              <a:avLst/>
              <a:gdLst/>
              <a:ahLst/>
              <a:cxnLst/>
              <a:rect l="l" t="t" r="r" b="b"/>
              <a:pathLst>
                <a:path w="1818019" h="269122">
                  <a:moveTo>
                    <a:pt x="57200" y="0"/>
                  </a:moveTo>
                  <a:lnTo>
                    <a:pt x="1760819" y="0"/>
                  </a:lnTo>
                  <a:cubicBezTo>
                    <a:pt x="1775989" y="0"/>
                    <a:pt x="1790538" y="6026"/>
                    <a:pt x="1801265" y="16753"/>
                  </a:cubicBezTo>
                  <a:cubicBezTo>
                    <a:pt x="1811992" y="27480"/>
                    <a:pt x="1818019" y="42029"/>
                    <a:pt x="1818019" y="57200"/>
                  </a:cubicBezTo>
                  <a:lnTo>
                    <a:pt x="1818019" y="211922"/>
                  </a:lnTo>
                  <a:cubicBezTo>
                    <a:pt x="1818019" y="243512"/>
                    <a:pt x="1792410" y="269122"/>
                    <a:pt x="1760819" y="269122"/>
                  </a:cubicBezTo>
                  <a:lnTo>
                    <a:pt x="57200" y="269122"/>
                  </a:lnTo>
                  <a:cubicBezTo>
                    <a:pt x="42029" y="269122"/>
                    <a:pt x="27480" y="263095"/>
                    <a:pt x="16753" y="252368"/>
                  </a:cubicBezTo>
                  <a:cubicBezTo>
                    <a:pt x="6026" y="241641"/>
                    <a:pt x="0" y="227092"/>
                    <a:pt x="0" y="211922"/>
                  </a:cubicBezTo>
                  <a:lnTo>
                    <a:pt x="0" y="57200"/>
                  </a:lnTo>
                  <a:cubicBezTo>
                    <a:pt x="0" y="25609"/>
                    <a:pt x="25609" y="0"/>
                    <a:pt x="57200" y="0"/>
                  </a:cubicBezTo>
                  <a:close/>
                </a:path>
              </a:pathLst>
            </a:custGeom>
            <a:solidFill>
              <a:srgbClr val="0097B2"/>
            </a:solidFill>
          </p:spPr>
          <p:txBody>
            <a:bodyPr/>
            <a:lstStyle/>
            <a:p>
              <a:endParaRPr lang="en-GB" dirty="0"/>
            </a:p>
          </p:txBody>
        </p:sp>
        <p:sp>
          <p:nvSpPr>
            <p:cNvPr id="28" name="TextBox 28"/>
            <p:cNvSpPr txBox="1"/>
            <p:nvPr/>
          </p:nvSpPr>
          <p:spPr>
            <a:xfrm>
              <a:off x="0" y="-19050"/>
              <a:ext cx="1818019" cy="288172"/>
            </a:xfrm>
            <a:prstGeom prst="rect">
              <a:avLst/>
            </a:prstGeom>
          </p:spPr>
          <p:txBody>
            <a:bodyPr lIns="50800" tIns="50800" rIns="50800" bIns="50800" rtlCol="0" anchor="ctr"/>
            <a:lstStyle/>
            <a:p>
              <a:pPr>
                <a:lnSpc>
                  <a:spcPts val="2210"/>
                </a:lnSpc>
              </a:pPr>
              <a:r>
                <a:rPr lang="en-US" sz="1700" spc="-34" dirty="0">
                  <a:solidFill>
                    <a:srgbClr val="FFFFFF"/>
                  </a:solidFill>
                  <a:latin typeface="Arial" panose="020B0604020202020204" pitchFamily="34" charset="0"/>
                  <a:ea typeface="Clear Sans"/>
                  <a:cs typeface="Arial" panose="020B0604020202020204" pitchFamily="34" charset="0"/>
                  <a:sym typeface="Clear Sans"/>
                </a:rPr>
                <a:t>Professionals want more say in the design and delivery of transformation of local services, especially in relation to prevention and shifting services from hospital to community settings.</a:t>
              </a:r>
            </a:p>
          </p:txBody>
        </p:sp>
      </p:grpSp>
      <p:grpSp>
        <p:nvGrpSpPr>
          <p:cNvPr id="29" name="Group 29">
            <a:extLst>
              <a:ext uri="{C183D7F6-B498-43B3-948B-1728B52AA6E4}">
                <adec:decorative xmlns:adec="http://schemas.microsoft.com/office/drawing/2017/decorative" val="1"/>
              </a:ext>
            </a:extLst>
          </p:cNvPr>
          <p:cNvGrpSpPr/>
          <p:nvPr/>
        </p:nvGrpSpPr>
        <p:grpSpPr>
          <a:xfrm>
            <a:off x="11040172" y="8227518"/>
            <a:ext cx="6902790" cy="1021821"/>
            <a:chOff x="0" y="0"/>
            <a:chExt cx="1818019" cy="269122"/>
          </a:xfrm>
        </p:grpSpPr>
        <p:sp>
          <p:nvSpPr>
            <p:cNvPr id="30" name="Freeform 30"/>
            <p:cNvSpPr/>
            <p:nvPr/>
          </p:nvSpPr>
          <p:spPr>
            <a:xfrm>
              <a:off x="0" y="0"/>
              <a:ext cx="1818019" cy="269122"/>
            </a:xfrm>
            <a:custGeom>
              <a:avLst/>
              <a:gdLst/>
              <a:ahLst/>
              <a:cxnLst/>
              <a:rect l="l" t="t" r="r" b="b"/>
              <a:pathLst>
                <a:path w="1818019" h="269122">
                  <a:moveTo>
                    <a:pt x="57200" y="0"/>
                  </a:moveTo>
                  <a:lnTo>
                    <a:pt x="1760819" y="0"/>
                  </a:lnTo>
                  <a:cubicBezTo>
                    <a:pt x="1775989" y="0"/>
                    <a:pt x="1790538" y="6026"/>
                    <a:pt x="1801265" y="16753"/>
                  </a:cubicBezTo>
                  <a:cubicBezTo>
                    <a:pt x="1811992" y="27480"/>
                    <a:pt x="1818019" y="42029"/>
                    <a:pt x="1818019" y="57200"/>
                  </a:cubicBezTo>
                  <a:lnTo>
                    <a:pt x="1818019" y="211922"/>
                  </a:lnTo>
                  <a:cubicBezTo>
                    <a:pt x="1818019" y="243512"/>
                    <a:pt x="1792410" y="269122"/>
                    <a:pt x="1760819" y="269122"/>
                  </a:cubicBezTo>
                  <a:lnTo>
                    <a:pt x="57200" y="269122"/>
                  </a:lnTo>
                  <a:cubicBezTo>
                    <a:pt x="42029" y="269122"/>
                    <a:pt x="27480" y="263095"/>
                    <a:pt x="16753" y="252368"/>
                  </a:cubicBezTo>
                  <a:cubicBezTo>
                    <a:pt x="6026" y="241641"/>
                    <a:pt x="0" y="227092"/>
                    <a:pt x="0" y="211922"/>
                  </a:cubicBezTo>
                  <a:lnTo>
                    <a:pt x="0" y="57200"/>
                  </a:lnTo>
                  <a:cubicBezTo>
                    <a:pt x="0" y="25609"/>
                    <a:pt x="25609" y="0"/>
                    <a:pt x="57200" y="0"/>
                  </a:cubicBezTo>
                  <a:close/>
                </a:path>
              </a:pathLst>
            </a:custGeom>
            <a:solidFill>
              <a:srgbClr val="0097B2"/>
            </a:solidFill>
          </p:spPr>
          <p:txBody>
            <a:bodyPr/>
            <a:lstStyle/>
            <a:p>
              <a:endParaRPr lang="en-GB" dirty="0"/>
            </a:p>
          </p:txBody>
        </p:sp>
        <p:sp>
          <p:nvSpPr>
            <p:cNvPr id="31" name="TextBox 31"/>
            <p:cNvSpPr txBox="1"/>
            <p:nvPr/>
          </p:nvSpPr>
          <p:spPr>
            <a:xfrm>
              <a:off x="0" y="-19050"/>
              <a:ext cx="1818019" cy="288172"/>
            </a:xfrm>
            <a:prstGeom prst="rect">
              <a:avLst/>
            </a:prstGeom>
          </p:spPr>
          <p:txBody>
            <a:bodyPr lIns="50800" tIns="50800" rIns="50800" bIns="50800" rtlCol="0" anchor="ctr"/>
            <a:lstStyle/>
            <a:p>
              <a:pPr>
                <a:lnSpc>
                  <a:spcPts val="2210"/>
                </a:lnSpc>
              </a:pPr>
              <a:r>
                <a:rPr lang="en-US" sz="1700" spc="-34" dirty="0">
                  <a:solidFill>
                    <a:srgbClr val="FFFFFF"/>
                  </a:solidFill>
                  <a:latin typeface="Arial" panose="020B0604020202020204" pitchFamily="34" charset="0"/>
                  <a:ea typeface="Clear Sans"/>
                  <a:cs typeface="Arial" panose="020B0604020202020204" pitchFamily="34" charset="0"/>
                  <a:sym typeface="Clear Sans"/>
                </a:rPr>
                <a:t>Professionals want support in managing demand and using data and intelligence so that they can focus on supporting people who would benefit from their expertise the most.</a:t>
              </a:r>
            </a:p>
          </p:txBody>
        </p:sp>
      </p:grpSp>
      <p:grpSp>
        <p:nvGrpSpPr>
          <p:cNvPr id="32" name="Group 32">
            <a:extLst>
              <a:ext uri="{C183D7F6-B498-43B3-948B-1728B52AA6E4}">
                <adec:decorative xmlns:adec="http://schemas.microsoft.com/office/drawing/2017/decorative" val="1"/>
              </a:ext>
            </a:extLst>
          </p:cNvPr>
          <p:cNvGrpSpPr/>
          <p:nvPr/>
        </p:nvGrpSpPr>
        <p:grpSpPr>
          <a:xfrm>
            <a:off x="11040172" y="9306200"/>
            <a:ext cx="6902790" cy="728038"/>
            <a:chOff x="0" y="0"/>
            <a:chExt cx="1818019" cy="191747"/>
          </a:xfrm>
        </p:grpSpPr>
        <p:sp>
          <p:nvSpPr>
            <p:cNvPr id="33" name="Freeform 33"/>
            <p:cNvSpPr/>
            <p:nvPr/>
          </p:nvSpPr>
          <p:spPr>
            <a:xfrm>
              <a:off x="0" y="0"/>
              <a:ext cx="1818019" cy="191747"/>
            </a:xfrm>
            <a:custGeom>
              <a:avLst/>
              <a:gdLst/>
              <a:ahLst/>
              <a:cxnLst/>
              <a:rect l="l" t="t" r="r" b="b"/>
              <a:pathLst>
                <a:path w="1818019" h="191747">
                  <a:moveTo>
                    <a:pt x="57200" y="0"/>
                  </a:moveTo>
                  <a:lnTo>
                    <a:pt x="1760819" y="0"/>
                  </a:lnTo>
                  <a:cubicBezTo>
                    <a:pt x="1775989" y="0"/>
                    <a:pt x="1790538" y="6026"/>
                    <a:pt x="1801265" y="16753"/>
                  </a:cubicBezTo>
                  <a:cubicBezTo>
                    <a:pt x="1811992" y="27480"/>
                    <a:pt x="1818019" y="42029"/>
                    <a:pt x="1818019" y="57200"/>
                  </a:cubicBezTo>
                  <a:lnTo>
                    <a:pt x="1818019" y="134547"/>
                  </a:lnTo>
                  <a:cubicBezTo>
                    <a:pt x="1818019" y="149717"/>
                    <a:pt x="1811992" y="164266"/>
                    <a:pt x="1801265" y="174993"/>
                  </a:cubicBezTo>
                  <a:cubicBezTo>
                    <a:pt x="1790538" y="185720"/>
                    <a:pt x="1775989" y="191747"/>
                    <a:pt x="1760819" y="191747"/>
                  </a:cubicBezTo>
                  <a:lnTo>
                    <a:pt x="57200" y="191747"/>
                  </a:lnTo>
                  <a:cubicBezTo>
                    <a:pt x="25609" y="191747"/>
                    <a:pt x="0" y="166138"/>
                    <a:pt x="0" y="134547"/>
                  </a:cubicBezTo>
                  <a:lnTo>
                    <a:pt x="0" y="57200"/>
                  </a:lnTo>
                  <a:cubicBezTo>
                    <a:pt x="0" y="25609"/>
                    <a:pt x="25609" y="0"/>
                    <a:pt x="57200" y="0"/>
                  </a:cubicBezTo>
                  <a:close/>
                </a:path>
              </a:pathLst>
            </a:custGeom>
            <a:solidFill>
              <a:srgbClr val="0097B2"/>
            </a:solidFill>
          </p:spPr>
          <p:txBody>
            <a:bodyPr/>
            <a:lstStyle/>
            <a:p>
              <a:endParaRPr lang="en-GB" dirty="0"/>
            </a:p>
          </p:txBody>
        </p:sp>
        <p:sp>
          <p:nvSpPr>
            <p:cNvPr id="34" name="TextBox 34"/>
            <p:cNvSpPr txBox="1"/>
            <p:nvPr/>
          </p:nvSpPr>
          <p:spPr>
            <a:xfrm>
              <a:off x="0" y="-19050"/>
              <a:ext cx="1818019" cy="210797"/>
            </a:xfrm>
            <a:prstGeom prst="rect">
              <a:avLst/>
            </a:prstGeom>
          </p:spPr>
          <p:txBody>
            <a:bodyPr lIns="50800" tIns="50800" rIns="50800" bIns="50800" rtlCol="0" anchor="ctr"/>
            <a:lstStyle/>
            <a:p>
              <a:pPr>
                <a:lnSpc>
                  <a:spcPts val="2210"/>
                </a:lnSpc>
              </a:pPr>
              <a:r>
                <a:rPr lang="en-US" sz="1700" spc="-34" dirty="0">
                  <a:solidFill>
                    <a:srgbClr val="FFFFFF"/>
                  </a:solidFill>
                  <a:latin typeface="Arial" panose="020B0604020202020204" pitchFamily="34" charset="0"/>
                  <a:ea typeface="Clear Sans"/>
                  <a:cs typeface="Arial" panose="020B0604020202020204" pitchFamily="34" charset="0"/>
                  <a:sym typeface="Clear Sans"/>
                </a:rPr>
                <a:t>Professionals want to offer more services in fit for purpose environments supported by the most up to date technology.</a:t>
              </a:r>
            </a:p>
          </p:txBody>
        </p:sp>
      </p:grpSp>
      <p:sp>
        <p:nvSpPr>
          <p:cNvPr id="35" name="TextBox 35"/>
          <p:cNvSpPr txBox="1"/>
          <p:nvPr/>
        </p:nvSpPr>
        <p:spPr>
          <a:xfrm>
            <a:off x="11545860" y="190879"/>
            <a:ext cx="5891414" cy="325410"/>
          </a:xfrm>
          <a:prstGeom prst="rect">
            <a:avLst/>
          </a:prstGeom>
        </p:spPr>
        <p:txBody>
          <a:bodyPr wrap="square" lIns="0" tIns="0" rIns="0" bIns="0" rtlCol="0" anchor="t">
            <a:spAutoFit/>
          </a:bodyPr>
          <a:lstStyle/>
          <a:p>
            <a:pPr algn="ctr">
              <a:lnSpc>
                <a:spcPts val="2730"/>
              </a:lnSpc>
              <a:spcBef>
                <a:spcPct val="0"/>
              </a:spcBef>
            </a:pPr>
            <a:r>
              <a:rPr lang="en-US" sz="2100" b="1" spc="-42" dirty="0">
                <a:solidFill>
                  <a:srgbClr val="000000"/>
                </a:solidFill>
                <a:latin typeface="Arial" panose="020B0604020202020204" pitchFamily="34" charset="0"/>
                <a:ea typeface="Clear Sans Bold"/>
                <a:cs typeface="Arial" panose="020B0604020202020204" pitchFamily="34" charset="0"/>
                <a:sym typeface="Clear Sans Bold"/>
              </a:rPr>
              <a:t>Key messages that have informed our Strategy: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5C31421-2EF0-9653-D69B-4A050B4B7B37}"/>
              </a:ext>
            </a:extLst>
          </p:cNvPr>
          <p:cNvSpPr txBox="1">
            <a:spLocks noGrp="1"/>
          </p:cNvSpPr>
          <p:nvPr>
            <p:ph type="title" idx="4294967295"/>
          </p:nvPr>
        </p:nvSpPr>
        <p:spPr>
          <a:xfrm>
            <a:off x="0" y="0"/>
            <a:ext cx="4994718" cy="10279737"/>
          </a:xfrm>
          <a:prstGeom prst="rect">
            <a:avLst/>
          </a:prstGeom>
          <a:solidFill>
            <a:srgbClr val="0097B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Moving forward – delivering our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31" name="TextBox 31"/>
          <p:cNvSpPr txBox="1"/>
          <p:nvPr/>
        </p:nvSpPr>
        <p:spPr>
          <a:xfrm>
            <a:off x="5103022" y="148713"/>
            <a:ext cx="12909505" cy="2693045"/>
          </a:xfrm>
          <a:prstGeom prst="rect">
            <a:avLst/>
          </a:prstGeom>
        </p:spPr>
        <p:txBody>
          <a:bodyPr wrap="square" lIns="0" tIns="0" rIns="0" bIns="0" rtlCol="0" anchor="t">
            <a:spAutoFit/>
          </a:bodyPr>
          <a:lstStyle/>
          <a:p>
            <a:pPr algn="l">
              <a:lnSpc>
                <a:spcPts val="2080"/>
              </a:lnSpc>
            </a:pPr>
            <a:r>
              <a:rPr lang="en-US" spc="-32" dirty="0">
                <a:solidFill>
                  <a:srgbClr val="000000"/>
                </a:solidFill>
                <a:latin typeface="Arial" panose="020B0604020202020204" pitchFamily="34" charset="0"/>
                <a:ea typeface="Clear Sans"/>
                <a:cs typeface="Arial" panose="020B0604020202020204" pitchFamily="34" charset="0"/>
                <a:sym typeface="Clear Sans"/>
              </a:rPr>
              <a:t>A strong, sustainable healthcare system depends on vibrant primary care, rooted in local communities and delivering holistic, patient-centred support across the population.  Based on the feedback we have received, and on the data we have about local population needs today and into the future, we think its time to reshape and lead a new era in the delivery of community based primary care services in Nottingham and Nottinghamshire</a:t>
            </a:r>
            <a:r>
              <a:rPr lang="en-US" spc="-32" dirty="0">
                <a:latin typeface="Arial" panose="020B0604020202020204" pitchFamily="34" charset="0"/>
                <a:ea typeface="Clear Sans"/>
                <a:cs typeface="Arial" panose="020B0604020202020204" pitchFamily="34" charset="0"/>
                <a:sym typeface="Clear Sans"/>
              </a:rPr>
              <a:t>.  The transformation of primary care will be intimately connected with the wider transformation of our provider community  as part of our integrated health model. We have worked closely with our communities, primary care teams, and system partners to co-design this shared vision for the future — our strategy is therefore shaped by the voices and experiences of those delivering and receiving care as well as our commitment to deliver national primary care operational standards.</a:t>
            </a:r>
          </a:p>
          <a:p>
            <a:pPr algn="l">
              <a:lnSpc>
                <a:spcPts val="2080"/>
              </a:lnSpc>
            </a:pPr>
            <a:r>
              <a:rPr lang="en-US" spc="-32" dirty="0">
                <a:solidFill>
                  <a:srgbClr val="000000"/>
                </a:solidFill>
                <a:latin typeface="Arial" panose="020B0604020202020204" pitchFamily="34" charset="0"/>
                <a:ea typeface="Clear Sans"/>
                <a:cs typeface="Arial" panose="020B0604020202020204" pitchFamily="34" charset="0"/>
                <a:sym typeface="Clear Sans"/>
              </a:rPr>
              <a:t> </a:t>
            </a:r>
          </a:p>
          <a:p>
            <a:pPr algn="l">
              <a:lnSpc>
                <a:spcPts val="2080"/>
              </a:lnSpc>
            </a:pPr>
            <a:r>
              <a:rPr lang="en-GB" spc="-32" dirty="0">
                <a:solidFill>
                  <a:srgbClr val="000000"/>
                </a:solidFill>
                <a:latin typeface="Arial" panose="020B0604020202020204" pitchFamily="34" charset="0"/>
                <a:ea typeface="Clear Sans"/>
                <a:cs typeface="Arial" panose="020B0604020202020204" pitchFamily="34" charset="0"/>
                <a:sym typeface="Clear Sans"/>
              </a:rPr>
              <a:t>By 2030, we intend to achieve:</a:t>
            </a:r>
            <a:r>
              <a:rPr lang="en-US" spc="-32" dirty="0">
                <a:solidFill>
                  <a:srgbClr val="000000"/>
                </a:solidFill>
                <a:latin typeface="Arial" panose="020B0604020202020204" pitchFamily="34" charset="0"/>
                <a:ea typeface="Clear Sans"/>
                <a:cs typeface="Arial" panose="020B0604020202020204" pitchFamily="34" charset="0"/>
                <a:sym typeface="Clear Sans"/>
              </a:rPr>
              <a:t> </a:t>
            </a:r>
          </a:p>
        </p:txBody>
      </p:sp>
      <p:sp>
        <p:nvSpPr>
          <p:cNvPr id="58" name="TextBox 57">
            <a:extLst>
              <a:ext uri="{FF2B5EF4-FFF2-40B4-BE49-F238E27FC236}">
                <a16:creationId xmlns:a16="http://schemas.microsoft.com/office/drawing/2014/main" id="{A12429B6-45E7-58DB-96AA-EA745D686635}"/>
              </a:ext>
            </a:extLst>
          </p:cNvPr>
          <p:cNvSpPr txBox="1"/>
          <p:nvPr/>
        </p:nvSpPr>
        <p:spPr>
          <a:xfrm>
            <a:off x="6629400" y="2841758"/>
            <a:ext cx="9233646" cy="736740"/>
          </a:xfrm>
          <a:prstGeom prst="rect">
            <a:avLst/>
          </a:prstGeom>
          <a:noFill/>
        </p:spPr>
        <p:txBody>
          <a:bodyPr wrap="square">
            <a:spAutoFit/>
          </a:bodyPr>
          <a:lstStyle/>
          <a:p>
            <a:pPr algn="ctr">
              <a:lnSpc>
                <a:spcPts val="2600"/>
              </a:lnSpc>
              <a:spcBef>
                <a:spcPct val="0"/>
              </a:spcBef>
            </a:pPr>
            <a:r>
              <a:rPr lang="en-US" sz="2000" b="1" spc="-40" dirty="0">
                <a:solidFill>
                  <a:srgbClr val="000000"/>
                </a:solidFill>
                <a:latin typeface="Arial" panose="020B0604020202020204" pitchFamily="34" charset="0"/>
                <a:ea typeface="Clear Sans Bold"/>
                <a:cs typeface="Arial" panose="020B0604020202020204" pitchFamily="34" charset="0"/>
                <a:sym typeface="Clear Sans Bold"/>
              </a:rPr>
              <a:t>“A more resilient, efficient, and patient-centred primary care provider sector that meets the needs of our population both now and in the future”. </a:t>
            </a:r>
          </a:p>
        </p:txBody>
      </p:sp>
      <p:sp>
        <p:nvSpPr>
          <p:cNvPr id="59" name="TextBox 58">
            <a:extLst>
              <a:ext uri="{FF2B5EF4-FFF2-40B4-BE49-F238E27FC236}">
                <a16:creationId xmlns:a16="http://schemas.microsoft.com/office/drawing/2014/main" id="{FAEDCBE0-20CC-2D9B-902E-B93EC16F192D}"/>
              </a:ext>
            </a:extLst>
          </p:cNvPr>
          <p:cNvSpPr txBox="1"/>
          <p:nvPr/>
        </p:nvSpPr>
        <p:spPr>
          <a:xfrm>
            <a:off x="4994718" y="3598718"/>
            <a:ext cx="13017809" cy="17543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To secure this vision we have identified three transformational themes. These are: creating resilient and sustainable services,  improving quality and outcomes, and enhancing partnership working and integration.  These transformational themes will be achieved through six delivery priorities and associated delivery plans.  These will be robustly monitored to ensure we secure the future we are committed to. Supporting the delivery of these transformational themes will also be work to promote one public estate, digital and IT maturity, and joint workforce planning.</a:t>
            </a:r>
          </a:p>
          <a:p>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331A04E-BBB1-261B-BD1C-DB58096276CD}"/>
              </a:ext>
            </a:extLst>
          </p:cNvPr>
          <p:cNvSpPr txBox="1"/>
          <p:nvPr/>
        </p:nvSpPr>
        <p:spPr>
          <a:xfrm>
            <a:off x="5185715" y="5089970"/>
            <a:ext cx="1282681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Our delivery priorities acting as the building blocks for sustainable transformation of our primary care services</a:t>
            </a:r>
          </a:p>
        </p:txBody>
      </p:sp>
      <p:sp>
        <p:nvSpPr>
          <p:cNvPr id="6" name="Rectangle: Rounded Corners 5">
            <a:extLst>
              <a:ext uri="{FF2B5EF4-FFF2-40B4-BE49-F238E27FC236}">
                <a16:creationId xmlns:a16="http://schemas.microsoft.com/office/drawing/2014/main" id="{27BF4D0C-8E20-E4D8-70FC-3A23F9FC0983}"/>
              </a:ext>
            </a:extLst>
          </p:cNvPr>
          <p:cNvSpPr/>
          <p:nvPr/>
        </p:nvSpPr>
        <p:spPr>
          <a:xfrm>
            <a:off x="5152989" y="5534803"/>
            <a:ext cx="12730640" cy="655247"/>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anose="020B0604020202020204" pitchFamily="34" charset="0"/>
                <a:cs typeface="Arial" panose="020B0604020202020204" pitchFamily="34" charset="0"/>
              </a:rPr>
              <a:t>Promote secondary and tertiary prevention through </a:t>
            </a:r>
            <a:r>
              <a:rPr lang="en-GB" sz="1600" b="1" dirty="0">
                <a:solidFill>
                  <a:schemeClr val="tx1"/>
                </a:solidFill>
                <a:latin typeface="Arial" panose="020B0604020202020204" pitchFamily="34" charset="0"/>
                <a:cs typeface="Arial" panose="020B0604020202020204" pitchFamily="34" charset="0"/>
              </a:rPr>
              <a:t>proactive and personalised care planning</a:t>
            </a:r>
            <a:r>
              <a:rPr lang="en-GB" sz="1600" dirty="0">
                <a:solidFill>
                  <a:schemeClr val="tx1"/>
                </a:solidFill>
                <a:latin typeface="Arial" panose="020B0604020202020204" pitchFamily="34" charset="0"/>
                <a:cs typeface="Arial" panose="020B0604020202020204" pitchFamily="34" charset="0"/>
              </a:rPr>
              <a:t> leading to more cost-effective targeting of resources and improved outcomes.</a:t>
            </a:r>
          </a:p>
        </p:txBody>
      </p:sp>
      <p:sp>
        <p:nvSpPr>
          <p:cNvPr id="3" name="Rectangle: Rounded Corners 2">
            <a:extLst>
              <a:ext uri="{FF2B5EF4-FFF2-40B4-BE49-F238E27FC236}">
                <a16:creationId xmlns:a16="http://schemas.microsoft.com/office/drawing/2014/main" id="{97FC51C9-6D7B-F8A9-7F91-4619BC68C05B}"/>
              </a:ext>
            </a:extLst>
          </p:cNvPr>
          <p:cNvSpPr/>
          <p:nvPr/>
        </p:nvSpPr>
        <p:spPr>
          <a:xfrm>
            <a:off x="5152989" y="6291738"/>
            <a:ext cx="12710867" cy="655248"/>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Arial" panose="020B0604020202020204" pitchFamily="34" charset="0"/>
                <a:cs typeface="Arial" panose="020B0604020202020204" pitchFamily="34" charset="0"/>
              </a:rPr>
              <a:t>Maintain and promote primary care resilience and sustainability </a:t>
            </a:r>
            <a:r>
              <a:rPr lang="en-GB" sz="1600" dirty="0">
                <a:solidFill>
                  <a:schemeClr val="tx1"/>
                </a:solidFill>
                <a:latin typeface="Arial" panose="020B0604020202020204" pitchFamily="34" charset="0"/>
                <a:cs typeface="Arial" panose="020B0604020202020204" pitchFamily="34" charset="0"/>
              </a:rPr>
              <a:t>through extension of community services, new funding models, and the promotion of a unified voice for primary care.</a:t>
            </a:r>
          </a:p>
        </p:txBody>
      </p:sp>
      <p:sp>
        <p:nvSpPr>
          <p:cNvPr id="8" name="Rectangle: Rounded Corners 7">
            <a:extLst>
              <a:ext uri="{FF2B5EF4-FFF2-40B4-BE49-F238E27FC236}">
                <a16:creationId xmlns:a16="http://schemas.microsoft.com/office/drawing/2014/main" id="{F4762C88-9A8D-B0EA-2C28-C98E510D8DA2}"/>
              </a:ext>
            </a:extLst>
          </p:cNvPr>
          <p:cNvSpPr/>
          <p:nvPr/>
        </p:nvSpPr>
        <p:spPr>
          <a:xfrm>
            <a:off x="5149445" y="7072259"/>
            <a:ext cx="12703815" cy="668359"/>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Arial" panose="020B0604020202020204" pitchFamily="34" charset="0"/>
                <a:cs typeface="Arial" panose="020B0604020202020204" pitchFamily="34" charset="0"/>
              </a:rPr>
              <a:t>Improve access </a:t>
            </a:r>
            <a:r>
              <a:rPr lang="en-GB" sz="1600" dirty="0">
                <a:solidFill>
                  <a:schemeClr val="tx1"/>
                </a:solidFill>
                <a:latin typeface="Arial" panose="020B0604020202020204" pitchFamily="34" charset="0"/>
                <a:cs typeface="Arial" panose="020B0604020202020204" pitchFamily="34" charset="0"/>
              </a:rPr>
              <a:t>to primary care services reflecting national delivery commitments as well as local population preferences and needs in order to address health inequalities and reduce inequity.</a:t>
            </a:r>
          </a:p>
        </p:txBody>
      </p:sp>
      <p:sp>
        <p:nvSpPr>
          <p:cNvPr id="9" name="Rectangle: Rounded Corners 8">
            <a:extLst>
              <a:ext uri="{FF2B5EF4-FFF2-40B4-BE49-F238E27FC236}">
                <a16:creationId xmlns:a16="http://schemas.microsoft.com/office/drawing/2014/main" id="{0FE01F5E-CF55-E18C-0D8C-192A333634EA}"/>
              </a:ext>
            </a:extLst>
          </p:cNvPr>
          <p:cNvSpPr/>
          <p:nvPr/>
        </p:nvSpPr>
        <p:spPr>
          <a:xfrm>
            <a:off x="5149445" y="7829195"/>
            <a:ext cx="12730640" cy="1030265"/>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Arial" panose="020B0604020202020204" pitchFamily="34" charset="0"/>
                <a:cs typeface="Arial" panose="020B0604020202020204" pitchFamily="34" charset="0"/>
              </a:rPr>
              <a:t>Delivery of the Integrated Neighbourhood Health Model </a:t>
            </a:r>
            <a:r>
              <a:rPr lang="en-GB" sz="1600" dirty="0">
                <a:solidFill>
                  <a:schemeClr val="tx1"/>
                </a:solidFill>
                <a:latin typeface="Arial" panose="020B0604020202020204" pitchFamily="34" charset="0"/>
                <a:cs typeface="Arial" panose="020B0604020202020204" pitchFamily="34" charset="0"/>
              </a:rPr>
              <a:t>supporting primary care to undertakes proactive case finding and long term condition and complex case management. This will support a ‘home first’ approach and comprise reactive, responsive and crisis care over time for all ages, including physical and mental health needs.</a:t>
            </a:r>
          </a:p>
        </p:txBody>
      </p:sp>
      <p:sp>
        <p:nvSpPr>
          <p:cNvPr id="4" name="Rectangle: Rounded Corners 3">
            <a:extLst>
              <a:ext uri="{FF2B5EF4-FFF2-40B4-BE49-F238E27FC236}">
                <a16:creationId xmlns:a16="http://schemas.microsoft.com/office/drawing/2014/main" id="{2636A119-A6FC-BAF7-BE83-5EB2113CD94C}"/>
              </a:ext>
            </a:extLst>
          </p:cNvPr>
          <p:cNvSpPr/>
          <p:nvPr/>
        </p:nvSpPr>
        <p:spPr>
          <a:xfrm>
            <a:off x="5149445" y="8951762"/>
            <a:ext cx="12730640" cy="411592"/>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anose="020B0604020202020204" pitchFamily="34" charset="0"/>
                <a:cs typeface="Arial" panose="020B0604020202020204" pitchFamily="34" charset="0"/>
              </a:rPr>
              <a:t>Promote active engagement and </a:t>
            </a:r>
            <a:r>
              <a:rPr lang="en-GB" sz="1600" b="1" dirty="0">
                <a:solidFill>
                  <a:schemeClr val="tx1"/>
                </a:solidFill>
                <a:latin typeface="Arial" panose="020B0604020202020204" pitchFamily="34" charset="0"/>
                <a:cs typeface="Arial" panose="020B0604020202020204" pitchFamily="34" charset="0"/>
              </a:rPr>
              <a:t>collaboration of primary care providers </a:t>
            </a:r>
            <a:r>
              <a:rPr lang="en-GB" sz="1600" dirty="0">
                <a:solidFill>
                  <a:schemeClr val="tx1"/>
                </a:solidFill>
                <a:latin typeface="Arial" panose="020B0604020202020204" pitchFamily="34" charset="0"/>
                <a:cs typeface="Arial" panose="020B0604020202020204" pitchFamily="34" charset="0"/>
              </a:rPr>
              <a:t>as part of the transformation of our provider landscape. </a:t>
            </a:r>
          </a:p>
        </p:txBody>
      </p:sp>
      <p:sp>
        <p:nvSpPr>
          <p:cNvPr id="10" name="Rectangle: Rounded Corners 9">
            <a:extLst>
              <a:ext uri="{FF2B5EF4-FFF2-40B4-BE49-F238E27FC236}">
                <a16:creationId xmlns:a16="http://schemas.microsoft.com/office/drawing/2014/main" id="{CF078645-5386-848C-C3DE-7856A19EE7DA}"/>
              </a:ext>
            </a:extLst>
          </p:cNvPr>
          <p:cNvSpPr/>
          <p:nvPr/>
        </p:nvSpPr>
        <p:spPr>
          <a:xfrm>
            <a:off x="5133496" y="9455655"/>
            <a:ext cx="12740252" cy="706555"/>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anose="020B0604020202020204" pitchFamily="34" charset="0"/>
                <a:cs typeface="Arial" panose="020B0604020202020204" pitchFamily="34" charset="0"/>
              </a:rPr>
              <a:t>Increase public awareness of local support offers within their communities and promote opportunities for </a:t>
            </a:r>
            <a:r>
              <a:rPr lang="en-GB" sz="1600" b="1" dirty="0">
                <a:solidFill>
                  <a:schemeClr val="tx1"/>
                </a:solidFill>
                <a:latin typeface="Arial" panose="020B0604020202020204" pitchFamily="34" charset="0"/>
                <a:cs typeface="Arial" panose="020B0604020202020204" pitchFamily="34" charset="0"/>
              </a:rPr>
              <a:t>self care and management </a:t>
            </a:r>
            <a:r>
              <a:rPr lang="en-GB" sz="1600" dirty="0">
                <a:solidFill>
                  <a:schemeClr val="tx1"/>
                </a:solidFill>
                <a:latin typeface="Arial" panose="020B0604020202020204" pitchFamily="34" charset="0"/>
                <a:cs typeface="Arial" panose="020B0604020202020204" pitchFamily="34" charset="0"/>
              </a:rPr>
              <a:t>of conditions.</a:t>
            </a:r>
          </a:p>
        </p:txBody>
      </p:sp>
    </p:spTree>
    <p:extLst>
      <p:ext uri="{BB962C8B-B14F-4D97-AF65-F5344CB8AC3E}">
        <p14:creationId xmlns:p14="http://schemas.microsoft.com/office/powerpoint/2010/main" val="2664158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p:cNvSpPr>
          <p:nvPr>
            <p:ph type="title" idx="4294967295"/>
          </p:nvPr>
        </p:nvSpPr>
        <p:spPr>
          <a:xfrm>
            <a:off x="-21265" y="11221"/>
            <a:ext cx="18288000" cy="1382611"/>
          </a:xfrm>
          <a:custGeom>
            <a:avLst/>
            <a:gdLst/>
            <a:ahLst/>
            <a:cxnLst/>
            <a:rect l="l" t="t" r="r" b="b"/>
            <a:pathLst>
              <a:path w="18708332" h="1382611">
                <a:moveTo>
                  <a:pt x="0" y="0"/>
                </a:moveTo>
                <a:lnTo>
                  <a:pt x="18708332" y="0"/>
                </a:lnTo>
                <a:lnTo>
                  <a:pt x="18708332" y="1382612"/>
                </a:lnTo>
                <a:lnTo>
                  <a:pt x="0" y="1382612"/>
                </a:lnTo>
                <a:lnTo>
                  <a:pt x="0" y="0"/>
                </a:lnTo>
                <a:close/>
              </a:path>
            </a:pathLst>
          </a:custGeom>
          <a:solidFill>
            <a:srgbClr val="0097B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Marking our vision a reality: Our Plan on a Page</a:t>
            </a:r>
          </a:p>
        </p:txBody>
      </p:sp>
      <p:pic>
        <p:nvPicPr>
          <p:cNvPr id="3" name="Picture 2" descr="Our Plan on a Page. Primary Care Strategy Vision">
            <a:extLst>
              <a:ext uri="{FF2B5EF4-FFF2-40B4-BE49-F238E27FC236}">
                <a16:creationId xmlns:a16="http://schemas.microsoft.com/office/drawing/2014/main" id="{CACE1CC0-9FBD-3886-271C-53C4D5A30C1A}"/>
              </a:ext>
            </a:extLst>
          </p:cNvPr>
          <p:cNvPicPr>
            <a:picLocks noChangeAspect="1"/>
          </p:cNvPicPr>
          <p:nvPr/>
        </p:nvPicPr>
        <p:blipFill>
          <a:blip r:embed="rId2"/>
          <a:stretch>
            <a:fillRect/>
          </a:stretch>
        </p:blipFill>
        <p:spPr>
          <a:xfrm>
            <a:off x="2048933" y="1627909"/>
            <a:ext cx="14190134" cy="7981951"/>
          </a:xfrm>
          <a:prstGeom prst="rect">
            <a:avLst/>
          </a:prstGeom>
        </p:spPr>
      </p:pic>
    </p:spTree>
    <p:extLst>
      <p:ext uri="{BB962C8B-B14F-4D97-AF65-F5344CB8AC3E}">
        <p14:creationId xmlns:p14="http://schemas.microsoft.com/office/powerpoint/2010/main" val="359727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0" y="0"/>
            <a:ext cx="5589504" cy="10287000"/>
          </a:xfrm>
          <a:prstGeom prst="rect">
            <a:avLst/>
          </a:prstGeom>
          <a:solidFill>
            <a:srgbClr val="0097B2"/>
          </a:solidFill>
        </p:spPr>
        <p:txBody>
          <a:bodyPr/>
          <a:lstStyle/>
          <a:p>
            <a:endParaRPr lang="en-GB" dirty="0"/>
          </a:p>
        </p:txBody>
      </p:sp>
      <p:sp>
        <p:nvSpPr>
          <p:cNvPr id="3" name="TextBox 3"/>
          <p:cNvSpPr txBox="1">
            <a:spLocks noGrp="1"/>
          </p:cNvSpPr>
          <p:nvPr>
            <p:ph type="title" idx="4294967295"/>
          </p:nvPr>
        </p:nvSpPr>
        <p:spPr>
          <a:xfrm>
            <a:off x="88139" y="3118850"/>
            <a:ext cx="5501365" cy="11207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099"/>
              </a:lnSpc>
              <a:spcBef>
                <a:spcPct val="0"/>
              </a:spcBef>
              <a:spcAft>
                <a:spcPts val="0"/>
              </a:spcAft>
              <a:buClrTx/>
              <a:buSzTx/>
              <a:buFontTx/>
              <a:buNone/>
              <a:tabLst/>
              <a:defRPr/>
            </a:pPr>
            <a:r>
              <a:rPr kumimoji="0" lang="en-US" sz="6999" b="0" i="0" u="none" strike="noStrike" kern="1200" cap="none" spc="-139" normalizeH="0" baseline="0" noProof="0" dirty="0">
                <a:ln>
                  <a:noFill/>
                </a:ln>
                <a:solidFill>
                  <a:srgbClr val="FFFFFF"/>
                </a:solidFill>
                <a:effectLst/>
                <a:uLnTx/>
                <a:uFillTx/>
                <a:latin typeface="Arial" panose="020B0604020202020204" pitchFamily="34" charset="0"/>
                <a:ea typeface="Clear Sans"/>
                <a:cs typeface="Arial" panose="020B0604020202020204" pitchFamily="34" charset="0"/>
                <a:sym typeface="Clear Sans"/>
              </a:rPr>
              <a:t>Introduction</a:t>
            </a:r>
          </a:p>
        </p:txBody>
      </p:sp>
      <p:sp>
        <p:nvSpPr>
          <p:cNvPr id="4" name="TextBox 4"/>
          <p:cNvSpPr txBox="1"/>
          <p:nvPr/>
        </p:nvSpPr>
        <p:spPr>
          <a:xfrm>
            <a:off x="5895596" y="479595"/>
            <a:ext cx="11878054" cy="10020307"/>
          </a:xfrm>
          <a:prstGeom prst="rect">
            <a:avLst/>
          </a:prstGeom>
        </p:spPr>
        <p:txBody>
          <a:bodyPr wrap="square" lIns="0" tIns="0" rIns="0" bIns="0" rtlCol="0" anchor="t">
            <a:spAutoFit/>
          </a:bodyPr>
          <a:lstStyle/>
          <a:p>
            <a:pPr algn="l">
              <a:lnSpc>
                <a:spcPts val="2729"/>
              </a:lnSpc>
              <a:spcBef>
                <a:spcPct val="0"/>
              </a:spcBef>
            </a:pPr>
            <a:r>
              <a:rPr lang="en-US" spc="-41" dirty="0">
                <a:solidFill>
                  <a:srgbClr val="000000"/>
                </a:solidFill>
                <a:latin typeface="Arial" panose="020B0604020202020204" pitchFamily="34" charset="0"/>
                <a:ea typeface="Clear Sans"/>
                <a:cs typeface="Arial" panose="020B0604020202020204" pitchFamily="34" charset="0"/>
                <a:sym typeface="Clear Sans"/>
              </a:rPr>
              <a:t>This strategy sets out our vision and roadmap for the future of Primary Care in Nottingham and Nottinghamshire over the next five years.  It outlines our intention to accelerate the evolution of our four contractor groups of General Practice, Community Pharmacy, Community Optometry Services, and General Dental Services to meet the needs of local people</a:t>
            </a:r>
            <a:r>
              <a:rPr lang="en-US" spc="-41" dirty="0">
                <a:latin typeface="Arial" panose="020B0604020202020204" pitchFamily="34" charset="0"/>
                <a:ea typeface="Clear Sans"/>
                <a:cs typeface="Arial" panose="020B0604020202020204" pitchFamily="34" charset="0"/>
                <a:sym typeface="Clear Sans"/>
              </a:rPr>
              <a:t>.  In doing so, this Primary Care Strategy will significantly contribute to the overall strategic ambition of our integrated care system to improve people’s  life expectancy, support them to live healthier longer lives and reduce health inequality and inequity across our population.</a:t>
            </a:r>
          </a:p>
          <a:p>
            <a:pPr algn="l">
              <a:lnSpc>
                <a:spcPts val="2729"/>
              </a:lnSpc>
              <a:spcBef>
                <a:spcPct val="0"/>
              </a:spcBef>
            </a:pPr>
            <a:endParaRPr lang="en-US" spc="-41" dirty="0">
              <a:latin typeface="Arial" panose="020B0604020202020204" pitchFamily="34" charset="0"/>
              <a:ea typeface="Clear Sans"/>
              <a:cs typeface="Arial" panose="020B0604020202020204" pitchFamily="34" charset="0"/>
              <a:sym typeface="Clear Sans"/>
            </a:endParaRPr>
          </a:p>
          <a:p>
            <a:pPr algn="l">
              <a:lnSpc>
                <a:spcPts val="2729"/>
              </a:lnSpc>
              <a:spcBef>
                <a:spcPct val="0"/>
              </a:spcBef>
            </a:pPr>
            <a:r>
              <a:rPr lang="en-US" spc="-41" dirty="0">
                <a:latin typeface="Arial" panose="020B0604020202020204" pitchFamily="34" charset="0"/>
                <a:ea typeface="Clear Sans"/>
                <a:cs typeface="Arial" panose="020B0604020202020204" pitchFamily="34" charset="0"/>
                <a:sym typeface="Clear Sans"/>
              </a:rPr>
              <a:t>It has been developed in the context of a dynamic environment, with rising patient demand, increasing complexity of needs, pressure for more efficient use of NHS resources, and a shifting workforce landscape.  The ongoing review of local government architecture and emerging role of the East Midlands Combined County Authority will also continue to be highly influential in shaping transformational change across our system.</a:t>
            </a:r>
          </a:p>
          <a:p>
            <a:pPr algn="l">
              <a:lnSpc>
                <a:spcPts val="2729"/>
              </a:lnSpc>
              <a:spcBef>
                <a:spcPct val="0"/>
              </a:spcBef>
            </a:pPr>
            <a:endParaRPr lang="en-US" spc="-41" dirty="0">
              <a:latin typeface="Arial" panose="020B0604020202020204" pitchFamily="34" charset="0"/>
              <a:ea typeface="Clear Sans"/>
              <a:cs typeface="Arial" panose="020B0604020202020204" pitchFamily="34" charset="0"/>
              <a:sym typeface="Clear Sans"/>
            </a:endParaRPr>
          </a:p>
          <a:p>
            <a:pPr algn="l">
              <a:lnSpc>
                <a:spcPts val="2729"/>
              </a:lnSpc>
              <a:spcBef>
                <a:spcPct val="0"/>
              </a:spcBef>
            </a:pPr>
            <a:r>
              <a:rPr lang="en-US" spc="-41" dirty="0">
                <a:latin typeface="Arial" panose="020B0604020202020204" pitchFamily="34" charset="0"/>
                <a:ea typeface="Clear Sans"/>
                <a:cs typeface="Arial" panose="020B0604020202020204" pitchFamily="34" charset="0"/>
                <a:sym typeface="Clear Sans"/>
              </a:rPr>
              <a:t>It is within this evolving context that our Primary Care Strategy reimagines our primary care landscape.  It outlines the role that GP practices, community pharmacists, optometry and dental services will play within a more integrated health and care system that is characterized by the shift from treatment to prevention, analogue to digital, and hospital to community-based treatment. It describes our commitment to moving beyond traditional structures, using technology to enable proactive, personalised care, fostering collective accountability for population health at scale as well as locally, and organising services around communities that support three guiding strategic principles of promoting prevention, ensuring equity and delivering improvements through greater integration of service delivery.</a:t>
            </a:r>
          </a:p>
          <a:p>
            <a:pPr algn="l">
              <a:lnSpc>
                <a:spcPts val="2729"/>
              </a:lnSpc>
              <a:spcBef>
                <a:spcPct val="0"/>
              </a:spcBef>
            </a:pPr>
            <a:endParaRPr lang="en-US" spc="-41" dirty="0">
              <a:solidFill>
                <a:srgbClr val="000000"/>
              </a:solidFill>
              <a:latin typeface="Arial" panose="020B0604020202020204" pitchFamily="34" charset="0"/>
              <a:ea typeface="Clear Sans"/>
              <a:cs typeface="Arial" panose="020B0604020202020204" pitchFamily="34" charset="0"/>
              <a:sym typeface="Clear Sans"/>
            </a:endParaRPr>
          </a:p>
          <a:p>
            <a:pPr algn="l">
              <a:lnSpc>
                <a:spcPts val="2729"/>
              </a:lnSpc>
              <a:spcBef>
                <a:spcPct val="0"/>
              </a:spcBef>
            </a:pPr>
            <a:r>
              <a:rPr lang="en-US" spc="-41" dirty="0">
                <a:solidFill>
                  <a:srgbClr val="000000"/>
                </a:solidFill>
                <a:latin typeface="Arial" panose="020B0604020202020204" pitchFamily="34" charset="0"/>
                <a:ea typeface="Clear Sans"/>
                <a:cs typeface="Arial" panose="020B0604020202020204" pitchFamily="34" charset="0"/>
                <a:sym typeface="Clear Sans"/>
              </a:rPr>
              <a:t>This transformation will continue to rely on the dedication, expertise, and resilience of our primary care teams who remain critical to supporting the health and wellbeing of our population.  Our Strategy is founded on their voices alongside that of our patients, people and communities, building on their perspectives of what needs to continue and evolve but also where we can do better for our population to improve outcomes. </a:t>
            </a:r>
          </a:p>
          <a:p>
            <a:pPr algn="l">
              <a:lnSpc>
                <a:spcPts val="2729"/>
              </a:lnSpc>
              <a:spcBef>
                <a:spcPct val="0"/>
              </a:spcBef>
            </a:pPr>
            <a:endParaRPr lang="en-US" spc="-41" dirty="0">
              <a:solidFill>
                <a:srgbClr val="000000"/>
              </a:solidFill>
              <a:latin typeface="Arial" panose="020B0604020202020204" pitchFamily="34" charset="0"/>
              <a:ea typeface="Clear Sans"/>
              <a:cs typeface="Arial" panose="020B0604020202020204" pitchFamily="34" charset="0"/>
              <a:sym typeface="Clear Sans"/>
            </a:endParaRPr>
          </a:p>
          <a:p>
            <a:pPr algn="l">
              <a:lnSpc>
                <a:spcPts val="2729"/>
              </a:lnSpc>
              <a:spcBef>
                <a:spcPct val="0"/>
              </a:spcBef>
            </a:pPr>
            <a:r>
              <a:rPr lang="en-US" spc="-41" dirty="0">
                <a:solidFill>
                  <a:srgbClr val="000000"/>
                </a:solidFill>
                <a:latin typeface="Arial" panose="020B0604020202020204" pitchFamily="34" charset="0"/>
                <a:ea typeface="Clear Sans"/>
                <a:cs typeface="Arial" panose="020B0604020202020204" pitchFamily="34" charset="0"/>
                <a:sym typeface="Clear Sans"/>
              </a:rPr>
              <a:t>This is a pivotal moment for our primary care providers — a time for us to radically redesign our primary care landscape and offer leadership in supporting our staff and teams, as well as our communities, to successfully transition into an exciting future. </a:t>
            </a:r>
          </a:p>
          <a:p>
            <a:pPr algn="l">
              <a:lnSpc>
                <a:spcPts val="2729"/>
              </a:lnSpc>
              <a:spcBef>
                <a:spcPct val="0"/>
              </a:spcBef>
            </a:pPr>
            <a:endParaRPr lang="en-US" sz="2099" spc="-41" dirty="0">
              <a:solidFill>
                <a:srgbClr val="000000"/>
              </a:solidFill>
              <a:latin typeface="Clear Sans"/>
              <a:ea typeface="Clear Sans"/>
              <a:cs typeface="Clear Sans"/>
              <a:sym typeface="Clear Sans"/>
            </a:endParaRPr>
          </a:p>
        </p:txBody>
      </p:sp>
      <p:grpSp>
        <p:nvGrpSpPr>
          <p:cNvPr id="5" name="Group 5">
            <a:extLst>
              <a:ext uri="{C183D7F6-B498-43B3-948B-1728B52AA6E4}">
                <adec:decorative xmlns:adec="http://schemas.microsoft.com/office/drawing/2017/decorative" val="1"/>
              </a:ext>
            </a:extLst>
          </p:cNvPr>
          <p:cNvGrpSpPr/>
          <p:nvPr/>
        </p:nvGrpSpPr>
        <p:grpSpPr>
          <a:xfrm>
            <a:off x="466346" y="4919698"/>
            <a:ext cx="4656811" cy="2903179"/>
            <a:chOff x="0" y="0"/>
            <a:chExt cx="6209082" cy="3870905"/>
          </a:xfrm>
        </p:grpSpPr>
        <p:grpSp>
          <p:nvGrpSpPr>
            <p:cNvPr id="6" name="Group 6"/>
            <p:cNvGrpSpPr/>
            <p:nvPr/>
          </p:nvGrpSpPr>
          <p:grpSpPr>
            <a:xfrm>
              <a:off x="0" y="0"/>
              <a:ext cx="6209082" cy="3870905"/>
              <a:chOff x="0" y="0"/>
              <a:chExt cx="2849292" cy="1783465"/>
            </a:xfrm>
          </p:grpSpPr>
          <p:sp>
            <p:nvSpPr>
              <p:cNvPr id="7" name="Freeform 7"/>
              <p:cNvSpPr/>
              <p:nvPr/>
            </p:nvSpPr>
            <p:spPr>
              <a:xfrm>
                <a:off x="0" y="0"/>
                <a:ext cx="2849293" cy="1783465"/>
              </a:xfrm>
              <a:custGeom>
                <a:avLst/>
                <a:gdLst/>
                <a:ahLst/>
                <a:cxnLst/>
                <a:rect l="l" t="t" r="r" b="b"/>
                <a:pathLst>
                  <a:path w="2849293" h="1783465">
                    <a:moveTo>
                      <a:pt x="2724832" y="1783465"/>
                    </a:moveTo>
                    <a:lnTo>
                      <a:pt x="124460" y="1783465"/>
                    </a:lnTo>
                    <a:cubicBezTo>
                      <a:pt x="55880" y="1783465"/>
                      <a:pt x="0" y="1727585"/>
                      <a:pt x="0" y="1659005"/>
                    </a:cubicBezTo>
                    <a:lnTo>
                      <a:pt x="0" y="124460"/>
                    </a:lnTo>
                    <a:cubicBezTo>
                      <a:pt x="0" y="55880"/>
                      <a:pt x="55880" y="0"/>
                      <a:pt x="124460" y="0"/>
                    </a:cubicBezTo>
                    <a:lnTo>
                      <a:pt x="2724833" y="0"/>
                    </a:lnTo>
                    <a:cubicBezTo>
                      <a:pt x="2793413" y="0"/>
                      <a:pt x="2849293" y="55880"/>
                      <a:pt x="2849293" y="124460"/>
                    </a:cubicBezTo>
                    <a:lnTo>
                      <a:pt x="2849293" y="1659005"/>
                    </a:lnTo>
                    <a:cubicBezTo>
                      <a:pt x="2849293" y="1727585"/>
                      <a:pt x="2793413" y="1783465"/>
                      <a:pt x="2724833" y="1783465"/>
                    </a:cubicBezTo>
                    <a:close/>
                  </a:path>
                </a:pathLst>
              </a:custGeom>
              <a:solidFill>
                <a:srgbClr val="FFFFFF"/>
              </a:solidFill>
            </p:spPr>
            <p:txBody>
              <a:bodyPr/>
              <a:lstStyle/>
              <a:p>
                <a:endParaRPr lang="en-GB" dirty="0"/>
              </a:p>
            </p:txBody>
          </p:sp>
        </p:grpSp>
        <p:sp>
          <p:nvSpPr>
            <p:cNvPr id="8" name="TextBox 8"/>
            <p:cNvSpPr txBox="1"/>
            <p:nvPr/>
          </p:nvSpPr>
          <p:spPr>
            <a:xfrm>
              <a:off x="64005" y="1060211"/>
              <a:ext cx="6081073" cy="1745008"/>
            </a:xfrm>
            <a:prstGeom prst="rect">
              <a:avLst/>
            </a:prstGeom>
          </p:spPr>
          <p:txBody>
            <a:bodyPr lIns="0" tIns="0" rIns="0" bIns="0" rtlCol="0" anchor="t">
              <a:spAutoFit/>
            </a:bodyPr>
            <a:lstStyle/>
            <a:p>
              <a:pPr algn="ctr">
                <a:lnSpc>
                  <a:spcPts val="2600"/>
                </a:lnSpc>
                <a:spcBef>
                  <a:spcPct val="0"/>
                </a:spcBef>
              </a:pPr>
              <a:r>
                <a:rPr lang="en-US" sz="2000" spc="-40" dirty="0">
                  <a:solidFill>
                    <a:srgbClr val="000000"/>
                  </a:solidFill>
                  <a:latin typeface="Arial" panose="020B0604020202020204" pitchFamily="34" charset="0"/>
                  <a:ea typeface="Clear Sans"/>
                  <a:cs typeface="Arial" panose="020B0604020202020204" pitchFamily="34" charset="0"/>
                  <a:sym typeface="Clear Sans"/>
                </a:rPr>
                <a:t>Amanda Sullivan</a:t>
              </a:r>
            </a:p>
            <a:p>
              <a:pPr algn="ctr">
                <a:lnSpc>
                  <a:spcPts val="2600"/>
                </a:lnSpc>
                <a:spcBef>
                  <a:spcPct val="0"/>
                </a:spcBef>
              </a:pPr>
              <a:r>
                <a:rPr lang="en-US" sz="2000" spc="-40" dirty="0">
                  <a:solidFill>
                    <a:srgbClr val="000000"/>
                  </a:solidFill>
                  <a:latin typeface="Arial" panose="020B0604020202020204" pitchFamily="34" charset="0"/>
                  <a:ea typeface="Clear Sans"/>
                  <a:cs typeface="Arial" panose="020B0604020202020204" pitchFamily="34" charset="0"/>
                  <a:sym typeface="Clear Sans"/>
                </a:rPr>
                <a:t>Chief Executive </a:t>
              </a:r>
            </a:p>
            <a:p>
              <a:pPr algn="ctr">
                <a:lnSpc>
                  <a:spcPts val="2600"/>
                </a:lnSpc>
                <a:spcBef>
                  <a:spcPct val="0"/>
                </a:spcBef>
              </a:pPr>
              <a:r>
                <a:rPr lang="en-US" sz="2000" spc="-40" dirty="0">
                  <a:solidFill>
                    <a:srgbClr val="000000"/>
                  </a:solidFill>
                  <a:latin typeface="Arial" panose="020B0604020202020204" pitchFamily="34" charset="0"/>
                  <a:ea typeface="Clear Sans"/>
                  <a:cs typeface="Arial" panose="020B0604020202020204" pitchFamily="34" charset="0"/>
                  <a:sym typeface="Clear Sans"/>
                </a:rPr>
                <a:t>Nottingham and Nottinghamshire Integrated Care Board</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7A6F-D457-38F1-ADFA-689E63AA651D}"/>
              </a:ext>
            </a:extLst>
          </p:cNvPr>
          <p:cNvSpPr>
            <a:spLocks noGrp="1"/>
          </p:cNvSpPr>
          <p:nvPr>
            <p:ph type="title"/>
          </p:nvPr>
        </p:nvSpPr>
        <p:spPr>
          <a:xfrm>
            <a:off x="157883" y="-391107"/>
            <a:ext cx="15773400" cy="1988345"/>
          </a:xfrm>
        </p:spPr>
        <p:txBody>
          <a:bodyPr/>
          <a:lstStyle/>
          <a:p>
            <a:pPr algn="l"/>
            <a:r>
              <a:rPr lang="en-GB" dirty="0">
                <a:latin typeface="Arial" panose="020B0604020202020204" pitchFamily="34" charset="0"/>
                <a:cs typeface="Arial" panose="020B0604020202020204" pitchFamily="34" charset="0"/>
              </a:rPr>
              <a:t>Delivery Plan 2025/6 – Prevention and Proactive Care</a:t>
            </a:r>
          </a:p>
        </p:txBody>
      </p:sp>
      <p:sp>
        <p:nvSpPr>
          <p:cNvPr id="5" name="Rectangle 4">
            <a:extLst>
              <a:ext uri="{FF2B5EF4-FFF2-40B4-BE49-F238E27FC236}">
                <a16:creationId xmlns:a16="http://schemas.microsoft.com/office/drawing/2014/main" id="{8B481960-590E-77B5-DE1F-72B599699542}"/>
              </a:ext>
            </a:extLst>
          </p:cNvPr>
          <p:cNvSpPr/>
          <p:nvPr/>
        </p:nvSpPr>
        <p:spPr>
          <a:xfrm>
            <a:off x="938843" y="1012380"/>
            <a:ext cx="2598128" cy="723900"/>
          </a:xfrm>
          <a:prstGeom prst="rect">
            <a:avLst/>
          </a:prstGeom>
          <a:solidFill>
            <a:schemeClr val="accent5">
              <a:lumMod val="75000"/>
              <a:alpha val="9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Prevention and proactive care</a:t>
            </a:r>
          </a:p>
        </p:txBody>
      </p:sp>
      <p:sp>
        <p:nvSpPr>
          <p:cNvPr id="4" name="Rectangle 3">
            <a:extLst>
              <a:ext uri="{FF2B5EF4-FFF2-40B4-BE49-F238E27FC236}">
                <a16:creationId xmlns:a16="http://schemas.microsoft.com/office/drawing/2014/main" id="{9182077A-D428-01CE-02EE-1D699C4E3C2B}"/>
              </a:ext>
            </a:extLst>
          </p:cNvPr>
          <p:cNvSpPr/>
          <p:nvPr/>
        </p:nvSpPr>
        <p:spPr>
          <a:xfrm>
            <a:off x="3658980" y="1012380"/>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Maintaining Resilience</a:t>
            </a:r>
          </a:p>
        </p:txBody>
      </p:sp>
      <p:sp>
        <p:nvSpPr>
          <p:cNvPr id="7" name="Rectangle 6">
            <a:extLst>
              <a:ext uri="{FF2B5EF4-FFF2-40B4-BE49-F238E27FC236}">
                <a16:creationId xmlns:a16="http://schemas.microsoft.com/office/drawing/2014/main" id="{10E7D417-2226-5D36-B0B7-932A44281751}"/>
              </a:ext>
            </a:extLst>
          </p:cNvPr>
          <p:cNvSpPr/>
          <p:nvPr/>
        </p:nvSpPr>
        <p:spPr>
          <a:xfrm>
            <a:off x="6379118" y="1012380"/>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Improved access</a:t>
            </a:r>
          </a:p>
        </p:txBody>
      </p:sp>
      <p:sp>
        <p:nvSpPr>
          <p:cNvPr id="8" name="Rectangle 7">
            <a:extLst>
              <a:ext uri="{FF2B5EF4-FFF2-40B4-BE49-F238E27FC236}">
                <a16:creationId xmlns:a16="http://schemas.microsoft.com/office/drawing/2014/main" id="{16D477A5-5131-338E-10C6-0C4F0C5D9537}"/>
              </a:ext>
            </a:extLst>
          </p:cNvPr>
          <p:cNvSpPr/>
          <p:nvPr/>
        </p:nvSpPr>
        <p:spPr>
          <a:xfrm>
            <a:off x="9099255" y="1012380"/>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Delivery of Integrated Neighbourhood Health Teams</a:t>
            </a:r>
          </a:p>
        </p:txBody>
      </p:sp>
      <p:sp>
        <p:nvSpPr>
          <p:cNvPr id="3" name="Rectangle 2">
            <a:extLst>
              <a:ext uri="{FF2B5EF4-FFF2-40B4-BE49-F238E27FC236}">
                <a16:creationId xmlns:a16="http://schemas.microsoft.com/office/drawing/2014/main" id="{6B624762-FCC9-1732-61E6-C458979A0752}"/>
              </a:ext>
            </a:extLst>
          </p:cNvPr>
          <p:cNvSpPr/>
          <p:nvPr/>
        </p:nvSpPr>
        <p:spPr>
          <a:xfrm>
            <a:off x="11819393" y="1012380"/>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Increased Provider Collaboration</a:t>
            </a:r>
          </a:p>
        </p:txBody>
      </p:sp>
      <p:sp>
        <p:nvSpPr>
          <p:cNvPr id="9" name="Rectangle 8">
            <a:extLst>
              <a:ext uri="{FF2B5EF4-FFF2-40B4-BE49-F238E27FC236}">
                <a16:creationId xmlns:a16="http://schemas.microsoft.com/office/drawing/2014/main" id="{A2E6D69C-BA4C-7281-CF82-90FE698782C9}"/>
              </a:ext>
            </a:extLst>
          </p:cNvPr>
          <p:cNvSpPr/>
          <p:nvPr/>
        </p:nvSpPr>
        <p:spPr>
          <a:xfrm>
            <a:off x="14539530" y="1012380"/>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Promoting self care and management</a:t>
            </a:r>
          </a:p>
        </p:txBody>
      </p:sp>
      <p:graphicFrame>
        <p:nvGraphicFramePr>
          <p:cNvPr id="13" name="Table 12">
            <a:extLst>
              <a:ext uri="{FF2B5EF4-FFF2-40B4-BE49-F238E27FC236}">
                <a16:creationId xmlns:a16="http://schemas.microsoft.com/office/drawing/2014/main" id="{BB92C5AC-9121-C656-4A8C-FCDFD7048AD6}"/>
              </a:ext>
            </a:extLst>
          </p:cNvPr>
          <p:cNvGraphicFramePr>
            <a:graphicFrameLocks noGrp="1"/>
          </p:cNvGraphicFramePr>
          <p:nvPr>
            <p:extLst>
              <p:ext uri="{D42A27DB-BD31-4B8C-83A1-F6EECF244321}">
                <p14:modId xmlns:p14="http://schemas.microsoft.com/office/powerpoint/2010/main" val="1701908604"/>
              </p:ext>
            </p:extLst>
          </p:nvPr>
        </p:nvGraphicFramePr>
        <p:xfrm>
          <a:off x="148154" y="2095500"/>
          <a:ext cx="17911245" cy="7917180"/>
        </p:xfrm>
        <a:graphic>
          <a:graphicData uri="http://schemas.openxmlformats.org/drawingml/2006/table">
            <a:tbl>
              <a:tblPr firstRow="1" bandRow="1">
                <a:tableStyleId>{5940675A-B579-460E-94D1-54222C63F5DA}</a:tableStyleId>
              </a:tblPr>
              <a:tblGrid>
                <a:gridCol w="8663316">
                  <a:extLst>
                    <a:ext uri="{9D8B030D-6E8A-4147-A177-3AD203B41FA5}">
                      <a16:colId xmlns:a16="http://schemas.microsoft.com/office/drawing/2014/main" val="1821068227"/>
                    </a:ext>
                  </a:extLst>
                </a:gridCol>
                <a:gridCol w="1210841">
                  <a:extLst>
                    <a:ext uri="{9D8B030D-6E8A-4147-A177-3AD203B41FA5}">
                      <a16:colId xmlns:a16="http://schemas.microsoft.com/office/drawing/2014/main" val="3505375895"/>
                    </a:ext>
                  </a:extLst>
                </a:gridCol>
                <a:gridCol w="8037088">
                  <a:extLst>
                    <a:ext uri="{9D8B030D-6E8A-4147-A177-3AD203B41FA5}">
                      <a16:colId xmlns:a16="http://schemas.microsoft.com/office/drawing/2014/main" val="2930187358"/>
                    </a:ext>
                  </a:extLst>
                </a:gridCol>
              </a:tblGrid>
              <a:tr h="400050">
                <a:tc>
                  <a:txBody>
                    <a:bodyPr/>
                    <a:lstStyle/>
                    <a:p>
                      <a:r>
                        <a:rPr lang="en-GB" sz="1700" b="1" dirty="0">
                          <a:latin typeface="Arial" panose="020B0604020202020204" pitchFamily="34" charset="0"/>
                          <a:cs typeface="Arial" panose="020B0604020202020204" pitchFamily="34" charset="0"/>
                        </a:rPr>
                        <a:t>Key Actions</a:t>
                      </a:r>
                    </a:p>
                  </a:txBody>
                  <a:tcPr marL="137160" marR="137160" marT="68580" marB="68580">
                    <a:solidFill>
                      <a:schemeClr val="bg1">
                        <a:lumMod val="75000"/>
                      </a:schemeClr>
                    </a:solidFill>
                  </a:tcPr>
                </a:tc>
                <a:tc>
                  <a:txBody>
                    <a:bodyPr/>
                    <a:lstStyle/>
                    <a:p>
                      <a:r>
                        <a:rPr lang="en-GB" sz="1700" b="1" dirty="0">
                          <a:latin typeface="Arial" panose="020B0604020202020204" pitchFamily="34" charset="0"/>
                          <a:cs typeface="Arial" panose="020B0604020202020204" pitchFamily="34" charset="0"/>
                        </a:rPr>
                        <a:t>Timeline</a:t>
                      </a:r>
                    </a:p>
                  </a:txBody>
                  <a:tcPr marL="137160" marR="137160" marT="68580" marB="68580">
                    <a:solidFill>
                      <a:schemeClr val="bg1">
                        <a:lumMod val="75000"/>
                      </a:schemeClr>
                    </a:solidFill>
                  </a:tcPr>
                </a:tc>
                <a:tc>
                  <a:txBody>
                    <a:bodyPr/>
                    <a:lstStyle/>
                    <a:p>
                      <a:r>
                        <a:rPr lang="en-GB" sz="1700" b="1" dirty="0">
                          <a:latin typeface="Arial" panose="020B0604020202020204" pitchFamily="34" charset="0"/>
                          <a:cs typeface="Arial" panose="020B0604020202020204" pitchFamily="34" charset="0"/>
                        </a:rPr>
                        <a:t>Success measures</a:t>
                      </a:r>
                    </a:p>
                  </a:txBody>
                  <a:tcPr marL="137160" marR="137160" marT="68580" marB="68580">
                    <a:solidFill>
                      <a:schemeClr val="bg1">
                        <a:lumMod val="75000"/>
                      </a:schemeClr>
                    </a:solidFill>
                  </a:tcPr>
                </a:tc>
                <a:extLst>
                  <a:ext uri="{0D108BD9-81ED-4DB2-BD59-A6C34878D82A}">
                    <a16:rowId xmlns:a16="http://schemas.microsoft.com/office/drawing/2014/main" val="2688383141"/>
                  </a:ext>
                </a:extLst>
              </a:tr>
              <a:tr h="2209800">
                <a:tc>
                  <a:txBody>
                    <a:bodyPr/>
                    <a:lstStyle/>
                    <a:p>
                      <a:r>
                        <a:rPr lang="en-GB" sz="1700" dirty="0">
                          <a:latin typeface="Arial" panose="020B0604020202020204" pitchFamily="34" charset="0"/>
                          <a:cs typeface="Arial" panose="020B0604020202020204" pitchFamily="34" charset="0"/>
                        </a:rPr>
                        <a:t>Model of multi-disciplinary discussion of complex cases systematically implemented within primary medical services as part of integrated neighbourhood health model.</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Conduct of MDTs in line with best practice guidance across all Integrated Neighbourhood Teams (March 2026)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a:latin typeface="Arial" panose="020B0604020202020204" pitchFamily="34" charset="0"/>
                          <a:cs typeface="Arial" panose="020B0604020202020204" pitchFamily="34" charset="0"/>
                        </a:rPr>
                        <a:t>Increase in completion of personalised care plans for people identified as frail (trajectories within Frailty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a:latin typeface="Arial" panose="020B0604020202020204" pitchFamily="34" charset="0"/>
                          <a:cs typeface="Arial" panose="020B0604020202020204" pitchFamily="34" charset="0"/>
                        </a:rPr>
                        <a:t>Increase in recording of RESPECT forms for people on End of Life register (trajectories within Frailty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a:latin typeface="Arial" panose="020B0604020202020204" pitchFamily="34" charset="0"/>
                          <a:cs typeface="Arial" panose="020B0604020202020204" pitchFamily="34" charset="0"/>
                        </a:rPr>
                        <a:t>Increase in recorded Clinical Frailty Scores (trajectories in Frailty Programme.</a:t>
                      </a:r>
                    </a:p>
                  </a:txBody>
                  <a:tcPr marL="137160" marR="137160" marT="68580" marB="68580"/>
                </a:tc>
                <a:extLst>
                  <a:ext uri="{0D108BD9-81ED-4DB2-BD59-A6C34878D82A}">
                    <a16:rowId xmlns:a16="http://schemas.microsoft.com/office/drawing/2014/main" val="2976601596"/>
                  </a:ext>
                </a:extLst>
              </a:tr>
              <a:tr h="662940">
                <a:tc>
                  <a:txBody>
                    <a:bodyPr/>
                    <a:lstStyle/>
                    <a:p>
                      <a:r>
                        <a:rPr lang="en-GB" sz="1700" dirty="0">
                          <a:latin typeface="Arial" panose="020B0604020202020204" pitchFamily="34" charset="0"/>
                          <a:cs typeface="Arial" panose="020B0604020202020204" pitchFamily="34" charset="0"/>
                        </a:rPr>
                        <a:t>Care navigation service in place supporting complex case identification and management.</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Q1-2</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Care navigation service procured and mobilised (June 2025).</a:t>
                      </a:r>
                    </a:p>
                  </a:txBody>
                  <a:tcPr marL="137160" marR="137160" marT="68580" marB="68580"/>
                </a:tc>
                <a:extLst>
                  <a:ext uri="{0D108BD9-81ED-4DB2-BD59-A6C34878D82A}">
                    <a16:rowId xmlns:a16="http://schemas.microsoft.com/office/drawing/2014/main" val="11658803"/>
                  </a:ext>
                </a:extLst>
              </a:tr>
              <a:tr h="925830">
                <a:tc>
                  <a:txBody>
                    <a:bodyPr/>
                    <a:lstStyle/>
                    <a:p>
                      <a:r>
                        <a:rPr lang="en-GB" sz="1700" dirty="0">
                          <a:latin typeface="Arial" panose="020B0604020202020204" pitchFamily="34" charset="0"/>
                          <a:cs typeface="Arial" panose="020B0604020202020204" pitchFamily="34" charset="0"/>
                        </a:rPr>
                        <a:t>Increase use of population health management approaches to support case finding, care planning and management for people with high volume/high complex long term conditions (CVD, CHD, respiratory, diabetes, cancer, mental health).</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Q1</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Provision of patients via e-Healthscope for GP practice review identifying patients most likely to benefit from further intervention or where gaps in care. Lists to also identify predictive risk of emergency admission (June 2025).</a:t>
                      </a:r>
                    </a:p>
                  </a:txBody>
                  <a:tcPr marL="137160" marR="137160" marT="68580" marB="68580"/>
                </a:tc>
                <a:extLst>
                  <a:ext uri="{0D108BD9-81ED-4DB2-BD59-A6C34878D82A}">
                    <a16:rowId xmlns:a16="http://schemas.microsoft.com/office/drawing/2014/main" val="36383022"/>
                  </a:ext>
                </a:extLst>
              </a:tr>
              <a:tr h="662940">
                <a:tc>
                  <a:txBody>
                    <a:bodyPr/>
                    <a:lstStyle/>
                    <a:p>
                      <a:r>
                        <a:rPr lang="en-GB" sz="1700" dirty="0">
                          <a:latin typeface="Arial" panose="020B0604020202020204" pitchFamily="34" charset="0"/>
                          <a:cs typeface="Arial" panose="020B0604020202020204" pitchFamily="34" charset="0"/>
                        </a:rPr>
                        <a:t>Increase the number of people registered with the NHS App.</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N&amp;N ICS to have the highest rate of NHS App registration in England (March 2026).</a:t>
                      </a:r>
                    </a:p>
                  </a:txBody>
                  <a:tcPr marL="137160" marR="137160" marT="68580" marB="68580"/>
                </a:tc>
                <a:extLst>
                  <a:ext uri="{0D108BD9-81ED-4DB2-BD59-A6C34878D82A}">
                    <a16:rowId xmlns:a16="http://schemas.microsoft.com/office/drawing/2014/main" val="546831041"/>
                  </a:ext>
                </a:extLst>
              </a:tr>
              <a:tr h="556260">
                <a:tc>
                  <a:txBody>
                    <a:bodyPr/>
                    <a:lstStyle/>
                    <a:p>
                      <a:r>
                        <a:rPr lang="en-GB" sz="1700" dirty="0">
                          <a:latin typeface="Arial" panose="020B0604020202020204" pitchFamily="34" charset="0"/>
                          <a:cs typeface="Arial" panose="020B0604020202020204" pitchFamily="34" charset="0"/>
                        </a:rPr>
                        <a:t>Increase in hypertension case finding supporting prevention of exacerbation of illness.</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1% monthly increase throughout 2025/6.</a:t>
                      </a:r>
                    </a:p>
                  </a:txBody>
                  <a:tcPr marL="137160" marR="137160" marT="68580" marB="68580"/>
                </a:tc>
                <a:extLst>
                  <a:ext uri="{0D108BD9-81ED-4DB2-BD59-A6C34878D82A}">
                    <a16:rowId xmlns:a16="http://schemas.microsoft.com/office/drawing/2014/main" val="1045440125"/>
                  </a:ext>
                </a:extLst>
              </a:tr>
              <a:tr h="662940">
                <a:tc>
                  <a:txBody>
                    <a:bodyPr/>
                    <a:lstStyle/>
                    <a:p>
                      <a:r>
                        <a:rPr lang="en-GB" sz="1700" dirty="0">
                          <a:latin typeface="Arial" panose="020B0604020202020204" pitchFamily="34" charset="0"/>
                          <a:cs typeface="Arial" panose="020B0604020202020204" pitchFamily="34" charset="0"/>
                        </a:rPr>
                        <a:t>Increase in Structured Medication Reviews (SMRs) for patients identified as frail/with polypharmacy needs.</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Delivery of agreed trajectory (Frailty Programme/Medicines Optimisation Programme).</a:t>
                      </a:r>
                    </a:p>
                  </a:txBody>
                  <a:tcPr marL="137160" marR="137160" marT="68580" marB="68580"/>
                </a:tc>
                <a:extLst>
                  <a:ext uri="{0D108BD9-81ED-4DB2-BD59-A6C34878D82A}">
                    <a16:rowId xmlns:a16="http://schemas.microsoft.com/office/drawing/2014/main" val="2409885344"/>
                  </a:ext>
                </a:extLst>
              </a:tr>
              <a:tr h="662940">
                <a:tc>
                  <a:txBody>
                    <a:bodyPr/>
                    <a:lstStyle/>
                    <a:p>
                      <a:r>
                        <a:rPr lang="en-GB" sz="1700" dirty="0">
                          <a:latin typeface="Arial" panose="020B0604020202020204" pitchFamily="34" charset="0"/>
                          <a:cs typeface="Arial" panose="020B0604020202020204" pitchFamily="34" charset="0"/>
                        </a:rPr>
                        <a:t>Increase in the number of new discharge medicine consultations to reduce readmissions.</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Increase 1% month on month during 2025/6 (March 2026).</a:t>
                      </a:r>
                    </a:p>
                  </a:txBody>
                  <a:tcPr marL="137160" marR="137160" marT="68580" marB="68580"/>
                </a:tc>
                <a:extLst>
                  <a:ext uri="{0D108BD9-81ED-4DB2-BD59-A6C34878D82A}">
                    <a16:rowId xmlns:a16="http://schemas.microsoft.com/office/drawing/2014/main" val="3602074946"/>
                  </a:ext>
                </a:extLst>
              </a:tr>
              <a:tr h="925830">
                <a:tc>
                  <a:txBody>
                    <a:bodyPr/>
                    <a:lstStyle/>
                    <a:p>
                      <a:r>
                        <a:rPr lang="en-GB" sz="1700" dirty="0">
                          <a:latin typeface="Arial" panose="020B0604020202020204" pitchFamily="34" charset="0"/>
                          <a:cs typeface="Arial" panose="020B0604020202020204" pitchFamily="34" charset="0"/>
                        </a:rPr>
                        <a:t>Integration of Dental &amp; Medical Needs - ensure that vulnerable people receive support with keeping their mouth clean.</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Work across system to support the importance of (1) brushing their teeth if they need help with personal care and (2) access to toothbrush and toothpaste if they can’t afford to buy them, through collaborative and partnership working.</a:t>
                      </a:r>
                    </a:p>
                  </a:txBody>
                  <a:tcPr marL="137160" marR="137160" marT="68580" marB="68580"/>
                </a:tc>
                <a:extLst>
                  <a:ext uri="{0D108BD9-81ED-4DB2-BD59-A6C34878D82A}">
                    <a16:rowId xmlns:a16="http://schemas.microsoft.com/office/drawing/2014/main" val="1612452366"/>
                  </a:ext>
                </a:extLst>
              </a:tr>
            </a:tbl>
          </a:graphicData>
        </a:graphic>
      </p:graphicFrame>
    </p:spTree>
    <p:extLst>
      <p:ext uri="{BB962C8B-B14F-4D97-AF65-F5344CB8AC3E}">
        <p14:creationId xmlns:p14="http://schemas.microsoft.com/office/powerpoint/2010/main" val="2764646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7A6F-D457-38F1-ADFA-689E63AA651D}"/>
              </a:ext>
            </a:extLst>
          </p:cNvPr>
          <p:cNvSpPr>
            <a:spLocks noGrp="1"/>
          </p:cNvSpPr>
          <p:nvPr>
            <p:ph type="title"/>
          </p:nvPr>
        </p:nvSpPr>
        <p:spPr>
          <a:xfrm>
            <a:off x="257203" y="16749"/>
            <a:ext cx="15773400" cy="1988345"/>
          </a:xfrm>
        </p:spPr>
        <p:txBody>
          <a:bodyPr/>
          <a:lstStyle/>
          <a:p>
            <a:pPr algn="l"/>
            <a:r>
              <a:rPr lang="en-GB" dirty="0">
                <a:latin typeface="Arial" panose="020B0604020202020204" pitchFamily="34" charset="0"/>
                <a:cs typeface="Arial" panose="020B0604020202020204" pitchFamily="34" charset="0"/>
              </a:rPr>
              <a:t>Delivery Plan 2025/6 – Maintaining Resilience</a:t>
            </a:r>
          </a:p>
        </p:txBody>
      </p:sp>
      <p:sp>
        <p:nvSpPr>
          <p:cNvPr id="9" name="Rectangle 8">
            <a:extLst>
              <a:ext uri="{FF2B5EF4-FFF2-40B4-BE49-F238E27FC236}">
                <a16:creationId xmlns:a16="http://schemas.microsoft.com/office/drawing/2014/main" id="{1D0AFE74-4F4E-96D0-8C82-4509B189501D}"/>
              </a:ext>
            </a:extLst>
          </p:cNvPr>
          <p:cNvSpPr/>
          <p:nvPr/>
        </p:nvSpPr>
        <p:spPr>
          <a:xfrm>
            <a:off x="887473" y="1653777"/>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Prevention and proactive care</a:t>
            </a:r>
          </a:p>
        </p:txBody>
      </p:sp>
      <p:sp>
        <p:nvSpPr>
          <p:cNvPr id="6" name="Rectangle 5">
            <a:extLst>
              <a:ext uri="{FF2B5EF4-FFF2-40B4-BE49-F238E27FC236}">
                <a16:creationId xmlns:a16="http://schemas.microsoft.com/office/drawing/2014/main" id="{1F0341CF-4530-5E87-116F-ECD3D18FEB0E}"/>
              </a:ext>
            </a:extLst>
          </p:cNvPr>
          <p:cNvSpPr/>
          <p:nvPr/>
        </p:nvSpPr>
        <p:spPr>
          <a:xfrm>
            <a:off x="3607610" y="1653777"/>
            <a:ext cx="2598128" cy="723900"/>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Maintaining Resilience</a:t>
            </a:r>
          </a:p>
        </p:txBody>
      </p:sp>
      <p:sp>
        <p:nvSpPr>
          <p:cNvPr id="7" name="Rectangle 6">
            <a:extLst>
              <a:ext uri="{FF2B5EF4-FFF2-40B4-BE49-F238E27FC236}">
                <a16:creationId xmlns:a16="http://schemas.microsoft.com/office/drawing/2014/main" id="{10E7D417-2226-5D36-B0B7-932A44281751}"/>
              </a:ext>
            </a:extLst>
          </p:cNvPr>
          <p:cNvSpPr/>
          <p:nvPr/>
        </p:nvSpPr>
        <p:spPr>
          <a:xfrm>
            <a:off x="6327748" y="1653777"/>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Improved access</a:t>
            </a:r>
          </a:p>
        </p:txBody>
      </p:sp>
      <p:sp>
        <p:nvSpPr>
          <p:cNvPr id="8" name="Rectangle 7">
            <a:extLst>
              <a:ext uri="{FF2B5EF4-FFF2-40B4-BE49-F238E27FC236}">
                <a16:creationId xmlns:a16="http://schemas.microsoft.com/office/drawing/2014/main" id="{16D477A5-5131-338E-10C6-0C4F0C5D9537}"/>
              </a:ext>
            </a:extLst>
          </p:cNvPr>
          <p:cNvSpPr/>
          <p:nvPr/>
        </p:nvSpPr>
        <p:spPr>
          <a:xfrm>
            <a:off x="9047885" y="1653777"/>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Delivery of Integrated Neighbourhood Health Teams</a:t>
            </a:r>
          </a:p>
        </p:txBody>
      </p:sp>
      <p:sp>
        <p:nvSpPr>
          <p:cNvPr id="3" name="Rectangle 2">
            <a:extLst>
              <a:ext uri="{FF2B5EF4-FFF2-40B4-BE49-F238E27FC236}">
                <a16:creationId xmlns:a16="http://schemas.microsoft.com/office/drawing/2014/main" id="{6B624762-FCC9-1732-61E6-C458979A0752}"/>
              </a:ext>
            </a:extLst>
          </p:cNvPr>
          <p:cNvSpPr/>
          <p:nvPr/>
        </p:nvSpPr>
        <p:spPr>
          <a:xfrm>
            <a:off x="11768023" y="1653777"/>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Increased Provider Collaboration</a:t>
            </a:r>
          </a:p>
        </p:txBody>
      </p:sp>
      <p:sp>
        <p:nvSpPr>
          <p:cNvPr id="10" name="Rectangle 9">
            <a:extLst>
              <a:ext uri="{FF2B5EF4-FFF2-40B4-BE49-F238E27FC236}">
                <a16:creationId xmlns:a16="http://schemas.microsoft.com/office/drawing/2014/main" id="{39D622A7-BD64-FFAA-9250-93DB03DB8AF9}"/>
              </a:ext>
            </a:extLst>
          </p:cNvPr>
          <p:cNvSpPr/>
          <p:nvPr/>
        </p:nvSpPr>
        <p:spPr>
          <a:xfrm>
            <a:off x="14488160" y="1653777"/>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Promoting self care and management</a:t>
            </a:r>
          </a:p>
        </p:txBody>
      </p:sp>
      <p:graphicFrame>
        <p:nvGraphicFramePr>
          <p:cNvPr id="12" name="Table 11">
            <a:extLst>
              <a:ext uri="{FF2B5EF4-FFF2-40B4-BE49-F238E27FC236}">
                <a16:creationId xmlns:a16="http://schemas.microsoft.com/office/drawing/2014/main" id="{588A6836-82A6-7784-F2E2-DB359D727D09}"/>
              </a:ext>
            </a:extLst>
          </p:cNvPr>
          <p:cNvGraphicFramePr>
            <a:graphicFrameLocks noGrp="1"/>
          </p:cNvGraphicFramePr>
          <p:nvPr>
            <p:extLst>
              <p:ext uri="{D42A27DB-BD31-4B8C-83A1-F6EECF244321}">
                <p14:modId xmlns:p14="http://schemas.microsoft.com/office/powerpoint/2010/main" val="1016000980"/>
              </p:ext>
            </p:extLst>
          </p:nvPr>
        </p:nvGraphicFramePr>
        <p:xfrm>
          <a:off x="260747" y="2490756"/>
          <a:ext cx="17533959" cy="7551420"/>
        </p:xfrm>
        <a:graphic>
          <a:graphicData uri="http://schemas.openxmlformats.org/drawingml/2006/table">
            <a:tbl>
              <a:tblPr firstRow="1" bandRow="1">
                <a:tableStyleId>{5940675A-B579-460E-94D1-54222C63F5DA}</a:tableStyleId>
              </a:tblPr>
              <a:tblGrid>
                <a:gridCol w="8847620">
                  <a:extLst>
                    <a:ext uri="{9D8B030D-6E8A-4147-A177-3AD203B41FA5}">
                      <a16:colId xmlns:a16="http://schemas.microsoft.com/office/drawing/2014/main" val="1821068227"/>
                    </a:ext>
                  </a:extLst>
                </a:gridCol>
                <a:gridCol w="1368749">
                  <a:extLst>
                    <a:ext uri="{9D8B030D-6E8A-4147-A177-3AD203B41FA5}">
                      <a16:colId xmlns:a16="http://schemas.microsoft.com/office/drawing/2014/main" val="3505375895"/>
                    </a:ext>
                  </a:extLst>
                </a:gridCol>
                <a:gridCol w="7317590">
                  <a:extLst>
                    <a:ext uri="{9D8B030D-6E8A-4147-A177-3AD203B41FA5}">
                      <a16:colId xmlns:a16="http://schemas.microsoft.com/office/drawing/2014/main" val="2930187358"/>
                    </a:ext>
                  </a:extLst>
                </a:gridCol>
              </a:tblGrid>
              <a:tr h="556260">
                <a:tc>
                  <a:txBody>
                    <a:bodyPr/>
                    <a:lstStyle/>
                    <a:p>
                      <a:r>
                        <a:rPr lang="en-GB" sz="1800" b="1" dirty="0">
                          <a:latin typeface="Arial" panose="020B0604020202020204" pitchFamily="34" charset="0"/>
                          <a:cs typeface="Arial" panose="020B0604020202020204" pitchFamily="34" charset="0"/>
                        </a:rPr>
                        <a:t>Key Actions</a:t>
                      </a:r>
                    </a:p>
                  </a:txBody>
                  <a:tcPr marL="137160" marR="137160" marT="68580" marB="68580">
                    <a:solidFill>
                      <a:schemeClr val="bg1">
                        <a:lumMod val="75000"/>
                      </a:schemeClr>
                    </a:solidFill>
                  </a:tcPr>
                </a:tc>
                <a:tc>
                  <a:txBody>
                    <a:bodyPr/>
                    <a:lstStyle/>
                    <a:p>
                      <a:r>
                        <a:rPr lang="en-GB" sz="1800" b="1" dirty="0">
                          <a:latin typeface="Arial" panose="020B0604020202020204" pitchFamily="34" charset="0"/>
                          <a:cs typeface="Arial" panose="020B0604020202020204" pitchFamily="34" charset="0"/>
                        </a:rPr>
                        <a:t>Timeline</a:t>
                      </a:r>
                    </a:p>
                  </a:txBody>
                  <a:tcPr marL="137160" marR="137160" marT="68580" marB="68580">
                    <a:solidFill>
                      <a:schemeClr val="bg1">
                        <a:lumMod val="75000"/>
                      </a:schemeClr>
                    </a:solidFill>
                  </a:tcPr>
                </a:tc>
                <a:tc>
                  <a:txBody>
                    <a:bodyPr/>
                    <a:lstStyle/>
                    <a:p>
                      <a:r>
                        <a:rPr lang="en-GB" sz="1800" b="1" dirty="0">
                          <a:latin typeface="Arial" panose="020B0604020202020204" pitchFamily="34" charset="0"/>
                          <a:cs typeface="Arial" panose="020B0604020202020204" pitchFamily="34" charset="0"/>
                        </a:rPr>
                        <a:t>Success Measures</a:t>
                      </a:r>
                    </a:p>
                  </a:txBody>
                  <a:tcPr marL="137160" marR="137160" marT="68580" marB="68580">
                    <a:solidFill>
                      <a:schemeClr val="bg1">
                        <a:lumMod val="75000"/>
                      </a:schemeClr>
                    </a:solidFill>
                  </a:tcPr>
                </a:tc>
                <a:extLst>
                  <a:ext uri="{0D108BD9-81ED-4DB2-BD59-A6C34878D82A}">
                    <a16:rowId xmlns:a16="http://schemas.microsoft.com/office/drawing/2014/main" val="2688383141"/>
                  </a:ext>
                </a:extLst>
              </a:tr>
              <a:tr h="556260">
                <a:tc>
                  <a:txBody>
                    <a:bodyPr/>
                    <a:lstStyle/>
                    <a:p>
                      <a:r>
                        <a:rPr lang="en-GB" sz="1800" dirty="0">
                          <a:latin typeface="Arial" panose="020B0604020202020204" pitchFamily="34" charset="0"/>
                          <a:cs typeface="Arial" panose="020B0604020202020204" pitchFamily="34" charset="0"/>
                        </a:rPr>
                        <a:t>Promote full utilisation of ARRS funding across N&amp;N ICS to develop local skill mix.</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100% expenditure of available ARRS allocation (March 2026).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Increase in ARRS appointments via GPAD (March 2026).</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txBody>
                  <a:tcPr marL="137160" marR="137160" marT="68580" marB="68580"/>
                </a:tc>
                <a:extLst>
                  <a:ext uri="{0D108BD9-81ED-4DB2-BD59-A6C34878D82A}">
                    <a16:rowId xmlns:a16="http://schemas.microsoft.com/office/drawing/2014/main" val="2976601596"/>
                  </a:ext>
                </a:extLst>
              </a:tr>
              <a:tr h="685800">
                <a:tc>
                  <a:txBody>
                    <a:bodyPr/>
                    <a:lstStyle/>
                    <a:p>
                      <a:r>
                        <a:rPr lang="en-GB" sz="1800" dirty="0">
                          <a:latin typeface="Arial" panose="020B0604020202020204" pitchFamily="34" charset="0"/>
                          <a:cs typeface="Arial" panose="020B0604020202020204" pitchFamily="34" charset="0"/>
                        </a:rPr>
                        <a:t>Implementation of Make Every Contact Count training across all new employees in primary care as part of induction.</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Inclusion of MECC training and awareness in induction programmes for primary care medical services (September 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Inclusion of MECC training and awareness in induction programmes for dentistry, community pharmacy and optometry (March 2026).</a:t>
                      </a:r>
                    </a:p>
                  </a:txBody>
                  <a:tcPr marL="137160" marR="137160" marT="68580" marB="68580"/>
                </a:tc>
                <a:extLst>
                  <a:ext uri="{0D108BD9-81ED-4DB2-BD59-A6C34878D82A}">
                    <a16:rowId xmlns:a16="http://schemas.microsoft.com/office/drawing/2014/main" val="1115752342"/>
                  </a:ext>
                </a:extLst>
              </a:tr>
              <a:tr h="960120">
                <a:tc>
                  <a:txBody>
                    <a:bodyPr/>
                    <a:lstStyle/>
                    <a:p>
                      <a:r>
                        <a:rPr lang="en-GB" sz="1800" dirty="0">
                          <a:latin typeface="Arial" panose="020B0604020202020204" pitchFamily="34" charset="0"/>
                          <a:cs typeface="Arial" panose="020B0604020202020204" pitchFamily="34" charset="0"/>
                        </a:rPr>
                        <a:t>Awareness raising and training to support use of National Specialist Pharmacy Service Supply Tool enabling clinicians to be better informed of supply issues and actions.</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Q2</a:t>
                      </a:r>
                    </a:p>
                  </a:txBody>
                  <a:tcPr marL="137160" marR="137160" marT="68580" marB="68580"/>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Training completed across all practices (June 2025).</a:t>
                      </a:r>
                    </a:p>
                  </a:txBody>
                  <a:tcPr marL="137160" marR="137160" marT="68580" marB="68580"/>
                </a:tc>
                <a:extLst>
                  <a:ext uri="{0D108BD9-81ED-4DB2-BD59-A6C34878D82A}">
                    <a16:rowId xmlns:a16="http://schemas.microsoft.com/office/drawing/2014/main" val="3224971051"/>
                  </a:ext>
                </a:extLst>
              </a:tr>
              <a:tr h="1783080">
                <a:tc>
                  <a:txBody>
                    <a:bodyPr/>
                    <a:lstStyle/>
                    <a:p>
                      <a:r>
                        <a:rPr lang="en-GB" sz="1800" dirty="0">
                          <a:latin typeface="Arial" panose="020B0604020202020204" pitchFamily="34" charset="0"/>
                          <a:cs typeface="Arial" panose="020B0604020202020204" pitchFamily="34" charset="0"/>
                        </a:rPr>
                        <a:t>Support for clinical leadership development and inclusion in transformational change initiatives.</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Review of clinical leadership requirements across Place based Partnerships and Neighbourhood Teams (Q1 2025).</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Review of Phoenix Programme supporting clinical leadership, retention, training and recruitment (Q1 2025).</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Continuation of our senior clinical leadership group in engagement of service/transformational change (2025/6).</a:t>
                      </a:r>
                    </a:p>
                  </a:txBody>
                  <a:tcPr marL="137160" marR="137160" marT="68580" marB="68580"/>
                </a:tc>
                <a:extLst>
                  <a:ext uri="{0D108BD9-81ED-4DB2-BD59-A6C34878D82A}">
                    <a16:rowId xmlns:a16="http://schemas.microsoft.com/office/drawing/2014/main" val="1798038523"/>
                  </a:ext>
                </a:extLst>
              </a:tr>
              <a:tr h="1783080">
                <a:tc>
                  <a:txBody>
                    <a:bodyPr/>
                    <a:lstStyle/>
                    <a:p>
                      <a:r>
                        <a:rPr lang="en-GB" sz="1800" dirty="0">
                          <a:solidFill>
                            <a:schemeClr val="tx1"/>
                          </a:solidFill>
                          <a:latin typeface="Arial" panose="020B0604020202020204" pitchFamily="34" charset="0"/>
                          <a:cs typeface="Arial" panose="020B0604020202020204" pitchFamily="34" charset="0"/>
                        </a:rPr>
                        <a:t>Align the development of shared estates and workforce plans with the implementation of the Integrated Neighbourhood Health Model, bringing health and care professionals together to develop a ‘one team’ approach.  Primary Care Estates Plans to be reviewed in light of development of same day/urgent Hub and spoke models, clinical delivery models, administrative and training needs and availability of NHS capital investment.</a:t>
                      </a:r>
                    </a:p>
                  </a:txBody>
                  <a:tcPr marL="137160" marR="137160" marT="68580" marB="68580"/>
                </a:tc>
                <a:tc>
                  <a:txBody>
                    <a:bodyPr/>
                    <a:lstStyle/>
                    <a:p>
                      <a:r>
                        <a:rPr lang="en-GB" sz="1800" dirty="0">
                          <a:solidFill>
                            <a:schemeClr val="tx1"/>
                          </a:solidFill>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Develop maturity plans for INTs as they evolve during 2025/6.</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Estates and Workforce Plans to be completed by December 2025. </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INT Estates Plans and Workforce Plans to be aligned to GP practice plans, system infrastructure/One Public Estates Plans and Workforce Strategy.</a:t>
                      </a:r>
                    </a:p>
                  </a:txBody>
                  <a:tcPr marL="137160" marR="137160" marT="68580" marB="68580"/>
                </a:tc>
                <a:extLst>
                  <a:ext uri="{0D108BD9-81ED-4DB2-BD59-A6C34878D82A}">
                    <a16:rowId xmlns:a16="http://schemas.microsoft.com/office/drawing/2014/main" val="48337346"/>
                  </a:ext>
                </a:extLst>
              </a:tr>
            </a:tbl>
          </a:graphicData>
        </a:graphic>
      </p:graphicFrame>
    </p:spTree>
    <p:extLst>
      <p:ext uri="{BB962C8B-B14F-4D97-AF65-F5344CB8AC3E}">
        <p14:creationId xmlns:p14="http://schemas.microsoft.com/office/powerpoint/2010/main" val="3638662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7A6F-D457-38F1-ADFA-689E63AA651D}"/>
              </a:ext>
            </a:extLst>
          </p:cNvPr>
          <p:cNvSpPr>
            <a:spLocks noGrp="1"/>
          </p:cNvSpPr>
          <p:nvPr>
            <p:ph type="title"/>
          </p:nvPr>
        </p:nvSpPr>
        <p:spPr>
          <a:xfrm>
            <a:off x="260748" y="-54811"/>
            <a:ext cx="15773400" cy="1988345"/>
          </a:xfrm>
        </p:spPr>
        <p:txBody>
          <a:bodyPr/>
          <a:lstStyle/>
          <a:p>
            <a:pPr algn="l"/>
            <a:r>
              <a:rPr lang="en-GB" dirty="0">
                <a:latin typeface="Arial" panose="020B0604020202020204" pitchFamily="34" charset="0"/>
                <a:cs typeface="Arial" panose="020B0604020202020204" pitchFamily="34" charset="0"/>
              </a:rPr>
              <a:t>Delivery Plan 2025/6 – Improved Access</a:t>
            </a:r>
          </a:p>
        </p:txBody>
      </p:sp>
      <p:sp>
        <p:nvSpPr>
          <p:cNvPr id="10" name="Rectangle 9">
            <a:extLst>
              <a:ext uri="{FF2B5EF4-FFF2-40B4-BE49-F238E27FC236}">
                <a16:creationId xmlns:a16="http://schemas.microsoft.com/office/drawing/2014/main" id="{D958BD8C-7822-1765-3ADC-29573BE5575E}"/>
              </a:ext>
            </a:extLst>
          </p:cNvPr>
          <p:cNvSpPr/>
          <p:nvPr/>
        </p:nvSpPr>
        <p:spPr>
          <a:xfrm>
            <a:off x="908021" y="1571584"/>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Prevention and proactive care</a:t>
            </a:r>
          </a:p>
        </p:txBody>
      </p:sp>
      <p:sp>
        <p:nvSpPr>
          <p:cNvPr id="9" name="Rectangle 8">
            <a:extLst>
              <a:ext uri="{FF2B5EF4-FFF2-40B4-BE49-F238E27FC236}">
                <a16:creationId xmlns:a16="http://schemas.microsoft.com/office/drawing/2014/main" id="{229EE647-083B-3F40-A606-6CEB85AEE32F}"/>
              </a:ext>
            </a:extLst>
          </p:cNvPr>
          <p:cNvSpPr/>
          <p:nvPr/>
        </p:nvSpPr>
        <p:spPr>
          <a:xfrm>
            <a:off x="3628158" y="1571584"/>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Maintaining Resilience</a:t>
            </a:r>
          </a:p>
        </p:txBody>
      </p:sp>
      <p:sp>
        <p:nvSpPr>
          <p:cNvPr id="7" name="Rectangle 6">
            <a:extLst>
              <a:ext uri="{FF2B5EF4-FFF2-40B4-BE49-F238E27FC236}">
                <a16:creationId xmlns:a16="http://schemas.microsoft.com/office/drawing/2014/main" id="{10E7D417-2226-5D36-B0B7-932A44281751}"/>
              </a:ext>
            </a:extLst>
          </p:cNvPr>
          <p:cNvSpPr/>
          <p:nvPr/>
        </p:nvSpPr>
        <p:spPr>
          <a:xfrm>
            <a:off x="6348296" y="1571584"/>
            <a:ext cx="2598128" cy="723900"/>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Improved access</a:t>
            </a:r>
          </a:p>
        </p:txBody>
      </p:sp>
      <p:sp>
        <p:nvSpPr>
          <p:cNvPr id="8" name="Rectangle 7">
            <a:extLst>
              <a:ext uri="{FF2B5EF4-FFF2-40B4-BE49-F238E27FC236}">
                <a16:creationId xmlns:a16="http://schemas.microsoft.com/office/drawing/2014/main" id="{16D477A5-5131-338E-10C6-0C4F0C5D9537}"/>
              </a:ext>
            </a:extLst>
          </p:cNvPr>
          <p:cNvSpPr/>
          <p:nvPr/>
        </p:nvSpPr>
        <p:spPr>
          <a:xfrm>
            <a:off x="9068433" y="1571584"/>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Delivery of Integrated Neighbourhood Health Teams</a:t>
            </a:r>
          </a:p>
        </p:txBody>
      </p:sp>
      <p:sp>
        <p:nvSpPr>
          <p:cNvPr id="3" name="Rectangle 2">
            <a:extLst>
              <a:ext uri="{FF2B5EF4-FFF2-40B4-BE49-F238E27FC236}">
                <a16:creationId xmlns:a16="http://schemas.microsoft.com/office/drawing/2014/main" id="{6B624762-FCC9-1732-61E6-C458979A0752}"/>
              </a:ext>
            </a:extLst>
          </p:cNvPr>
          <p:cNvSpPr/>
          <p:nvPr/>
        </p:nvSpPr>
        <p:spPr>
          <a:xfrm>
            <a:off x="11788571" y="1571584"/>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Increased Provider Collaboration</a:t>
            </a:r>
          </a:p>
        </p:txBody>
      </p:sp>
      <p:sp>
        <p:nvSpPr>
          <p:cNvPr id="11" name="Rectangle 10">
            <a:extLst>
              <a:ext uri="{FF2B5EF4-FFF2-40B4-BE49-F238E27FC236}">
                <a16:creationId xmlns:a16="http://schemas.microsoft.com/office/drawing/2014/main" id="{79F7DD01-F7D7-9562-1C59-57F4060A9635}"/>
              </a:ext>
            </a:extLst>
          </p:cNvPr>
          <p:cNvSpPr/>
          <p:nvPr/>
        </p:nvSpPr>
        <p:spPr>
          <a:xfrm>
            <a:off x="14508708" y="1571584"/>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Promoting self care and management</a:t>
            </a:r>
          </a:p>
        </p:txBody>
      </p:sp>
      <p:graphicFrame>
        <p:nvGraphicFramePr>
          <p:cNvPr id="5" name="Table 4">
            <a:extLst>
              <a:ext uri="{FF2B5EF4-FFF2-40B4-BE49-F238E27FC236}">
                <a16:creationId xmlns:a16="http://schemas.microsoft.com/office/drawing/2014/main" id="{52F7C2A6-DA13-BBA7-5113-0F0460E5D389}"/>
              </a:ext>
            </a:extLst>
          </p:cNvPr>
          <p:cNvGraphicFramePr>
            <a:graphicFrameLocks noGrp="1"/>
          </p:cNvGraphicFramePr>
          <p:nvPr>
            <p:extLst>
              <p:ext uri="{D42A27DB-BD31-4B8C-83A1-F6EECF244321}">
                <p14:modId xmlns:p14="http://schemas.microsoft.com/office/powerpoint/2010/main" val="1078747982"/>
              </p:ext>
            </p:extLst>
          </p:nvPr>
        </p:nvGraphicFramePr>
        <p:xfrm>
          <a:off x="260748" y="2522055"/>
          <a:ext cx="17804668" cy="6720840"/>
        </p:xfrm>
        <a:graphic>
          <a:graphicData uri="http://schemas.openxmlformats.org/drawingml/2006/table">
            <a:tbl>
              <a:tblPr firstRow="1" bandRow="1">
                <a:tableStyleId>{5940675A-B579-460E-94D1-54222C63F5DA}</a:tableStyleId>
              </a:tblPr>
              <a:tblGrid>
                <a:gridCol w="8373185">
                  <a:extLst>
                    <a:ext uri="{9D8B030D-6E8A-4147-A177-3AD203B41FA5}">
                      <a16:colId xmlns:a16="http://schemas.microsoft.com/office/drawing/2014/main" val="1821068227"/>
                    </a:ext>
                  </a:extLst>
                </a:gridCol>
                <a:gridCol w="1307252">
                  <a:extLst>
                    <a:ext uri="{9D8B030D-6E8A-4147-A177-3AD203B41FA5}">
                      <a16:colId xmlns:a16="http://schemas.microsoft.com/office/drawing/2014/main" val="3505375895"/>
                    </a:ext>
                  </a:extLst>
                </a:gridCol>
                <a:gridCol w="8124231">
                  <a:extLst>
                    <a:ext uri="{9D8B030D-6E8A-4147-A177-3AD203B41FA5}">
                      <a16:colId xmlns:a16="http://schemas.microsoft.com/office/drawing/2014/main" val="2930187358"/>
                    </a:ext>
                  </a:extLst>
                </a:gridCol>
              </a:tblGrid>
              <a:tr h="411480">
                <a:tc>
                  <a:txBody>
                    <a:bodyPr/>
                    <a:lstStyle/>
                    <a:p>
                      <a:r>
                        <a:rPr lang="en-GB" sz="1800" b="1" dirty="0">
                          <a:latin typeface="Arial" panose="020B0604020202020204" pitchFamily="34" charset="0"/>
                          <a:cs typeface="Arial" panose="020B0604020202020204" pitchFamily="34" charset="0"/>
                        </a:rPr>
                        <a:t>Key Actions</a:t>
                      </a:r>
                    </a:p>
                  </a:txBody>
                  <a:tcPr marL="137160" marR="137160" marT="68580" marB="68580">
                    <a:solidFill>
                      <a:schemeClr val="bg1">
                        <a:lumMod val="75000"/>
                      </a:schemeClr>
                    </a:solidFill>
                  </a:tcPr>
                </a:tc>
                <a:tc>
                  <a:txBody>
                    <a:bodyPr/>
                    <a:lstStyle/>
                    <a:p>
                      <a:r>
                        <a:rPr lang="en-GB" sz="1800" b="1" dirty="0">
                          <a:latin typeface="Arial" panose="020B0604020202020204" pitchFamily="34" charset="0"/>
                          <a:cs typeface="Arial" panose="020B0604020202020204" pitchFamily="34" charset="0"/>
                        </a:rPr>
                        <a:t>Timeline</a:t>
                      </a:r>
                    </a:p>
                  </a:txBody>
                  <a:tcPr marL="137160" marR="137160" marT="68580" marB="68580">
                    <a:solidFill>
                      <a:schemeClr val="bg1">
                        <a:lumMod val="75000"/>
                      </a:schemeClr>
                    </a:solidFill>
                  </a:tcPr>
                </a:tc>
                <a:tc>
                  <a:txBody>
                    <a:bodyPr/>
                    <a:lstStyle/>
                    <a:p>
                      <a:r>
                        <a:rPr lang="en-GB" sz="1800" b="1" dirty="0">
                          <a:latin typeface="Arial" panose="020B0604020202020204" pitchFamily="34" charset="0"/>
                          <a:cs typeface="Arial" panose="020B0604020202020204" pitchFamily="34" charset="0"/>
                        </a:rPr>
                        <a:t>Success Measures</a:t>
                      </a:r>
                    </a:p>
                  </a:txBody>
                  <a:tcPr marL="137160" marR="137160" marT="68580" marB="68580">
                    <a:solidFill>
                      <a:schemeClr val="bg1">
                        <a:lumMod val="75000"/>
                      </a:schemeClr>
                    </a:solidFill>
                  </a:tcPr>
                </a:tc>
                <a:extLst>
                  <a:ext uri="{0D108BD9-81ED-4DB2-BD59-A6C34878D82A}">
                    <a16:rowId xmlns:a16="http://schemas.microsoft.com/office/drawing/2014/main" val="2688383141"/>
                  </a:ext>
                </a:extLst>
              </a:tr>
              <a:tr h="1404785">
                <a:tc>
                  <a:txBody>
                    <a:bodyPr/>
                    <a:lstStyle/>
                    <a:p>
                      <a:r>
                        <a:rPr lang="en-GB" sz="1800" dirty="0">
                          <a:latin typeface="Arial" panose="020B0604020202020204" pitchFamily="34" charset="0"/>
                          <a:cs typeface="Arial" panose="020B0604020202020204" pitchFamily="34" charset="0"/>
                        </a:rPr>
                        <a:t>Improve 14-day GP access through continued delivery of the Action Plan including promotion of best practice appointment coding.</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Q1</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Q2</a:t>
                      </a:r>
                    </a:p>
                  </a:txBody>
                  <a:tcPr marL="137160" marR="137160" marT="68580" marB="68580"/>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N&amp;N ICB performance achieve national target (85%) or above from  March 2025</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Assertive in-reach programme implemented  for practices with lower achievement levels to  review and revise coding as appropriate (Q1)</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Subject to the above, achievement of min 87.6% (from July 2025)</a:t>
                      </a:r>
                    </a:p>
                  </a:txBody>
                  <a:tcPr marL="137160" marR="137160" marT="68580" marB="68580"/>
                </a:tc>
                <a:extLst>
                  <a:ext uri="{0D108BD9-81ED-4DB2-BD59-A6C34878D82A}">
                    <a16:rowId xmlns:a16="http://schemas.microsoft.com/office/drawing/2014/main" val="2976601596"/>
                  </a:ext>
                </a:extLst>
              </a:tr>
              <a:tr h="960120">
                <a:tc>
                  <a:txBody>
                    <a:bodyPr/>
                    <a:lstStyle/>
                    <a:p>
                      <a:r>
                        <a:rPr lang="en-GB" sz="1800" dirty="0">
                          <a:latin typeface="Arial" panose="020B0604020202020204" pitchFamily="34" charset="0"/>
                          <a:cs typeface="Arial" panose="020B0604020202020204" pitchFamily="34" charset="0"/>
                        </a:rPr>
                        <a:t>Work with community pharmacy to increase service offer to patients across N&amp;N; prioritisation within areas of highest deprivation.</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Increase in community pharmacists providing Pharmacy First service in most deprived areas (September 2025) across Nottingham and Nottinghamshire (March 2026).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Min 1% monthly increase in community pharmacists providing blood pressure monitoring and contraception services (from Q4 2025/6)</a:t>
                      </a:r>
                    </a:p>
                  </a:txBody>
                  <a:tcPr marL="137160" marR="137160" marT="68580" marB="68580"/>
                </a:tc>
                <a:extLst>
                  <a:ext uri="{0D108BD9-81ED-4DB2-BD59-A6C34878D82A}">
                    <a16:rowId xmlns:a16="http://schemas.microsoft.com/office/drawing/2014/main" val="1115752342"/>
                  </a:ext>
                </a:extLst>
              </a:tr>
              <a:tr h="685800">
                <a:tc>
                  <a:txBody>
                    <a:bodyPr/>
                    <a:lstStyle/>
                    <a:p>
                      <a:r>
                        <a:rPr lang="en-GB" sz="1800" dirty="0">
                          <a:latin typeface="Arial" panose="020B0604020202020204" pitchFamily="34" charset="0"/>
                          <a:cs typeface="Arial" panose="020B0604020202020204" pitchFamily="34" charset="0"/>
                        </a:rPr>
                        <a:t>Review and optimise Community Pharmacy Bank Holiday Rota to ensure equitable service access across Nottingham and Nottinghamshire.</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Q3</a:t>
                      </a:r>
                    </a:p>
                  </a:txBody>
                  <a:tcPr marL="137160" marR="137160" marT="68580" marB="68580"/>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Revised rota in place (December 2025)</a:t>
                      </a:r>
                    </a:p>
                  </a:txBody>
                  <a:tcPr marL="137160" marR="137160" marT="68580" marB="68580"/>
                </a:tc>
                <a:extLst>
                  <a:ext uri="{0D108BD9-81ED-4DB2-BD59-A6C34878D82A}">
                    <a16:rowId xmlns:a16="http://schemas.microsoft.com/office/drawing/2014/main" val="3053584986"/>
                  </a:ext>
                </a:extLst>
              </a:tr>
              <a:tr h="2606040">
                <a:tc>
                  <a:txBody>
                    <a:bodyPr/>
                    <a:lstStyle/>
                    <a:p>
                      <a:r>
                        <a:rPr lang="en-GB" sz="1800" dirty="0">
                          <a:latin typeface="Arial" panose="020B0604020202020204" pitchFamily="34" charset="0"/>
                          <a:cs typeface="Arial" panose="020B0604020202020204" pitchFamily="34" charset="0"/>
                        </a:rPr>
                        <a:t>Implementation of Primary Care Access Recovery Plan (PCARP).</a:t>
                      </a:r>
                    </a:p>
                    <a:p>
                      <a:endParaRPr lang="en-GB" sz="1800" dirty="0">
                        <a:latin typeface="Arial" panose="020B0604020202020204" pitchFamily="34" charset="0"/>
                        <a:cs typeface="Arial" panose="020B0604020202020204" pitchFamily="34" charset="0"/>
                      </a:endParaRPr>
                    </a:p>
                  </a:txBody>
                  <a:tcPr marL="137160" marR="137160" marT="68580" marB="68580"/>
                </a:tc>
                <a:tc>
                  <a:txBody>
                    <a:bodyPr/>
                    <a:lstStyle/>
                    <a:p>
                      <a:r>
                        <a:rPr lang="en-GB" sz="18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By March 2026: </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Min 80% of practices having more than 40% of registrations using national on-line registration service</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Min 80% practices implementing Modern General Practice Models (achieving 3 criteria or more)</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Improvement in overall Friends and Family Test assessment, submission rate and survey completion rate</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Min 80% of practice compliance with website national guidance</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Increase of on-line consultation/triage appointments recorded in GPAD</a:t>
                      </a:r>
                    </a:p>
                  </a:txBody>
                  <a:tcPr marL="137160" marR="137160" marT="68580" marB="68580"/>
                </a:tc>
                <a:extLst>
                  <a:ext uri="{0D108BD9-81ED-4DB2-BD59-A6C34878D82A}">
                    <a16:rowId xmlns:a16="http://schemas.microsoft.com/office/drawing/2014/main" val="3023464183"/>
                  </a:ext>
                </a:extLst>
              </a:tr>
            </a:tbl>
          </a:graphicData>
        </a:graphic>
      </p:graphicFrame>
    </p:spTree>
    <p:extLst>
      <p:ext uri="{BB962C8B-B14F-4D97-AF65-F5344CB8AC3E}">
        <p14:creationId xmlns:p14="http://schemas.microsoft.com/office/powerpoint/2010/main" val="64880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7A6F-D457-38F1-ADFA-689E63AA651D}"/>
              </a:ext>
            </a:extLst>
          </p:cNvPr>
          <p:cNvSpPr>
            <a:spLocks noGrp="1"/>
          </p:cNvSpPr>
          <p:nvPr>
            <p:ph type="title"/>
          </p:nvPr>
        </p:nvSpPr>
        <p:spPr>
          <a:xfrm>
            <a:off x="237374" y="-419100"/>
            <a:ext cx="15773400" cy="1988345"/>
          </a:xfrm>
        </p:spPr>
        <p:txBody>
          <a:bodyPr/>
          <a:lstStyle/>
          <a:p>
            <a:pPr algn="l"/>
            <a:r>
              <a:rPr lang="en-GB" dirty="0">
                <a:latin typeface="Arial" panose="020B0604020202020204" pitchFamily="34" charset="0"/>
                <a:cs typeface="Arial" panose="020B0604020202020204" pitchFamily="34" charset="0"/>
              </a:rPr>
              <a:t>Delivery Plan 2025/6 – Improved Access Continued</a:t>
            </a:r>
          </a:p>
        </p:txBody>
      </p:sp>
      <p:sp>
        <p:nvSpPr>
          <p:cNvPr id="11" name="Rectangle 10">
            <a:extLst>
              <a:ext uri="{FF2B5EF4-FFF2-40B4-BE49-F238E27FC236}">
                <a16:creationId xmlns:a16="http://schemas.microsoft.com/office/drawing/2014/main" id="{1D0D7C29-EEFB-BBFE-A7D4-D9854C94D6A0}"/>
              </a:ext>
            </a:extLst>
          </p:cNvPr>
          <p:cNvSpPr/>
          <p:nvPr/>
        </p:nvSpPr>
        <p:spPr>
          <a:xfrm>
            <a:off x="1009088" y="1028481"/>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Prevention and proactive care</a:t>
            </a:r>
          </a:p>
        </p:txBody>
      </p:sp>
      <p:sp>
        <p:nvSpPr>
          <p:cNvPr id="4" name="Rectangle 3">
            <a:extLst>
              <a:ext uri="{FF2B5EF4-FFF2-40B4-BE49-F238E27FC236}">
                <a16:creationId xmlns:a16="http://schemas.microsoft.com/office/drawing/2014/main" id="{ACCDCFFA-67B2-651C-0C5E-27A726AF1946}"/>
              </a:ext>
            </a:extLst>
          </p:cNvPr>
          <p:cNvSpPr/>
          <p:nvPr/>
        </p:nvSpPr>
        <p:spPr>
          <a:xfrm>
            <a:off x="3702331" y="1028481"/>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Maintaining Resilience</a:t>
            </a:r>
          </a:p>
        </p:txBody>
      </p:sp>
      <p:sp>
        <p:nvSpPr>
          <p:cNvPr id="7" name="Rectangle 6">
            <a:extLst>
              <a:ext uri="{FF2B5EF4-FFF2-40B4-BE49-F238E27FC236}">
                <a16:creationId xmlns:a16="http://schemas.microsoft.com/office/drawing/2014/main" id="{10E7D417-2226-5D36-B0B7-932A44281751}"/>
              </a:ext>
            </a:extLst>
          </p:cNvPr>
          <p:cNvSpPr/>
          <p:nvPr/>
        </p:nvSpPr>
        <p:spPr>
          <a:xfrm>
            <a:off x="6422469" y="1028481"/>
            <a:ext cx="2598128" cy="723900"/>
          </a:xfrm>
          <a:prstGeom prst="rect">
            <a:avLst/>
          </a:prstGeom>
          <a:solidFill>
            <a:schemeClr val="accent5">
              <a:lumMod val="75000"/>
              <a:alpha val="9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Improved access</a:t>
            </a:r>
          </a:p>
        </p:txBody>
      </p:sp>
      <p:sp>
        <p:nvSpPr>
          <p:cNvPr id="8" name="Rectangle 7">
            <a:extLst>
              <a:ext uri="{FF2B5EF4-FFF2-40B4-BE49-F238E27FC236}">
                <a16:creationId xmlns:a16="http://schemas.microsoft.com/office/drawing/2014/main" id="{16D477A5-5131-338E-10C6-0C4F0C5D9537}"/>
              </a:ext>
            </a:extLst>
          </p:cNvPr>
          <p:cNvSpPr/>
          <p:nvPr/>
        </p:nvSpPr>
        <p:spPr>
          <a:xfrm>
            <a:off x="9142606" y="1028481"/>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Delivery of Integrated Neighbourhood Health Teams</a:t>
            </a:r>
          </a:p>
        </p:txBody>
      </p:sp>
      <p:sp>
        <p:nvSpPr>
          <p:cNvPr id="12" name="Rectangle 11">
            <a:extLst>
              <a:ext uri="{FF2B5EF4-FFF2-40B4-BE49-F238E27FC236}">
                <a16:creationId xmlns:a16="http://schemas.microsoft.com/office/drawing/2014/main" id="{F0D71D88-318D-695F-CC83-2B727FE6F411}"/>
              </a:ext>
            </a:extLst>
          </p:cNvPr>
          <p:cNvSpPr/>
          <p:nvPr/>
        </p:nvSpPr>
        <p:spPr>
          <a:xfrm>
            <a:off x="11862743" y="1028481"/>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Increased Provider Collaboration</a:t>
            </a:r>
          </a:p>
        </p:txBody>
      </p:sp>
      <p:sp>
        <p:nvSpPr>
          <p:cNvPr id="9" name="Rectangle 8">
            <a:extLst>
              <a:ext uri="{FF2B5EF4-FFF2-40B4-BE49-F238E27FC236}">
                <a16:creationId xmlns:a16="http://schemas.microsoft.com/office/drawing/2014/main" id="{E8ABF961-9A0E-52C0-5E5B-FC04954A98BC}"/>
              </a:ext>
            </a:extLst>
          </p:cNvPr>
          <p:cNvSpPr/>
          <p:nvPr/>
        </p:nvSpPr>
        <p:spPr>
          <a:xfrm>
            <a:off x="14582881" y="1028481"/>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Promoting self care and management</a:t>
            </a:r>
          </a:p>
        </p:txBody>
      </p:sp>
      <p:graphicFrame>
        <p:nvGraphicFramePr>
          <p:cNvPr id="10" name="Table 9">
            <a:extLst>
              <a:ext uri="{FF2B5EF4-FFF2-40B4-BE49-F238E27FC236}">
                <a16:creationId xmlns:a16="http://schemas.microsoft.com/office/drawing/2014/main" id="{6648C281-5689-5D37-6121-98803529D0FE}"/>
              </a:ext>
            </a:extLst>
          </p:cNvPr>
          <p:cNvGraphicFramePr>
            <a:graphicFrameLocks noGrp="1"/>
          </p:cNvGraphicFramePr>
          <p:nvPr>
            <p:extLst>
              <p:ext uri="{D42A27DB-BD31-4B8C-83A1-F6EECF244321}">
                <p14:modId xmlns:p14="http://schemas.microsoft.com/office/powerpoint/2010/main" val="1356274081"/>
              </p:ext>
            </p:extLst>
          </p:nvPr>
        </p:nvGraphicFramePr>
        <p:xfrm>
          <a:off x="219653" y="1883739"/>
          <a:ext cx="17835443" cy="8035290"/>
        </p:xfrm>
        <a:graphic>
          <a:graphicData uri="http://schemas.openxmlformats.org/drawingml/2006/table">
            <a:tbl>
              <a:tblPr firstRow="1" bandRow="1">
                <a:tableStyleId>{5940675A-B579-460E-94D1-54222C63F5DA}</a:tableStyleId>
              </a:tblPr>
              <a:tblGrid>
                <a:gridCol w="9053966">
                  <a:extLst>
                    <a:ext uri="{9D8B030D-6E8A-4147-A177-3AD203B41FA5}">
                      <a16:colId xmlns:a16="http://schemas.microsoft.com/office/drawing/2014/main" val="1821068227"/>
                    </a:ext>
                  </a:extLst>
                </a:gridCol>
                <a:gridCol w="1262346">
                  <a:extLst>
                    <a:ext uri="{9D8B030D-6E8A-4147-A177-3AD203B41FA5}">
                      <a16:colId xmlns:a16="http://schemas.microsoft.com/office/drawing/2014/main" val="3505375895"/>
                    </a:ext>
                  </a:extLst>
                </a:gridCol>
                <a:gridCol w="7519131">
                  <a:extLst>
                    <a:ext uri="{9D8B030D-6E8A-4147-A177-3AD203B41FA5}">
                      <a16:colId xmlns:a16="http://schemas.microsoft.com/office/drawing/2014/main" val="2930187358"/>
                    </a:ext>
                  </a:extLst>
                </a:gridCol>
              </a:tblGrid>
              <a:tr h="556260">
                <a:tc>
                  <a:txBody>
                    <a:bodyPr/>
                    <a:lstStyle/>
                    <a:p>
                      <a:r>
                        <a:rPr lang="en-GB" sz="1700" b="1" dirty="0">
                          <a:latin typeface="Arial" panose="020B0604020202020204" pitchFamily="34" charset="0"/>
                          <a:cs typeface="Arial" panose="020B0604020202020204" pitchFamily="34" charset="0"/>
                        </a:rPr>
                        <a:t>Key Actions</a:t>
                      </a:r>
                    </a:p>
                  </a:txBody>
                  <a:tcPr marL="137160" marR="137160" marT="68580" marB="68580">
                    <a:solidFill>
                      <a:schemeClr val="bg1">
                        <a:lumMod val="75000"/>
                      </a:schemeClr>
                    </a:solidFill>
                  </a:tcPr>
                </a:tc>
                <a:tc>
                  <a:txBody>
                    <a:bodyPr/>
                    <a:lstStyle/>
                    <a:p>
                      <a:r>
                        <a:rPr lang="en-GB" sz="1700" b="1" dirty="0">
                          <a:latin typeface="Arial" panose="020B0604020202020204" pitchFamily="34" charset="0"/>
                          <a:cs typeface="Arial" panose="020B0604020202020204" pitchFamily="34" charset="0"/>
                        </a:rPr>
                        <a:t>Timeline</a:t>
                      </a:r>
                    </a:p>
                  </a:txBody>
                  <a:tcPr marL="137160" marR="137160" marT="68580" marB="68580">
                    <a:solidFill>
                      <a:schemeClr val="bg1">
                        <a:lumMod val="75000"/>
                      </a:schemeClr>
                    </a:solidFill>
                  </a:tcPr>
                </a:tc>
                <a:tc>
                  <a:txBody>
                    <a:bodyPr/>
                    <a:lstStyle/>
                    <a:p>
                      <a:r>
                        <a:rPr lang="en-GB" sz="1700" b="1" dirty="0">
                          <a:latin typeface="Arial" panose="020B0604020202020204" pitchFamily="34" charset="0"/>
                          <a:cs typeface="Arial" panose="020B0604020202020204" pitchFamily="34" charset="0"/>
                        </a:rPr>
                        <a:t>Success Measures</a:t>
                      </a:r>
                    </a:p>
                  </a:txBody>
                  <a:tcPr marL="137160" marR="137160" marT="68580" marB="68580">
                    <a:solidFill>
                      <a:schemeClr val="bg1">
                        <a:lumMod val="75000"/>
                      </a:schemeClr>
                    </a:solidFill>
                  </a:tcPr>
                </a:tc>
                <a:extLst>
                  <a:ext uri="{0D108BD9-81ED-4DB2-BD59-A6C34878D82A}">
                    <a16:rowId xmlns:a16="http://schemas.microsoft.com/office/drawing/2014/main" val="2688383141"/>
                  </a:ext>
                </a:extLst>
              </a:tr>
              <a:tr h="662940">
                <a:tc>
                  <a:txBody>
                    <a:bodyPr/>
                    <a:lstStyle/>
                    <a:p>
                      <a:r>
                        <a:rPr lang="en-GB" sz="1700" dirty="0">
                          <a:latin typeface="Arial" panose="020B0604020202020204" pitchFamily="34" charset="0"/>
                          <a:cs typeface="Arial" panose="020B0604020202020204" pitchFamily="34" charset="0"/>
                        </a:rPr>
                        <a:t>Develop community-based pathways for wet age-related macular degeneration (AMD) and eye casualty follow-ups.</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Q2-4</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Confirmed revised pathways mobilised (March-April 2026).</a:t>
                      </a:r>
                    </a:p>
                  </a:txBody>
                  <a:tcPr marL="137160" marR="137160" marT="68580" marB="68580"/>
                </a:tc>
                <a:extLst>
                  <a:ext uri="{0D108BD9-81ED-4DB2-BD59-A6C34878D82A}">
                    <a16:rowId xmlns:a16="http://schemas.microsoft.com/office/drawing/2014/main" val="2976601596"/>
                  </a:ext>
                </a:extLst>
              </a:tr>
              <a:tr h="662940">
                <a:tc>
                  <a:txBody>
                    <a:bodyPr/>
                    <a:lstStyle/>
                    <a:p>
                      <a:r>
                        <a:rPr lang="en-GB" sz="1700" dirty="0">
                          <a:latin typeface="Arial" panose="020B0604020202020204" pitchFamily="34" charset="0"/>
                          <a:cs typeface="Arial" panose="020B0604020202020204" pitchFamily="34" charset="0"/>
                        </a:rPr>
                        <a:t>Exploration of opportunity for increased role of optometrists in preventative healthcare and early disease detection and treatment in a community setting.</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Confirmed preferred options (June 2025) and revised pathways mobilised (March 2026).</a:t>
                      </a:r>
                    </a:p>
                  </a:txBody>
                  <a:tcPr marL="137160" marR="137160" marT="68580" marB="68580"/>
                </a:tc>
                <a:extLst>
                  <a:ext uri="{0D108BD9-81ED-4DB2-BD59-A6C34878D82A}">
                    <a16:rowId xmlns:a16="http://schemas.microsoft.com/office/drawing/2014/main" val="1115752342"/>
                  </a:ext>
                </a:extLst>
              </a:tr>
              <a:tr h="925830">
                <a:tc>
                  <a:txBody>
                    <a:bodyPr/>
                    <a:lstStyle/>
                    <a:p>
                      <a:r>
                        <a:rPr lang="en-GB" sz="1700" dirty="0">
                          <a:latin typeface="Arial" panose="020B0604020202020204" pitchFamily="34" charset="0"/>
                          <a:cs typeface="Arial" panose="020B0604020202020204" pitchFamily="34" charset="0"/>
                        </a:rPr>
                        <a:t>Develop an Eye Health Needs Assessment to identify main priorities for improving eye health, reducing preventable sight loss and reducing inequalities.</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Eye Health Needs Assessment completed (December 2025).</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Implementation Plan developed (February 2026).</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Mobilisation (March 2026).</a:t>
                      </a:r>
                    </a:p>
                  </a:txBody>
                  <a:tcPr marL="137160" marR="137160" marT="68580" marB="68580"/>
                </a:tc>
                <a:extLst>
                  <a:ext uri="{0D108BD9-81ED-4DB2-BD59-A6C34878D82A}">
                    <a16:rowId xmlns:a16="http://schemas.microsoft.com/office/drawing/2014/main" val="11658803"/>
                  </a:ext>
                </a:extLst>
              </a:tr>
              <a:tr h="662940">
                <a:tc>
                  <a:txBody>
                    <a:bodyPr/>
                    <a:lstStyle/>
                    <a:p>
                      <a:r>
                        <a:rPr lang="en-GB" sz="1700" dirty="0">
                          <a:latin typeface="Arial" panose="020B0604020202020204" pitchFamily="34" charset="0"/>
                          <a:cs typeface="Arial" panose="020B0604020202020204" pitchFamily="34" charset="0"/>
                        </a:rPr>
                        <a:t>Implementation of the Electronic Eye Referral System allowing more appropriate referrals to specialist input.</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Electronic Eye Referral system fully operational (March 2026).</a:t>
                      </a:r>
                    </a:p>
                  </a:txBody>
                  <a:tcPr marL="137160" marR="137160" marT="68580" marB="68580"/>
                </a:tc>
                <a:extLst>
                  <a:ext uri="{0D108BD9-81ED-4DB2-BD59-A6C34878D82A}">
                    <a16:rowId xmlns:a16="http://schemas.microsoft.com/office/drawing/2014/main" val="3059888370"/>
                  </a:ext>
                </a:extLst>
              </a:tr>
              <a:tr h="662940">
                <a:tc>
                  <a:txBody>
                    <a:bodyPr/>
                    <a:lstStyle/>
                    <a:p>
                      <a:r>
                        <a:rPr lang="en-GB" sz="1700" dirty="0">
                          <a:latin typeface="Arial" panose="020B0604020202020204" pitchFamily="34" charset="0"/>
                          <a:cs typeface="Arial" panose="020B0604020202020204" pitchFamily="34" charset="0"/>
                        </a:rPr>
                        <a:t>Implementation of the Dental Recovery Plan supporting increased access, urgent care provision and commissioned services.</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Q1-4</a:t>
                      </a:r>
                    </a:p>
                    <a:p>
                      <a:endParaRPr lang="en-GB" sz="1700" dirty="0">
                        <a:latin typeface="Arial" panose="020B0604020202020204" pitchFamily="34" charset="0"/>
                        <a:cs typeface="Arial" panose="020B0604020202020204" pitchFamily="34" charset="0"/>
                      </a:endParaRP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Plan deliverables completed in accordance with agreed timelines (June 2025).</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Deliver 24,360 unscheduled care appointments (March 26).</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Expand commissioning and delivery of UDAs each quarter, commissioning mandatory services to areas of highest need (March 2026).</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Recommission urgent dental care services (March 2026).</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Expand flexible commissioning through the annual cycle to utilise flexibility within the dental regulations to maximise opportunities to improve dental service provision. (March 2026).</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Recommission urgent dental care services by (March 2026).</a:t>
                      </a:r>
                    </a:p>
                  </a:txBody>
                  <a:tcPr marL="137160" marR="137160" marT="68580" marB="68580"/>
                </a:tc>
                <a:extLst>
                  <a:ext uri="{0D108BD9-81ED-4DB2-BD59-A6C34878D82A}">
                    <a16:rowId xmlns:a16="http://schemas.microsoft.com/office/drawing/2014/main" val="1972820762"/>
                  </a:ext>
                </a:extLst>
              </a:tr>
              <a:tr h="662940">
                <a:tc>
                  <a:txBody>
                    <a:bodyPr/>
                    <a:lstStyle/>
                    <a:p>
                      <a:r>
                        <a:rPr lang="en-GB" sz="1700" dirty="0">
                          <a:latin typeface="Arial" panose="020B0604020202020204" pitchFamily="34" charset="0"/>
                          <a:cs typeface="Arial" panose="020B0604020202020204" pitchFamily="34" charset="0"/>
                        </a:rPr>
                        <a:t>Implementation of a national community pharmacy independent pathfinder service.</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Q3</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Four independent prescribers within Community Pharmacy Independent Pathfinder Programme (December 2025). Minimum of  six by March 2026.</a:t>
                      </a:r>
                    </a:p>
                  </a:txBody>
                  <a:tcPr marL="137160" marR="137160" marT="68580" marB="68580"/>
                </a:tc>
                <a:extLst>
                  <a:ext uri="{0D108BD9-81ED-4DB2-BD59-A6C34878D82A}">
                    <a16:rowId xmlns:a16="http://schemas.microsoft.com/office/drawing/2014/main" val="4220065070"/>
                  </a:ext>
                </a:extLst>
              </a:tr>
              <a:tr h="662940">
                <a:tc>
                  <a:txBody>
                    <a:bodyPr/>
                    <a:lstStyle/>
                    <a:p>
                      <a:r>
                        <a:rPr lang="en-GB" sz="1700" dirty="0">
                          <a:latin typeface="Arial" panose="020B0604020202020204" pitchFamily="34" charset="0"/>
                          <a:cs typeface="Arial" panose="020B0604020202020204" pitchFamily="34" charset="0"/>
                        </a:rPr>
                        <a:t>Implementation of a Pharmacy Sustainability Dashboard to optimise pharmacy delivery options for people</a:t>
                      </a:r>
                    </a:p>
                  </a:txBody>
                  <a:tcPr marL="137160" marR="137160" marT="68580" marB="68580"/>
                </a:tc>
                <a:tc>
                  <a:txBody>
                    <a:bodyPr/>
                    <a:lstStyle/>
                    <a:p>
                      <a:r>
                        <a:rPr lang="en-GB" sz="1700" dirty="0">
                          <a:latin typeface="Arial" panose="020B0604020202020204" pitchFamily="34" charset="0"/>
                          <a:cs typeface="Arial" panose="020B0604020202020204" pitchFamily="34" charset="0"/>
                        </a:rPr>
                        <a:t>Q4</a:t>
                      </a:r>
                    </a:p>
                  </a:txBody>
                  <a:tcPr marL="137160" marR="137160" marT="68580" marB="68580"/>
                </a:tc>
                <a:tc>
                  <a:txBody>
                    <a:bodyPr/>
                    <a:lstStyle/>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Pharmacy Sustainability Dashboard established (March 2026).</a:t>
                      </a:r>
                    </a:p>
                  </a:txBody>
                  <a:tcPr marL="137160" marR="137160" marT="68580" marB="68580"/>
                </a:tc>
                <a:extLst>
                  <a:ext uri="{0D108BD9-81ED-4DB2-BD59-A6C34878D82A}">
                    <a16:rowId xmlns:a16="http://schemas.microsoft.com/office/drawing/2014/main" val="4158012985"/>
                  </a:ext>
                </a:extLst>
              </a:tr>
            </a:tbl>
          </a:graphicData>
        </a:graphic>
      </p:graphicFrame>
    </p:spTree>
    <p:extLst>
      <p:ext uri="{BB962C8B-B14F-4D97-AF65-F5344CB8AC3E}">
        <p14:creationId xmlns:p14="http://schemas.microsoft.com/office/powerpoint/2010/main" val="4223323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7A6F-D457-38F1-ADFA-689E63AA651D}"/>
              </a:ext>
            </a:extLst>
          </p:cNvPr>
          <p:cNvSpPr>
            <a:spLocks noGrp="1"/>
          </p:cNvSpPr>
          <p:nvPr>
            <p:ph type="title"/>
          </p:nvPr>
        </p:nvSpPr>
        <p:spPr>
          <a:xfrm>
            <a:off x="243000" y="31898"/>
            <a:ext cx="17454080" cy="1988345"/>
          </a:xfrm>
        </p:spPr>
        <p:txBody>
          <a:bodyPr/>
          <a:lstStyle/>
          <a:p>
            <a:pPr algn="l"/>
            <a:r>
              <a:rPr lang="en-GB" dirty="0">
                <a:latin typeface="Arial" panose="020B0604020202020204" pitchFamily="34" charset="0"/>
                <a:cs typeface="Arial" panose="020B0604020202020204" pitchFamily="34" charset="0"/>
              </a:rPr>
              <a:t>Delivery Plan 2025/6 – Delivery of Integrated Neighbourhood Teams</a:t>
            </a:r>
          </a:p>
        </p:txBody>
      </p:sp>
      <p:sp>
        <p:nvSpPr>
          <p:cNvPr id="14" name="Rectangle 13">
            <a:extLst>
              <a:ext uri="{FF2B5EF4-FFF2-40B4-BE49-F238E27FC236}">
                <a16:creationId xmlns:a16="http://schemas.microsoft.com/office/drawing/2014/main" id="{F2CF7A33-0E87-9F1E-22A8-F89D2D41AE85}"/>
              </a:ext>
            </a:extLst>
          </p:cNvPr>
          <p:cNvSpPr/>
          <p:nvPr/>
        </p:nvSpPr>
        <p:spPr>
          <a:xfrm>
            <a:off x="913478" y="1784339"/>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Prevention and proactive care</a:t>
            </a:r>
          </a:p>
        </p:txBody>
      </p:sp>
      <p:sp>
        <p:nvSpPr>
          <p:cNvPr id="13" name="Rectangle 12">
            <a:extLst>
              <a:ext uri="{FF2B5EF4-FFF2-40B4-BE49-F238E27FC236}">
                <a16:creationId xmlns:a16="http://schemas.microsoft.com/office/drawing/2014/main" id="{1F201515-9C84-D725-2C0D-FE85006DE269}"/>
              </a:ext>
            </a:extLst>
          </p:cNvPr>
          <p:cNvSpPr/>
          <p:nvPr/>
        </p:nvSpPr>
        <p:spPr>
          <a:xfrm>
            <a:off x="3606721" y="1784339"/>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Maintaining Resilience</a:t>
            </a:r>
          </a:p>
        </p:txBody>
      </p:sp>
      <p:sp>
        <p:nvSpPr>
          <p:cNvPr id="16" name="Rectangle 15">
            <a:extLst>
              <a:ext uri="{FF2B5EF4-FFF2-40B4-BE49-F238E27FC236}">
                <a16:creationId xmlns:a16="http://schemas.microsoft.com/office/drawing/2014/main" id="{55AFEC1B-5301-DDCE-72A1-A80B6F1118E6}"/>
              </a:ext>
            </a:extLst>
          </p:cNvPr>
          <p:cNvSpPr/>
          <p:nvPr/>
        </p:nvSpPr>
        <p:spPr>
          <a:xfrm>
            <a:off x="6276797" y="1769421"/>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Improved access</a:t>
            </a:r>
          </a:p>
        </p:txBody>
      </p:sp>
      <p:sp>
        <p:nvSpPr>
          <p:cNvPr id="17" name="Rectangle 16">
            <a:extLst>
              <a:ext uri="{FF2B5EF4-FFF2-40B4-BE49-F238E27FC236}">
                <a16:creationId xmlns:a16="http://schemas.microsoft.com/office/drawing/2014/main" id="{7B891971-E845-1850-EF27-3E8528428D86}"/>
              </a:ext>
            </a:extLst>
          </p:cNvPr>
          <p:cNvSpPr/>
          <p:nvPr/>
        </p:nvSpPr>
        <p:spPr>
          <a:xfrm>
            <a:off x="8970040" y="1769421"/>
            <a:ext cx="2598128" cy="723900"/>
          </a:xfrm>
          <a:prstGeom prst="rect">
            <a:avLst/>
          </a:prstGeom>
          <a:solidFill>
            <a:schemeClr val="accent5">
              <a:lumMod val="75000"/>
              <a:alpha val="9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Delivery of Integrated Neighbourhood Teams</a:t>
            </a:r>
          </a:p>
        </p:txBody>
      </p:sp>
      <p:sp>
        <p:nvSpPr>
          <p:cNvPr id="15" name="Rectangle 14">
            <a:extLst>
              <a:ext uri="{FF2B5EF4-FFF2-40B4-BE49-F238E27FC236}">
                <a16:creationId xmlns:a16="http://schemas.microsoft.com/office/drawing/2014/main" id="{AABB6A52-F6DA-A652-5004-B52B5A3B607F}"/>
              </a:ext>
            </a:extLst>
          </p:cNvPr>
          <p:cNvSpPr/>
          <p:nvPr/>
        </p:nvSpPr>
        <p:spPr>
          <a:xfrm>
            <a:off x="11658600" y="1776145"/>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Increased Provider Collaboration</a:t>
            </a:r>
          </a:p>
        </p:txBody>
      </p:sp>
      <p:sp>
        <p:nvSpPr>
          <p:cNvPr id="12" name="Rectangle 11">
            <a:extLst>
              <a:ext uri="{FF2B5EF4-FFF2-40B4-BE49-F238E27FC236}">
                <a16:creationId xmlns:a16="http://schemas.microsoft.com/office/drawing/2014/main" id="{0CC65322-0C52-6259-DA0B-901A052A6E71}"/>
              </a:ext>
            </a:extLst>
          </p:cNvPr>
          <p:cNvSpPr/>
          <p:nvPr/>
        </p:nvSpPr>
        <p:spPr>
          <a:xfrm>
            <a:off x="14334767" y="1784339"/>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Promoting self care and management</a:t>
            </a:r>
          </a:p>
        </p:txBody>
      </p:sp>
      <p:graphicFrame>
        <p:nvGraphicFramePr>
          <p:cNvPr id="4" name="Table 3">
            <a:extLst>
              <a:ext uri="{FF2B5EF4-FFF2-40B4-BE49-F238E27FC236}">
                <a16:creationId xmlns:a16="http://schemas.microsoft.com/office/drawing/2014/main" id="{BA795C2E-83AB-C962-C46D-8D9807CDD4AB}"/>
              </a:ext>
            </a:extLst>
          </p:cNvPr>
          <p:cNvGraphicFramePr>
            <a:graphicFrameLocks noGrp="1"/>
          </p:cNvGraphicFramePr>
          <p:nvPr>
            <p:extLst>
              <p:ext uri="{D42A27DB-BD31-4B8C-83A1-F6EECF244321}">
                <p14:modId xmlns:p14="http://schemas.microsoft.com/office/powerpoint/2010/main" val="75175482"/>
              </p:ext>
            </p:extLst>
          </p:nvPr>
        </p:nvGraphicFramePr>
        <p:xfrm>
          <a:off x="570308" y="2919145"/>
          <a:ext cx="16799464" cy="5219700"/>
        </p:xfrm>
        <a:graphic>
          <a:graphicData uri="http://schemas.openxmlformats.org/drawingml/2006/table">
            <a:tbl>
              <a:tblPr firstRow="1" bandRow="1">
                <a:tableStyleId>{5940675A-B579-460E-94D1-54222C63F5DA}</a:tableStyleId>
              </a:tblPr>
              <a:tblGrid>
                <a:gridCol w="8454329">
                  <a:extLst>
                    <a:ext uri="{9D8B030D-6E8A-4147-A177-3AD203B41FA5}">
                      <a16:colId xmlns:a16="http://schemas.microsoft.com/office/drawing/2014/main" val="1821068227"/>
                    </a:ext>
                  </a:extLst>
                </a:gridCol>
                <a:gridCol w="1303228">
                  <a:extLst>
                    <a:ext uri="{9D8B030D-6E8A-4147-A177-3AD203B41FA5}">
                      <a16:colId xmlns:a16="http://schemas.microsoft.com/office/drawing/2014/main" val="3505375895"/>
                    </a:ext>
                  </a:extLst>
                </a:gridCol>
                <a:gridCol w="7041907">
                  <a:extLst>
                    <a:ext uri="{9D8B030D-6E8A-4147-A177-3AD203B41FA5}">
                      <a16:colId xmlns:a16="http://schemas.microsoft.com/office/drawing/2014/main" val="2930187358"/>
                    </a:ext>
                  </a:extLst>
                </a:gridCol>
              </a:tblGrid>
              <a:tr h="556260">
                <a:tc>
                  <a:txBody>
                    <a:bodyPr/>
                    <a:lstStyle/>
                    <a:p>
                      <a:r>
                        <a:rPr lang="en-GB" sz="1800" b="1" dirty="0">
                          <a:latin typeface="Arial" panose="020B0604020202020204" pitchFamily="34" charset="0"/>
                          <a:cs typeface="Arial" panose="020B0604020202020204" pitchFamily="34" charset="0"/>
                        </a:rPr>
                        <a:t>Key Actions</a:t>
                      </a:r>
                    </a:p>
                  </a:txBody>
                  <a:tcPr marL="137160" marR="137160" marT="68580" marB="68580">
                    <a:solidFill>
                      <a:schemeClr val="bg1">
                        <a:lumMod val="75000"/>
                      </a:schemeClr>
                    </a:solidFill>
                  </a:tcPr>
                </a:tc>
                <a:tc>
                  <a:txBody>
                    <a:bodyPr/>
                    <a:lstStyle/>
                    <a:p>
                      <a:r>
                        <a:rPr lang="en-GB" sz="1800" b="1" dirty="0">
                          <a:latin typeface="Arial" panose="020B0604020202020204" pitchFamily="34" charset="0"/>
                          <a:cs typeface="Arial" panose="020B0604020202020204" pitchFamily="34" charset="0"/>
                        </a:rPr>
                        <a:t>Timeline</a:t>
                      </a:r>
                    </a:p>
                  </a:txBody>
                  <a:tcPr marL="137160" marR="137160" marT="68580" marB="68580">
                    <a:solidFill>
                      <a:schemeClr val="bg1">
                        <a:lumMod val="75000"/>
                      </a:schemeClr>
                    </a:solidFill>
                  </a:tcPr>
                </a:tc>
                <a:tc>
                  <a:txBody>
                    <a:bodyPr/>
                    <a:lstStyle/>
                    <a:p>
                      <a:r>
                        <a:rPr lang="en-GB" sz="1800" b="1" dirty="0">
                          <a:latin typeface="Arial" panose="020B0604020202020204" pitchFamily="34" charset="0"/>
                          <a:cs typeface="Arial" panose="020B0604020202020204" pitchFamily="34" charset="0"/>
                        </a:rPr>
                        <a:t>Success Measures</a:t>
                      </a:r>
                    </a:p>
                  </a:txBody>
                  <a:tcPr marL="137160" marR="137160" marT="68580" marB="68580">
                    <a:solidFill>
                      <a:schemeClr val="bg1">
                        <a:lumMod val="75000"/>
                      </a:schemeClr>
                    </a:solidFill>
                  </a:tcPr>
                </a:tc>
                <a:extLst>
                  <a:ext uri="{0D108BD9-81ED-4DB2-BD59-A6C34878D82A}">
                    <a16:rowId xmlns:a16="http://schemas.microsoft.com/office/drawing/2014/main" val="2688383141"/>
                  </a:ext>
                </a:extLst>
              </a:tr>
              <a:tr h="1234440">
                <a:tc>
                  <a:txBody>
                    <a:bodyPr/>
                    <a:lstStyle/>
                    <a:p>
                      <a:r>
                        <a:rPr lang="en-GB" sz="1800" dirty="0">
                          <a:solidFill>
                            <a:schemeClr val="tx1"/>
                          </a:solidFill>
                          <a:latin typeface="Arial" panose="020B0604020202020204" pitchFamily="34" charset="0"/>
                          <a:cs typeface="Arial" panose="020B0604020202020204" pitchFamily="34" charset="0"/>
                        </a:rPr>
                        <a:t>Implementation of Integrated Neighbourhood Health model.</a:t>
                      </a:r>
                      <a:endParaRPr lang="en-GB" sz="1800" dirty="0">
                        <a:solidFill>
                          <a:schemeClr val="tx1"/>
                        </a:solidFill>
                        <a:highlight>
                          <a:srgbClr val="FFFF00"/>
                        </a:highlight>
                        <a:latin typeface="Arial" panose="020B0604020202020204" pitchFamily="34" charset="0"/>
                        <a:cs typeface="Arial" panose="020B0604020202020204" pitchFamily="34" charset="0"/>
                      </a:endParaRPr>
                    </a:p>
                  </a:txBody>
                  <a:tcPr marL="137160" marR="137160" marT="68580" marB="68580"/>
                </a:tc>
                <a:tc>
                  <a:txBody>
                    <a:bodyPr/>
                    <a:lstStyle/>
                    <a:p>
                      <a:r>
                        <a:rPr lang="en-GB" sz="1800" dirty="0">
                          <a:solidFill>
                            <a:schemeClr val="tx1"/>
                          </a:solidFill>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Phase 1: Minimum of 4 INTs – June 2025</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Phase 2: Minimum of 8 INTs – September 2025</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Phase 3: Minimum of 10 INTs – December 2025</a:t>
                      </a:r>
                    </a:p>
                  </a:txBody>
                  <a:tcPr marL="137160" marR="137160" marT="68580" marB="68580"/>
                </a:tc>
                <a:extLst>
                  <a:ext uri="{0D108BD9-81ED-4DB2-BD59-A6C34878D82A}">
                    <a16:rowId xmlns:a16="http://schemas.microsoft.com/office/drawing/2014/main" val="2976601596"/>
                  </a:ext>
                </a:extLst>
              </a:tr>
              <a:tr h="2606040">
                <a:tc>
                  <a:txBody>
                    <a:bodyPr/>
                    <a:lstStyle/>
                    <a:p>
                      <a:r>
                        <a:rPr lang="en-GB" sz="1800" dirty="0">
                          <a:solidFill>
                            <a:schemeClr val="tx1"/>
                          </a:solidFill>
                          <a:latin typeface="Arial" panose="020B0604020202020204" pitchFamily="34" charset="0"/>
                          <a:cs typeface="Arial" panose="020B0604020202020204" pitchFamily="34" charset="0"/>
                        </a:rPr>
                        <a:t>Integrated Neighbourhood Health Teams to focus on people with severe or moderate frailty (including with long term conditions), children and young people (CYP) and people experiencing severe multiple disadvantage (SMD).  Specific/hyper focussed cohorts defined within the Frailty Programme based on greatest opportunity for population impact and secondary and tertiary prevention.</a:t>
                      </a:r>
                    </a:p>
                  </a:txBody>
                  <a:tcPr marL="137160" marR="137160" marT="68580" marB="68580"/>
                </a:tc>
                <a:tc>
                  <a:txBody>
                    <a:bodyPr/>
                    <a:lstStyle/>
                    <a:p>
                      <a:r>
                        <a:rPr lang="en-GB" sz="1800" dirty="0">
                          <a:solidFill>
                            <a:schemeClr val="tx1"/>
                          </a:solidFill>
                          <a:latin typeface="Arial" panose="020B0604020202020204" pitchFamily="34" charset="0"/>
                          <a:cs typeface="Arial" panose="020B0604020202020204" pitchFamily="34" charset="0"/>
                        </a:rPr>
                        <a:t>Q1-4</a:t>
                      </a:r>
                    </a:p>
                  </a:txBody>
                  <a:tcPr marL="137160" marR="137160" marT="68580" marB="68580"/>
                </a:tc>
                <a:tc>
                  <a:txBody>
                    <a:bodyPr/>
                    <a:lstStyle/>
                    <a:p>
                      <a:r>
                        <a:rPr lang="en-GB" sz="1800" dirty="0">
                          <a:solidFill>
                            <a:schemeClr val="tx1"/>
                          </a:solidFill>
                          <a:latin typeface="Arial" panose="020B0604020202020204" pitchFamily="34" charset="0"/>
                          <a:cs typeface="Arial" panose="020B0604020202020204" pitchFamily="34" charset="0"/>
                        </a:rPr>
                        <a:t>Phase 1INTs:</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Frailty pathway implemented (June 2025) </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CYP pathway implemented (September 2025)</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SMD pathway implemented (December 2025)</a:t>
                      </a:r>
                    </a:p>
                    <a:p>
                      <a:r>
                        <a:rPr lang="en-GB" sz="1800" dirty="0">
                          <a:solidFill>
                            <a:schemeClr val="tx1"/>
                          </a:solidFill>
                          <a:latin typeface="Arial" panose="020B0604020202020204" pitchFamily="34" charset="0"/>
                          <a:cs typeface="Arial" panose="020B0604020202020204" pitchFamily="34" charset="0"/>
                        </a:rPr>
                        <a:t>Phase 2 INTs:</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Frailty pathway implemented (September 2025)</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CYP pathway implemented (December 2025)</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SMD pathway implemented (March 2026)</a:t>
                      </a:r>
                    </a:p>
                    <a:p>
                      <a:r>
                        <a:rPr lang="en-GB" sz="1800" dirty="0">
                          <a:solidFill>
                            <a:schemeClr val="tx1"/>
                          </a:solidFill>
                          <a:latin typeface="Arial" panose="020B0604020202020204" pitchFamily="34" charset="0"/>
                          <a:cs typeface="Arial" panose="020B0604020202020204" pitchFamily="34" charset="0"/>
                        </a:rPr>
                        <a:t>Phase 3 INTs:</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Frailty pathway implemented (December 2025)</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CYP pathway implemented (March 2026)</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SMD pathway implemented (June 2026)</a:t>
                      </a:r>
                    </a:p>
                  </a:txBody>
                  <a:tcPr marL="137160" marR="137160" marT="68580" marB="68580"/>
                </a:tc>
                <a:extLst>
                  <a:ext uri="{0D108BD9-81ED-4DB2-BD59-A6C34878D82A}">
                    <a16:rowId xmlns:a16="http://schemas.microsoft.com/office/drawing/2014/main" val="1115752342"/>
                  </a:ext>
                </a:extLst>
              </a:tr>
            </a:tbl>
          </a:graphicData>
        </a:graphic>
      </p:graphicFrame>
    </p:spTree>
    <p:extLst>
      <p:ext uri="{BB962C8B-B14F-4D97-AF65-F5344CB8AC3E}">
        <p14:creationId xmlns:p14="http://schemas.microsoft.com/office/powerpoint/2010/main" val="2133409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7A6F-D457-38F1-ADFA-689E63AA651D}"/>
              </a:ext>
            </a:extLst>
          </p:cNvPr>
          <p:cNvSpPr>
            <a:spLocks noGrp="1"/>
          </p:cNvSpPr>
          <p:nvPr>
            <p:ph type="title"/>
          </p:nvPr>
        </p:nvSpPr>
        <p:spPr>
          <a:xfrm>
            <a:off x="230769" y="-403760"/>
            <a:ext cx="15773400" cy="1988345"/>
          </a:xfrm>
        </p:spPr>
        <p:txBody>
          <a:bodyPr/>
          <a:lstStyle/>
          <a:p>
            <a:pPr algn="l"/>
            <a:r>
              <a:rPr lang="en-GB" dirty="0">
                <a:latin typeface="Arial" panose="020B0604020202020204" pitchFamily="34" charset="0"/>
                <a:cs typeface="Arial" panose="020B0604020202020204" pitchFamily="34" charset="0"/>
              </a:rPr>
              <a:t>Delivery Plan 2025/6 – Increased Provider Collaboration</a:t>
            </a:r>
          </a:p>
        </p:txBody>
      </p:sp>
      <p:sp>
        <p:nvSpPr>
          <p:cNvPr id="5" name="Rectangle 4">
            <a:extLst>
              <a:ext uri="{FF2B5EF4-FFF2-40B4-BE49-F238E27FC236}">
                <a16:creationId xmlns:a16="http://schemas.microsoft.com/office/drawing/2014/main" id="{8B481960-590E-77B5-DE1F-72B599699542}"/>
              </a:ext>
            </a:extLst>
          </p:cNvPr>
          <p:cNvSpPr/>
          <p:nvPr/>
        </p:nvSpPr>
        <p:spPr>
          <a:xfrm>
            <a:off x="757783" y="919259"/>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Prevention and Proactive care</a:t>
            </a:r>
          </a:p>
        </p:txBody>
      </p:sp>
      <p:sp>
        <p:nvSpPr>
          <p:cNvPr id="6" name="Rectangle 5">
            <a:extLst>
              <a:ext uri="{FF2B5EF4-FFF2-40B4-BE49-F238E27FC236}">
                <a16:creationId xmlns:a16="http://schemas.microsoft.com/office/drawing/2014/main" id="{1F0341CF-4530-5E87-116F-ECD3D18FEB0E}"/>
              </a:ext>
            </a:extLst>
          </p:cNvPr>
          <p:cNvSpPr/>
          <p:nvPr/>
        </p:nvSpPr>
        <p:spPr>
          <a:xfrm>
            <a:off x="3432949" y="919259"/>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Improved workforce integration, retention and training</a:t>
            </a:r>
          </a:p>
        </p:txBody>
      </p:sp>
      <p:sp>
        <p:nvSpPr>
          <p:cNvPr id="7" name="Rectangle 6">
            <a:extLst>
              <a:ext uri="{FF2B5EF4-FFF2-40B4-BE49-F238E27FC236}">
                <a16:creationId xmlns:a16="http://schemas.microsoft.com/office/drawing/2014/main" id="{10E7D417-2226-5D36-B0B7-932A44281751}"/>
              </a:ext>
            </a:extLst>
          </p:cNvPr>
          <p:cNvSpPr/>
          <p:nvPr/>
        </p:nvSpPr>
        <p:spPr>
          <a:xfrm>
            <a:off x="6153087" y="919259"/>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Improved access</a:t>
            </a:r>
          </a:p>
        </p:txBody>
      </p:sp>
      <p:sp>
        <p:nvSpPr>
          <p:cNvPr id="8" name="Rectangle 7">
            <a:extLst>
              <a:ext uri="{FF2B5EF4-FFF2-40B4-BE49-F238E27FC236}">
                <a16:creationId xmlns:a16="http://schemas.microsoft.com/office/drawing/2014/main" id="{16D477A5-5131-338E-10C6-0C4F0C5D9537}"/>
              </a:ext>
            </a:extLst>
          </p:cNvPr>
          <p:cNvSpPr/>
          <p:nvPr/>
        </p:nvSpPr>
        <p:spPr>
          <a:xfrm>
            <a:off x="8873224" y="919259"/>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Delivery of Integrated Neighbourhood Health Teams</a:t>
            </a:r>
          </a:p>
        </p:txBody>
      </p:sp>
      <p:sp>
        <p:nvSpPr>
          <p:cNvPr id="3" name="Rectangle 2">
            <a:extLst>
              <a:ext uri="{FF2B5EF4-FFF2-40B4-BE49-F238E27FC236}">
                <a16:creationId xmlns:a16="http://schemas.microsoft.com/office/drawing/2014/main" id="{6B624762-FCC9-1732-61E6-C458979A0752}"/>
              </a:ext>
            </a:extLst>
          </p:cNvPr>
          <p:cNvSpPr/>
          <p:nvPr/>
        </p:nvSpPr>
        <p:spPr>
          <a:xfrm>
            <a:off x="11593362" y="919259"/>
            <a:ext cx="2598128" cy="723900"/>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Increased Provider Collaboration</a:t>
            </a:r>
          </a:p>
        </p:txBody>
      </p:sp>
      <p:sp>
        <p:nvSpPr>
          <p:cNvPr id="9" name="Rectangle 8">
            <a:extLst>
              <a:ext uri="{FF2B5EF4-FFF2-40B4-BE49-F238E27FC236}">
                <a16:creationId xmlns:a16="http://schemas.microsoft.com/office/drawing/2014/main" id="{F32F98FF-8AF5-55AD-EF51-1F5EEC029192}"/>
              </a:ext>
            </a:extLst>
          </p:cNvPr>
          <p:cNvSpPr/>
          <p:nvPr/>
        </p:nvSpPr>
        <p:spPr>
          <a:xfrm>
            <a:off x="14313499" y="919259"/>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Promoting self care and management</a:t>
            </a:r>
          </a:p>
        </p:txBody>
      </p:sp>
      <p:graphicFrame>
        <p:nvGraphicFramePr>
          <p:cNvPr id="10" name="Table 9">
            <a:extLst>
              <a:ext uri="{FF2B5EF4-FFF2-40B4-BE49-F238E27FC236}">
                <a16:creationId xmlns:a16="http://schemas.microsoft.com/office/drawing/2014/main" id="{9FF66193-CCD7-33B1-E8D9-2AA49BD5C202}"/>
              </a:ext>
            </a:extLst>
          </p:cNvPr>
          <p:cNvGraphicFramePr>
            <a:graphicFrameLocks noGrp="1"/>
          </p:cNvGraphicFramePr>
          <p:nvPr>
            <p:extLst>
              <p:ext uri="{D42A27DB-BD31-4B8C-83A1-F6EECF244321}">
                <p14:modId xmlns:p14="http://schemas.microsoft.com/office/powerpoint/2010/main" val="3411628009"/>
              </p:ext>
            </p:extLst>
          </p:nvPr>
        </p:nvGraphicFramePr>
        <p:xfrm>
          <a:off x="230769" y="1712351"/>
          <a:ext cx="17828632" cy="8519160"/>
        </p:xfrm>
        <a:graphic>
          <a:graphicData uri="http://schemas.openxmlformats.org/drawingml/2006/table">
            <a:tbl>
              <a:tblPr firstRow="1" bandRow="1">
                <a:tableStyleId>{5940675A-B579-460E-94D1-54222C63F5DA}</a:tableStyleId>
              </a:tblPr>
              <a:tblGrid>
                <a:gridCol w="9027814">
                  <a:extLst>
                    <a:ext uri="{9D8B030D-6E8A-4147-A177-3AD203B41FA5}">
                      <a16:colId xmlns:a16="http://schemas.microsoft.com/office/drawing/2014/main" val="1821068227"/>
                    </a:ext>
                  </a:extLst>
                </a:gridCol>
                <a:gridCol w="1309819">
                  <a:extLst>
                    <a:ext uri="{9D8B030D-6E8A-4147-A177-3AD203B41FA5}">
                      <a16:colId xmlns:a16="http://schemas.microsoft.com/office/drawing/2014/main" val="3505375895"/>
                    </a:ext>
                  </a:extLst>
                </a:gridCol>
                <a:gridCol w="7490999">
                  <a:extLst>
                    <a:ext uri="{9D8B030D-6E8A-4147-A177-3AD203B41FA5}">
                      <a16:colId xmlns:a16="http://schemas.microsoft.com/office/drawing/2014/main" val="2930187358"/>
                    </a:ext>
                  </a:extLst>
                </a:gridCol>
              </a:tblGrid>
              <a:tr h="556260">
                <a:tc>
                  <a:txBody>
                    <a:bodyPr/>
                    <a:lstStyle/>
                    <a:p>
                      <a:r>
                        <a:rPr lang="en-GB" sz="1800" b="1" dirty="0">
                          <a:solidFill>
                            <a:schemeClr val="tx1"/>
                          </a:solidFill>
                          <a:latin typeface="Arial" panose="020B0604020202020204" pitchFamily="34" charset="0"/>
                          <a:cs typeface="Arial" panose="020B0604020202020204" pitchFamily="34" charset="0"/>
                        </a:rPr>
                        <a:t>Key Actions</a:t>
                      </a:r>
                    </a:p>
                  </a:txBody>
                  <a:tcPr marL="137160" marR="137160" marT="68580" marB="68580">
                    <a:solidFill>
                      <a:schemeClr val="bg1">
                        <a:lumMod val="75000"/>
                      </a:schemeClr>
                    </a:solidFill>
                  </a:tcPr>
                </a:tc>
                <a:tc>
                  <a:txBody>
                    <a:bodyPr/>
                    <a:lstStyle/>
                    <a:p>
                      <a:r>
                        <a:rPr lang="en-GB" sz="1800" b="1" dirty="0">
                          <a:latin typeface="Arial" panose="020B0604020202020204" pitchFamily="34" charset="0"/>
                          <a:cs typeface="Arial" panose="020B0604020202020204" pitchFamily="34" charset="0"/>
                        </a:rPr>
                        <a:t>Timeline</a:t>
                      </a:r>
                    </a:p>
                  </a:txBody>
                  <a:tcPr marL="137160" marR="137160" marT="68580" marB="68580">
                    <a:solidFill>
                      <a:schemeClr val="bg1">
                        <a:lumMod val="75000"/>
                      </a:schemeClr>
                    </a:solidFill>
                  </a:tcPr>
                </a:tc>
                <a:tc>
                  <a:txBody>
                    <a:bodyPr/>
                    <a:lstStyle/>
                    <a:p>
                      <a:r>
                        <a:rPr lang="en-GB" sz="1800" b="1" dirty="0">
                          <a:solidFill>
                            <a:schemeClr val="tx1"/>
                          </a:solidFill>
                          <a:latin typeface="Arial" panose="020B0604020202020204" pitchFamily="34" charset="0"/>
                          <a:cs typeface="Arial" panose="020B0604020202020204" pitchFamily="34" charset="0"/>
                        </a:rPr>
                        <a:t>Success measures</a:t>
                      </a:r>
                    </a:p>
                  </a:txBody>
                  <a:tcPr marL="137160" marR="137160" marT="68580" marB="68580">
                    <a:solidFill>
                      <a:schemeClr val="bg1">
                        <a:lumMod val="75000"/>
                      </a:schemeClr>
                    </a:solidFill>
                  </a:tcPr>
                </a:tc>
                <a:extLst>
                  <a:ext uri="{0D108BD9-81ED-4DB2-BD59-A6C34878D82A}">
                    <a16:rowId xmlns:a16="http://schemas.microsoft.com/office/drawing/2014/main" val="2688383141"/>
                  </a:ext>
                </a:extLst>
              </a:tr>
              <a:tr h="685800">
                <a:tc>
                  <a:txBody>
                    <a:bodyPr/>
                    <a:lstStyle/>
                    <a:p>
                      <a:r>
                        <a:rPr lang="en-GB" sz="1800" dirty="0">
                          <a:solidFill>
                            <a:schemeClr val="tx1"/>
                          </a:solidFill>
                          <a:latin typeface="Arial" panose="020B0604020202020204" pitchFamily="34" charset="0"/>
                          <a:cs typeface="Arial" panose="020B0604020202020204" pitchFamily="34" charset="0"/>
                        </a:rPr>
                        <a:t>Develop a single GP Collaborative to create a unified voice for general practice.</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Q1-2</a:t>
                      </a:r>
                    </a:p>
                  </a:txBody>
                  <a:tcPr marL="137160" marR="137160" marT="68580" marB="68580"/>
                </a:tc>
                <a:tc>
                  <a:txBody>
                    <a:bodyPr/>
                    <a:lstStyle/>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Agreed concordat across all practices (September 2025).</a:t>
                      </a:r>
                    </a:p>
                  </a:txBody>
                  <a:tcPr marL="137160" marR="137160" marT="68580" marB="68580"/>
                </a:tc>
                <a:extLst>
                  <a:ext uri="{0D108BD9-81ED-4DB2-BD59-A6C34878D82A}">
                    <a16:rowId xmlns:a16="http://schemas.microsoft.com/office/drawing/2014/main" val="2976601596"/>
                  </a:ext>
                </a:extLst>
              </a:tr>
              <a:tr h="960120">
                <a:tc>
                  <a:txBody>
                    <a:bodyPr/>
                    <a:lstStyle/>
                    <a:p>
                      <a:r>
                        <a:rPr lang="en-GB" sz="1800" dirty="0">
                          <a:solidFill>
                            <a:schemeClr val="tx1"/>
                          </a:solidFill>
                          <a:latin typeface="Arial" panose="020B0604020202020204" pitchFamily="34" charset="0"/>
                          <a:cs typeface="Arial" panose="020B0604020202020204" pitchFamily="34" charset="0"/>
                        </a:rPr>
                        <a:t>Develop enhanced service proposal/GP Improvement Programme to incentivise GP engagement in Integrated Neighbourhood Health Model and accelerate proactive case finding and management.</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Q1-3</a:t>
                      </a:r>
                    </a:p>
                  </a:txBody>
                  <a:tcPr marL="137160" marR="137160" marT="68580" marB="68580"/>
                </a:tc>
                <a:tc>
                  <a:txBody>
                    <a:bodyPr/>
                    <a:lstStyle/>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Options appraisal completed </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Agreed Enhanced Service Offer mobilised across N&amp;N (June 2025).</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Performance oversight of delivery commenced (September 2025).</a:t>
                      </a:r>
                    </a:p>
                  </a:txBody>
                  <a:tcPr marL="137160" marR="137160" marT="68580" marB="68580"/>
                </a:tc>
                <a:extLst>
                  <a:ext uri="{0D108BD9-81ED-4DB2-BD59-A6C34878D82A}">
                    <a16:rowId xmlns:a16="http://schemas.microsoft.com/office/drawing/2014/main" val="1927583934"/>
                  </a:ext>
                </a:extLst>
              </a:tr>
              <a:tr h="1234440">
                <a:tc>
                  <a:txBody>
                    <a:bodyPr/>
                    <a:lstStyle/>
                    <a:p>
                      <a:r>
                        <a:rPr lang="en-GB" sz="1800" dirty="0">
                          <a:solidFill>
                            <a:schemeClr val="tx1"/>
                          </a:solidFill>
                          <a:latin typeface="Arial" panose="020B0604020202020204" pitchFamily="34" charset="0"/>
                          <a:cs typeface="Arial" panose="020B0604020202020204" pitchFamily="34" charset="0"/>
                        </a:rPr>
                        <a:t>Dissemination of data packs for practices/Primary Care Networks to support awareness of variation in outcomes to support joint working and learning across practices and identification of opportunities for proactive support to practices by the ICB (PMS Performance Group).</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Implementation of pro-active practice visits to support practices to address unwarranted variation in outcomes (March 2025).</a:t>
                      </a:r>
                    </a:p>
                  </a:txBody>
                  <a:tcPr marL="137160" marR="137160" marT="68580" marB="68580"/>
                </a:tc>
                <a:extLst>
                  <a:ext uri="{0D108BD9-81ED-4DB2-BD59-A6C34878D82A}">
                    <a16:rowId xmlns:a16="http://schemas.microsoft.com/office/drawing/2014/main" val="3248812365"/>
                  </a:ext>
                </a:extLst>
              </a:tr>
              <a:tr h="685800">
                <a:tc>
                  <a:txBody>
                    <a:bodyPr/>
                    <a:lstStyle/>
                    <a:p>
                      <a:r>
                        <a:rPr lang="en-GB" sz="1800" dirty="0">
                          <a:solidFill>
                            <a:schemeClr val="tx1"/>
                          </a:solidFill>
                          <a:latin typeface="Arial" panose="020B0604020202020204" pitchFamily="34" charset="0"/>
                          <a:cs typeface="Arial" panose="020B0604020202020204" pitchFamily="34" charset="0"/>
                        </a:rPr>
                        <a:t>Exploration of opportunities for shared infrastructure across primary medical care services e.g. same day/urgent care, access Hub and Spoke model.</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Q1-4</a:t>
                      </a:r>
                    </a:p>
                  </a:txBody>
                  <a:tcPr marL="137160" marR="137160" marT="68580" marB="68580"/>
                </a:tc>
                <a:tc>
                  <a:txBody>
                    <a:bodyPr/>
                    <a:lstStyle/>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Identification of opportunities and early mobilisation (March 2026).</a:t>
                      </a:r>
                    </a:p>
                  </a:txBody>
                  <a:tcPr marL="137160" marR="137160" marT="68580" marB="68580"/>
                </a:tc>
                <a:extLst>
                  <a:ext uri="{0D108BD9-81ED-4DB2-BD59-A6C34878D82A}">
                    <a16:rowId xmlns:a16="http://schemas.microsoft.com/office/drawing/2014/main" val="2320723525"/>
                  </a:ext>
                </a:extLst>
              </a:tr>
              <a:tr h="556260">
                <a:tc>
                  <a:txBody>
                    <a:bodyPr/>
                    <a:lstStyle/>
                    <a:p>
                      <a:r>
                        <a:rPr lang="en-GB" sz="1800" dirty="0">
                          <a:solidFill>
                            <a:schemeClr val="tx1"/>
                          </a:solidFill>
                          <a:latin typeface="Arial" panose="020B0604020202020204" pitchFamily="34" charset="0"/>
                          <a:cs typeface="Arial" panose="020B0604020202020204" pitchFamily="34" charset="0"/>
                        </a:rPr>
                        <a:t>Expansion of ‘at scale’ working models for delivery of primary medical services.</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Q4</a:t>
                      </a:r>
                    </a:p>
                  </a:txBody>
                  <a:tcPr marL="137160" marR="137160" marT="68580" marB="68580"/>
                </a:tc>
                <a:tc>
                  <a:txBody>
                    <a:bodyPr/>
                    <a:lstStyle/>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Review of opportunities for delivery of commissioning ‘at scale’.</a:t>
                      </a:r>
                    </a:p>
                  </a:txBody>
                  <a:tcPr marL="137160" marR="137160" marT="68580" marB="68580"/>
                </a:tc>
                <a:extLst>
                  <a:ext uri="{0D108BD9-81ED-4DB2-BD59-A6C34878D82A}">
                    <a16:rowId xmlns:a16="http://schemas.microsoft.com/office/drawing/2014/main" val="1115752342"/>
                  </a:ext>
                </a:extLst>
              </a:tr>
              <a:tr h="685800">
                <a:tc>
                  <a:txBody>
                    <a:bodyPr/>
                    <a:lstStyle/>
                    <a:p>
                      <a:r>
                        <a:rPr lang="en-GB" sz="1800" dirty="0">
                          <a:solidFill>
                            <a:schemeClr val="tx1"/>
                          </a:solidFill>
                          <a:latin typeface="Arial" panose="020B0604020202020204" pitchFamily="34" charset="0"/>
                          <a:cs typeface="Arial" panose="020B0604020202020204" pitchFamily="34" charset="0"/>
                        </a:rPr>
                        <a:t>Involve Pharmacy, Optometry and Dentistry across all Place Based Partnerships.</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Q1-2</a:t>
                      </a:r>
                    </a:p>
                  </a:txBody>
                  <a:tcPr marL="137160" marR="137160" marT="68580" marB="68580"/>
                </a:tc>
                <a:tc>
                  <a:txBody>
                    <a:bodyPr/>
                    <a:lstStyle/>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Involve and enhance awareness of Pharmacy, Optometry and Dentistry within Place Based Partnerships (July 2025).</a:t>
                      </a:r>
                    </a:p>
                  </a:txBody>
                  <a:tcPr marL="137160" marR="137160" marT="68580" marB="68580"/>
                </a:tc>
                <a:extLst>
                  <a:ext uri="{0D108BD9-81ED-4DB2-BD59-A6C34878D82A}">
                    <a16:rowId xmlns:a16="http://schemas.microsoft.com/office/drawing/2014/main" val="11658803"/>
                  </a:ext>
                </a:extLst>
              </a:tr>
              <a:tr h="685800">
                <a:tc>
                  <a:txBody>
                    <a:bodyPr/>
                    <a:lstStyle/>
                    <a:p>
                      <a:r>
                        <a:rPr lang="en-GB" sz="1800" dirty="0">
                          <a:solidFill>
                            <a:schemeClr val="tx1"/>
                          </a:solidFill>
                          <a:latin typeface="Arial" panose="020B0604020202020204" pitchFamily="34" charset="0"/>
                          <a:cs typeface="Arial" panose="020B0604020202020204" pitchFamily="34" charset="0"/>
                        </a:rPr>
                        <a:t>Ensure that we address the needs of the whole population, by considering oral health in the services that support our vulnerable groups.  Specifically ensure that vulnerable people receive routine and urgent dental care, as part of their overall care (may involve signposting to services or referral into services such as the Community Dental Service.</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Q1</a:t>
                      </a:r>
                    </a:p>
                  </a:txBody>
                  <a:tcPr marL="137160" marR="137160" marT="68580" marB="68580"/>
                </a:tc>
                <a:tc>
                  <a:txBody>
                    <a:bodyPr/>
                    <a:lstStyle/>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Agreed process Plan  (June) 2025 mobilised by  (December 2025).</a:t>
                      </a:r>
                    </a:p>
                  </a:txBody>
                  <a:tcPr marL="137160" marR="137160" marT="68580" marB="68580"/>
                </a:tc>
                <a:extLst>
                  <a:ext uri="{0D108BD9-81ED-4DB2-BD59-A6C34878D82A}">
                    <a16:rowId xmlns:a16="http://schemas.microsoft.com/office/drawing/2014/main" val="604694859"/>
                  </a:ext>
                </a:extLst>
              </a:tr>
              <a:tr h="960120">
                <a:tc>
                  <a:txBody>
                    <a:bodyPr/>
                    <a:lstStyle/>
                    <a:p>
                      <a:r>
                        <a:rPr lang="en-GB" sz="1800" dirty="0">
                          <a:solidFill>
                            <a:schemeClr val="tx1"/>
                          </a:solidFill>
                          <a:latin typeface="Arial" panose="020B0604020202020204" pitchFamily="34" charset="0"/>
                          <a:cs typeface="Arial" panose="020B0604020202020204" pitchFamily="34" charset="0"/>
                        </a:rPr>
                        <a:t>Confirm approach to develop Dental Strategy One Vision across NHS and Local Authorities.</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Q4</a:t>
                      </a:r>
                    </a:p>
                  </a:txBody>
                  <a:tcPr marL="137160" marR="137160" marT="68580" marB="68580"/>
                </a:tc>
                <a:tc>
                  <a:txBody>
                    <a:bodyPr/>
                    <a:lstStyle/>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One vision across the system to support commissioning and oral health needs and prevention March 2026.  Implementation plan (June 26), Mobilisation (September 2026).</a:t>
                      </a:r>
                    </a:p>
                  </a:txBody>
                  <a:tcPr marL="137160" marR="137160" marT="68580" marB="68580"/>
                </a:tc>
                <a:extLst>
                  <a:ext uri="{0D108BD9-81ED-4DB2-BD59-A6C34878D82A}">
                    <a16:rowId xmlns:a16="http://schemas.microsoft.com/office/drawing/2014/main" val="2681612073"/>
                  </a:ext>
                </a:extLst>
              </a:tr>
              <a:tr h="685800">
                <a:tc>
                  <a:txBody>
                    <a:bodyPr/>
                    <a:lstStyle/>
                    <a:p>
                      <a:r>
                        <a:rPr lang="en-GB" sz="1800" dirty="0">
                          <a:solidFill>
                            <a:schemeClr val="tx1"/>
                          </a:solidFill>
                          <a:latin typeface="Arial" panose="020B0604020202020204" pitchFamily="34" charset="0"/>
                          <a:cs typeface="Arial" panose="020B0604020202020204" pitchFamily="34" charset="0"/>
                        </a:rPr>
                        <a:t>Primary / Secondary care interface enhanced to incorporate Pharmacy, Optometry and Dental Services.</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Q2</a:t>
                      </a:r>
                    </a:p>
                  </a:txBody>
                  <a:tcPr marL="137160" marR="137160" marT="68580" marB="68580"/>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PODS active participation within primary / secondary care interface meeting supporting wider working (September 2025).</a:t>
                      </a:r>
                    </a:p>
                  </a:txBody>
                  <a:tcPr marL="137160" marR="137160" marT="68580" marB="68580"/>
                </a:tc>
                <a:extLst>
                  <a:ext uri="{0D108BD9-81ED-4DB2-BD59-A6C34878D82A}">
                    <a16:rowId xmlns:a16="http://schemas.microsoft.com/office/drawing/2014/main" val="3349148584"/>
                  </a:ext>
                </a:extLst>
              </a:tr>
            </a:tbl>
          </a:graphicData>
        </a:graphic>
      </p:graphicFrame>
    </p:spTree>
    <p:extLst>
      <p:ext uri="{BB962C8B-B14F-4D97-AF65-F5344CB8AC3E}">
        <p14:creationId xmlns:p14="http://schemas.microsoft.com/office/powerpoint/2010/main" val="2293897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7A6F-D457-38F1-ADFA-689E63AA651D}"/>
              </a:ext>
            </a:extLst>
          </p:cNvPr>
          <p:cNvSpPr>
            <a:spLocks noGrp="1"/>
          </p:cNvSpPr>
          <p:nvPr>
            <p:ph type="title"/>
          </p:nvPr>
        </p:nvSpPr>
        <p:spPr>
          <a:xfrm>
            <a:off x="260749" y="-106372"/>
            <a:ext cx="15773400" cy="1988345"/>
          </a:xfrm>
        </p:spPr>
        <p:txBody>
          <a:bodyPr/>
          <a:lstStyle/>
          <a:p>
            <a:pPr algn="l"/>
            <a:r>
              <a:rPr lang="en-GB" dirty="0">
                <a:latin typeface="Arial" panose="020B0604020202020204" pitchFamily="34" charset="0"/>
                <a:cs typeface="Arial" panose="020B0604020202020204" pitchFamily="34" charset="0"/>
              </a:rPr>
              <a:t>Delivery Plan 2025/6 – Promoting self care and management</a:t>
            </a:r>
          </a:p>
        </p:txBody>
      </p:sp>
      <p:sp>
        <p:nvSpPr>
          <p:cNvPr id="5" name="Rectangle 4">
            <a:extLst>
              <a:ext uri="{FF2B5EF4-FFF2-40B4-BE49-F238E27FC236}">
                <a16:creationId xmlns:a16="http://schemas.microsoft.com/office/drawing/2014/main" id="{8B481960-590E-77B5-DE1F-72B599699542}"/>
              </a:ext>
            </a:extLst>
          </p:cNvPr>
          <p:cNvSpPr/>
          <p:nvPr/>
        </p:nvSpPr>
        <p:spPr>
          <a:xfrm>
            <a:off x="856650" y="1551035"/>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Prevention and Proactive care</a:t>
            </a:r>
          </a:p>
        </p:txBody>
      </p:sp>
      <p:sp>
        <p:nvSpPr>
          <p:cNvPr id="6" name="Rectangle 5">
            <a:extLst>
              <a:ext uri="{FF2B5EF4-FFF2-40B4-BE49-F238E27FC236}">
                <a16:creationId xmlns:a16="http://schemas.microsoft.com/office/drawing/2014/main" id="{1F0341CF-4530-5E87-116F-ECD3D18FEB0E}"/>
              </a:ext>
            </a:extLst>
          </p:cNvPr>
          <p:cNvSpPr/>
          <p:nvPr/>
        </p:nvSpPr>
        <p:spPr>
          <a:xfrm>
            <a:off x="3576787" y="1551035"/>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Improved workforce integration, retention and training</a:t>
            </a:r>
          </a:p>
        </p:txBody>
      </p:sp>
      <p:sp>
        <p:nvSpPr>
          <p:cNvPr id="7" name="Rectangle 6">
            <a:extLst>
              <a:ext uri="{FF2B5EF4-FFF2-40B4-BE49-F238E27FC236}">
                <a16:creationId xmlns:a16="http://schemas.microsoft.com/office/drawing/2014/main" id="{10E7D417-2226-5D36-B0B7-932A44281751}"/>
              </a:ext>
            </a:extLst>
          </p:cNvPr>
          <p:cNvSpPr/>
          <p:nvPr/>
        </p:nvSpPr>
        <p:spPr>
          <a:xfrm>
            <a:off x="6245555" y="1551035"/>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Improved access</a:t>
            </a:r>
          </a:p>
        </p:txBody>
      </p:sp>
      <p:sp>
        <p:nvSpPr>
          <p:cNvPr id="8" name="Rectangle 7">
            <a:extLst>
              <a:ext uri="{FF2B5EF4-FFF2-40B4-BE49-F238E27FC236}">
                <a16:creationId xmlns:a16="http://schemas.microsoft.com/office/drawing/2014/main" id="{16D477A5-5131-338E-10C6-0C4F0C5D9537}"/>
              </a:ext>
            </a:extLst>
          </p:cNvPr>
          <p:cNvSpPr/>
          <p:nvPr/>
        </p:nvSpPr>
        <p:spPr>
          <a:xfrm>
            <a:off x="8965692" y="1551035"/>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Delivery of Integrated Neighbourhood Health Teams</a:t>
            </a:r>
          </a:p>
        </p:txBody>
      </p:sp>
      <p:sp>
        <p:nvSpPr>
          <p:cNvPr id="3" name="Rectangle 2">
            <a:extLst>
              <a:ext uri="{FF2B5EF4-FFF2-40B4-BE49-F238E27FC236}">
                <a16:creationId xmlns:a16="http://schemas.microsoft.com/office/drawing/2014/main" id="{6B624762-FCC9-1732-61E6-C458979A0752}"/>
              </a:ext>
            </a:extLst>
          </p:cNvPr>
          <p:cNvSpPr/>
          <p:nvPr/>
        </p:nvSpPr>
        <p:spPr>
          <a:xfrm>
            <a:off x="11685830" y="1551035"/>
            <a:ext cx="2598128" cy="723900"/>
          </a:xfrm>
          <a:prstGeom prst="rect">
            <a:avLst/>
          </a:prstGeom>
          <a:solidFill>
            <a:schemeClr val="accent5">
              <a:lumMod val="75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Increased Provider Collaboration</a:t>
            </a:r>
          </a:p>
        </p:txBody>
      </p:sp>
      <p:sp>
        <p:nvSpPr>
          <p:cNvPr id="9" name="Rectangle 8">
            <a:extLst>
              <a:ext uri="{FF2B5EF4-FFF2-40B4-BE49-F238E27FC236}">
                <a16:creationId xmlns:a16="http://schemas.microsoft.com/office/drawing/2014/main" id="{F32F98FF-8AF5-55AD-EF51-1F5EEC029192}"/>
              </a:ext>
            </a:extLst>
          </p:cNvPr>
          <p:cNvSpPr/>
          <p:nvPr/>
        </p:nvSpPr>
        <p:spPr>
          <a:xfrm>
            <a:off x="14405967" y="1551035"/>
            <a:ext cx="2598128" cy="723900"/>
          </a:xfrm>
          <a:prstGeom prst="rect">
            <a:avLst/>
          </a:prstGeom>
          <a:solidFill>
            <a:schemeClr val="accent5">
              <a:lumMod val="75000"/>
              <a:alpha val="9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Promoting self care and management</a:t>
            </a:r>
          </a:p>
        </p:txBody>
      </p:sp>
      <p:graphicFrame>
        <p:nvGraphicFramePr>
          <p:cNvPr id="10" name="Table 9">
            <a:extLst>
              <a:ext uri="{FF2B5EF4-FFF2-40B4-BE49-F238E27FC236}">
                <a16:creationId xmlns:a16="http://schemas.microsoft.com/office/drawing/2014/main" id="{7252E684-80E0-AA06-46B6-B9A8835BE864}"/>
              </a:ext>
            </a:extLst>
          </p:cNvPr>
          <p:cNvGraphicFramePr>
            <a:graphicFrameLocks noGrp="1"/>
          </p:cNvGraphicFramePr>
          <p:nvPr>
            <p:extLst>
              <p:ext uri="{D42A27DB-BD31-4B8C-83A1-F6EECF244321}">
                <p14:modId xmlns:p14="http://schemas.microsoft.com/office/powerpoint/2010/main" val="867458347"/>
              </p:ext>
            </p:extLst>
          </p:nvPr>
        </p:nvGraphicFramePr>
        <p:xfrm>
          <a:off x="260749" y="2918460"/>
          <a:ext cx="17299340" cy="3916680"/>
        </p:xfrm>
        <a:graphic>
          <a:graphicData uri="http://schemas.openxmlformats.org/drawingml/2006/table">
            <a:tbl>
              <a:tblPr firstRow="1" bandRow="1">
                <a:tableStyleId>{5940675A-B579-460E-94D1-54222C63F5DA}</a:tableStyleId>
              </a:tblPr>
              <a:tblGrid>
                <a:gridCol w="8759799">
                  <a:extLst>
                    <a:ext uri="{9D8B030D-6E8A-4147-A177-3AD203B41FA5}">
                      <a16:colId xmlns:a16="http://schemas.microsoft.com/office/drawing/2014/main" val="1821068227"/>
                    </a:ext>
                  </a:extLst>
                </a:gridCol>
                <a:gridCol w="1270932">
                  <a:extLst>
                    <a:ext uri="{9D8B030D-6E8A-4147-A177-3AD203B41FA5}">
                      <a16:colId xmlns:a16="http://schemas.microsoft.com/office/drawing/2014/main" val="3505375895"/>
                    </a:ext>
                  </a:extLst>
                </a:gridCol>
                <a:gridCol w="7268609">
                  <a:extLst>
                    <a:ext uri="{9D8B030D-6E8A-4147-A177-3AD203B41FA5}">
                      <a16:colId xmlns:a16="http://schemas.microsoft.com/office/drawing/2014/main" val="2930187358"/>
                    </a:ext>
                  </a:extLst>
                </a:gridCol>
              </a:tblGrid>
              <a:tr h="624840">
                <a:tc>
                  <a:txBody>
                    <a:bodyPr/>
                    <a:lstStyle/>
                    <a:p>
                      <a:r>
                        <a:rPr lang="en-GB" sz="1800" b="1" dirty="0">
                          <a:latin typeface="Arial" panose="020B0604020202020204" pitchFamily="34" charset="0"/>
                          <a:cs typeface="Arial" panose="020B0604020202020204" pitchFamily="34" charset="0"/>
                        </a:rPr>
                        <a:t>Key Actions</a:t>
                      </a:r>
                    </a:p>
                  </a:txBody>
                  <a:tcPr marL="137160" marR="137160" marT="68580" marB="68580">
                    <a:solidFill>
                      <a:schemeClr val="bg1">
                        <a:lumMod val="75000"/>
                      </a:schemeClr>
                    </a:solidFill>
                  </a:tcPr>
                </a:tc>
                <a:tc>
                  <a:txBody>
                    <a:bodyPr/>
                    <a:lstStyle/>
                    <a:p>
                      <a:r>
                        <a:rPr lang="en-GB" sz="1800" b="1" dirty="0">
                          <a:latin typeface="Arial" panose="020B0604020202020204" pitchFamily="34" charset="0"/>
                          <a:cs typeface="Arial" panose="020B0604020202020204" pitchFamily="34" charset="0"/>
                        </a:rPr>
                        <a:t>Timeline</a:t>
                      </a:r>
                    </a:p>
                  </a:txBody>
                  <a:tcPr marL="137160" marR="137160" marT="68580" marB="68580">
                    <a:solidFill>
                      <a:schemeClr val="bg1">
                        <a:lumMod val="75000"/>
                      </a:schemeClr>
                    </a:solidFill>
                  </a:tcPr>
                </a:tc>
                <a:tc>
                  <a:txBody>
                    <a:bodyPr/>
                    <a:lstStyle/>
                    <a:p>
                      <a:r>
                        <a:rPr lang="en-GB" sz="1800" b="1" dirty="0">
                          <a:latin typeface="Arial" panose="020B0604020202020204" pitchFamily="34" charset="0"/>
                          <a:cs typeface="Arial" panose="020B0604020202020204" pitchFamily="34" charset="0"/>
                        </a:rPr>
                        <a:t>Success measures</a:t>
                      </a:r>
                    </a:p>
                  </a:txBody>
                  <a:tcPr marL="137160" marR="137160" marT="68580" marB="68580">
                    <a:solidFill>
                      <a:schemeClr val="bg1">
                        <a:lumMod val="75000"/>
                      </a:schemeClr>
                    </a:solidFill>
                  </a:tcPr>
                </a:tc>
                <a:extLst>
                  <a:ext uri="{0D108BD9-81ED-4DB2-BD59-A6C34878D82A}">
                    <a16:rowId xmlns:a16="http://schemas.microsoft.com/office/drawing/2014/main" val="2688383141"/>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Communications campaign to increase public awareness of pharmacy, optometry, dental expertise and services; prioritisation within areas of highest deprivation.  Comms to also promote self-care and management and awareness of self-referral pathways.  Importance of prevention in managing health and wellbeing (e.g. eye tests reduce risk of falls).</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Q1-4</a:t>
                      </a:r>
                    </a:p>
                    <a:p>
                      <a:endParaRPr lang="en-GB" sz="1800" dirty="0">
                        <a:latin typeface="Arial" panose="020B0604020202020204" pitchFamily="34" charset="0"/>
                        <a:cs typeface="Arial" panose="020B0604020202020204" pitchFamily="34" charset="0"/>
                      </a:endParaRPr>
                    </a:p>
                  </a:txBody>
                  <a:tcPr marL="137160" marR="137160" marT="68580" marB="68580"/>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Completed multi-media comms campaign (December 2025).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Increase in public and professional awareness of optometry’s expended role beyond vision correction (sample survey December 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Increase in public and professional awareness of oral health and preventative care and self-referral pathways (sample survey December 2025).  Increase in referrals through self-referral (March 2026).</a:t>
                      </a:r>
                    </a:p>
                    <a:p>
                      <a:endParaRPr lang="en-GB" sz="1800" dirty="0">
                        <a:latin typeface="Arial" panose="020B0604020202020204" pitchFamily="34" charset="0"/>
                        <a:cs typeface="Arial" panose="020B0604020202020204" pitchFamily="34" charset="0"/>
                      </a:endParaRPr>
                    </a:p>
                  </a:txBody>
                  <a:tcPr marL="137160" marR="137160" marT="68580" marB="68580"/>
                </a:tc>
                <a:extLst>
                  <a:ext uri="{0D108BD9-81ED-4DB2-BD59-A6C34878D82A}">
                    <a16:rowId xmlns:a16="http://schemas.microsoft.com/office/drawing/2014/main" val="2976601596"/>
                  </a:ext>
                </a:extLst>
              </a:tr>
              <a:tr h="685800">
                <a:tc>
                  <a:txBody>
                    <a:bodyPr/>
                    <a:lstStyle/>
                    <a:p>
                      <a:r>
                        <a:rPr lang="en-GB" sz="1800" dirty="0">
                          <a:latin typeface="Arial" panose="020B0604020202020204" pitchFamily="34" charset="0"/>
                          <a:cs typeface="Arial" panose="020B0604020202020204" pitchFamily="34" charset="0"/>
                        </a:rPr>
                        <a:t>Communications campaign to promote patient ordering of repeat medications allowing 3 – 5 days, supporting hub and spoke model of delivery.</a:t>
                      </a:r>
                    </a:p>
                  </a:txBody>
                  <a:tcPr marL="137160" marR="137160" marT="68580" marB="68580"/>
                </a:tc>
                <a:tc>
                  <a:txBody>
                    <a:bodyPr/>
                    <a:lstStyle/>
                    <a:p>
                      <a:r>
                        <a:rPr lang="en-GB" sz="1800" dirty="0">
                          <a:latin typeface="Arial" panose="020B0604020202020204" pitchFamily="34" charset="0"/>
                          <a:cs typeface="Arial" panose="020B0604020202020204" pitchFamily="34" charset="0"/>
                        </a:rPr>
                        <a:t>Q3</a:t>
                      </a:r>
                    </a:p>
                  </a:txBody>
                  <a:tcPr marL="137160" marR="137160" marT="68580" marB="68580"/>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Increase in pharmacy on-line prescription requests and reduction in emergency prescriptions issued (December 2026).</a:t>
                      </a:r>
                    </a:p>
                  </a:txBody>
                  <a:tcPr marL="137160" marR="137160" marT="68580" marB="68580"/>
                </a:tc>
                <a:extLst>
                  <a:ext uri="{0D108BD9-81ED-4DB2-BD59-A6C34878D82A}">
                    <a16:rowId xmlns:a16="http://schemas.microsoft.com/office/drawing/2014/main" val="591359013"/>
                  </a:ext>
                </a:extLst>
              </a:tr>
            </a:tbl>
          </a:graphicData>
        </a:graphic>
      </p:graphicFrame>
    </p:spTree>
    <p:extLst>
      <p:ext uri="{BB962C8B-B14F-4D97-AF65-F5344CB8AC3E}">
        <p14:creationId xmlns:p14="http://schemas.microsoft.com/office/powerpoint/2010/main" val="2619760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26FF-04EF-B0DD-7CA7-326F7A0D7E88}"/>
              </a:ext>
            </a:extLst>
          </p:cNvPr>
          <p:cNvSpPr>
            <a:spLocks noGrp="1"/>
          </p:cNvSpPr>
          <p:nvPr>
            <p:ph type="title"/>
          </p:nvPr>
        </p:nvSpPr>
        <p:spPr>
          <a:xfrm>
            <a:off x="-33670" y="0"/>
            <a:ext cx="18288000" cy="1143000"/>
          </a:xfrm>
          <a:solidFill>
            <a:srgbClr val="0097B2"/>
          </a:solidFill>
        </p:spPr>
        <p:txBody>
          <a:bodyPr>
            <a:normAutofit fontScale="90000"/>
          </a:bodyPr>
          <a:lstStyle/>
          <a:p>
            <a:pPr algn="l"/>
            <a:br>
              <a:rPr lang="en-GB" dirty="0">
                <a:latin typeface="Arial" panose="020B0604020202020204" pitchFamily="34" charset="0"/>
                <a:cs typeface="Arial" panose="020B0604020202020204" pitchFamily="34" charset="0"/>
              </a:rPr>
            </a:br>
            <a:r>
              <a:rPr lang="en-GB" sz="6000" dirty="0">
                <a:solidFill>
                  <a:schemeClr val="bg1"/>
                </a:solidFill>
                <a:latin typeface="Arial" panose="020B0604020202020204" pitchFamily="34" charset="0"/>
                <a:cs typeface="Arial" panose="020B0604020202020204" pitchFamily="34" charset="0"/>
              </a:rPr>
              <a:t>Delivering our vision</a:t>
            </a:r>
            <a:br>
              <a:rPr lang="en-GB" dirty="0">
                <a:solidFill>
                  <a:schemeClr val="bg1"/>
                </a:solidFill>
                <a:latin typeface="Arial" panose="020B0604020202020204" pitchFamily="34" charset="0"/>
                <a:cs typeface="Arial" panose="020B0604020202020204" pitchFamily="34" charset="0"/>
              </a:rPr>
            </a:br>
            <a:endParaRPr lang="en-GB"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8FF018E-A731-2D3F-E169-045476B84349}"/>
              </a:ext>
            </a:extLst>
          </p:cNvPr>
          <p:cNvSpPr txBox="1"/>
          <p:nvPr/>
        </p:nvSpPr>
        <p:spPr>
          <a:xfrm>
            <a:off x="381000" y="1638300"/>
            <a:ext cx="17449800"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Our approach to delivery is based on working in partnership across primary care.  It recognises the need to work together as a system of good practice and shared solutions and provides an opportunity to collectively shape and influence transformational change.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successfully deliver the aims and ambitions set out in the document the Primary Care Transformation Group will oversee and support the delivery of our agreed actions as outlined in our delivery Plans.  The group will have a system-wide approach to oversight and governance and our partners who have supported its development will all have a key role in supporting its delivery.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NHS Nottingham and Nottinghamshire ICB would like to take this opportunity to thank everyone who has been involved in the development of this strategy and your ongoing support in its implementation for the benefit of the population we serve.</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38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440449-40A1-0766-129B-27CB92A12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20407" y="4456504"/>
            <a:ext cx="5715559" cy="5327924"/>
          </a:xfrm>
          <a:prstGeom prst="rect">
            <a:avLst/>
          </a:prstGeom>
        </p:spPr>
      </p:pic>
      <p:sp>
        <p:nvSpPr>
          <p:cNvPr id="3" name="Rectangle: Rounded Corners 2">
            <a:extLst>
              <a:ext uri="{FF2B5EF4-FFF2-40B4-BE49-F238E27FC236}">
                <a16:creationId xmlns:a16="http://schemas.microsoft.com/office/drawing/2014/main" id="{175CD4F5-62D8-2558-4B1D-67AAF0B326B3}"/>
              </a:ext>
            </a:extLst>
          </p:cNvPr>
          <p:cNvSpPr/>
          <p:nvPr/>
        </p:nvSpPr>
        <p:spPr>
          <a:xfrm>
            <a:off x="457200" y="5530671"/>
            <a:ext cx="7274162" cy="1251708"/>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Arial" panose="020B0604020202020204" pitchFamily="34" charset="0"/>
                <a:cs typeface="Arial" panose="020B0604020202020204" pitchFamily="34" charset="0"/>
              </a:rPr>
              <a:t>Accelerating our integration of health and care teams at Neighbourhood level</a:t>
            </a:r>
          </a:p>
        </p:txBody>
      </p:sp>
      <p:sp>
        <p:nvSpPr>
          <p:cNvPr id="4" name="Rectangle: Rounded Corners 3">
            <a:extLst>
              <a:ext uri="{FF2B5EF4-FFF2-40B4-BE49-F238E27FC236}">
                <a16:creationId xmlns:a16="http://schemas.microsoft.com/office/drawing/2014/main" id="{F21A7291-0911-BD8A-AC89-54F7533353DC}"/>
              </a:ext>
            </a:extLst>
          </p:cNvPr>
          <p:cNvSpPr/>
          <p:nvPr/>
        </p:nvSpPr>
        <p:spPr>
          <a:xfrm>
            <a:off x="457199" y="6873654"/>
            <a:ext cx="7239531" cy="1342984"/>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Promoting greater provider collaboration at Place and system level</a:t>
            </a:r>
          </a:p>
        </p:txBody>
      </p:sp>
      <p:sp>
        <p:nvSpPr>
          <p:cNvPr id="5" name="Rectangle: Rounded Corners 4">
            <a:extLst>
              <a:ext uri="{FF2B5EF4-FFF2-40B4-BE49-F238E27FC236}">
                <a16:creationId xmlns:a16="http://schemas.microsoft.com/office/drawing/2014/main" id="{9734062E-D29F-CCAA-E02B-739E81B39FC6}"/>
              </a:ext>
            </a:extLst>
          </p:cNvPr>
          <p:cNvSpPr/>
          <p:nvPr/>
        </p:nvSpPr>
        <p:spPr>
          <a:xfrm>
            <a:off x="431041" y="8307914"/>
            <a:ext cx="7239530" cy="1342984"/>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Accelerating collaborative commissioning approaches and creating the conditions for success</a:t>
            </a:r>
          </a:p>
        </p:txBody>
      </p:sp>
      <p:sp>
        <p:nvSpPr>
          <p:cNvPr id="6" name="TextBox 6">
            <a:extLst>
              <a:ext uri="{FF2B5EF4-FFF2-40B4-BE49-F238E27FC236}">
                <a16:creationId xmlns:a16="http://schemas.microsoft.com/office/drawing/2014/main" id="{CE352A63-0FF6-44B2-60C4-9E97706596B6}"/>
              </a:ext>
            </a:extLst>
          </p:cNvPr>
          <p:cNvSpPr txBox="1">
            <a:spLocks/>
          </p:cNvSpPr>
          <p:nvPr/>
        </p:nvSpPr>
        <p:spPr>
          <a:xfrm>
            <a:off x="1" y="-16594"/>
            <a:ext cx="18288000" cy="925382"/>
          </a:xfrm>
          <a:prstGeom prst="rect">
            <a:avLst/>
          </a:prstGeom>
          <a:solidFill>
            <a:srgbClr val="0097B2"/>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7800"/>
              </a:lnSpc>
              <a:defRPr/>
            </a:pPr>
            <a:r>
              <a:rPr lang="en-US" sz="6000" spc="-120" dirty="0">
                <a:solidFill>
                  <a:srgbClr val="FFFFFF"/>
                </a:solidFill>
                <a:latin typeface="Arial" panose="020B0604020202020204" pitchFamily="34" charset="0"/>
                <a:ea typeface="Clear Sans"/>
                <a:cs typeface="Arial" panose="020B0604020202020204" pitchFamily="34" charset="0"/>
                <a:sym typeface="Clear Sans"/>
              </a:rPr>
              <a:t>Our strategic priorities</a:t>
            </a:r>
          </a:p>
        </p:txBody>
      </p:sp>
      <p:sp>
        <p:nvSpPr>
          <p:cNvPr id="7" name="TextBox 6">
            <a:extLst>
              <a:ext uri="{FF2B5EF4-FFF2-40B4-BE49-F238E27FC236}">
                <a16:creationId xmlns:a16="http://schemas.microsoft.com/office/drawing/2014/main" id="{988833CC-9555-70DF-0921-2A8D7CF51B3A}"/>
              </a:ext>
            </a:extLst>
          </p:cNvPr>
          <p:cNvSpPr txBox="1"/>
          <p:nvPr/>
        </p:nvSpPr>
        <p:spPr>
          <a:xfrm>
            <a:off x="170121" y="1147450"/>
            <a:ext cx="8973879" cy="3139321"/>
          </a:xfrm>
          <a:prstGeom prst="rect">
            <a:avLst/>
          </a:prstGeom>
          <a:noFill/>
        </p:spPr>
        <p:txBody>
          <a:bodyPr wrap="square" rtlCol="0">
            <a:spAutoFit/>
          </a:bodyPr>
          <a:lstStyle/>
          <a:p>
            <a:r>
              <a:rPr lang="en-GB" dirty="0"/>
              <a:t>Statutory partners across Nottingham and Nottinghamshire have come together to develop strategic priorities to improve the health and wellbeing of our local population.  These priorities are outlined within our Integrated Care Strategy and supporting delivery plans (NHS Joint Forward Plan and Joint Health and Wellbeing Board Strategies).  These can be found here:</a:t>
            </a:r>
          </a:p>
          <a:p>
            <a:r>
              <a:rPr lang="en-GB" dirty="0">
                <a:hlinkClick r:id="rId3"/>
              </a:rPr>
              <a:t>Integrated Care Strategy - NHS Nottingham and Nottinghamshire ICS - NHS Nottingham and Nottinghamshire ICS</a:t>
            </a:r>
            <a:endParaRPr lang="en-GB" dirty="0"/>
          </a:p>
          <a:p>
            <a:r>
              <a:rPr lang="en-GB" dirty="0">
                <a:hlinkClick r:id="rId4"/>
              </a:rPr>
              <a:t>NHS Joint Forward Plan - NHS Nottingham and Nottinghamshire ICS - NHS Nottingham and Nottinghamshire ICS</a:t>
            </a:r>
            <a:endParaRPr lang="en-GB" dirty="0"/>
          </a:p>
          <a:p>
            <a:r>
              <a:rPr lang="en-GB" dirty="0">
                <a:hlinkClick r:id="rId5"/>
              </a:rPr>
              <a:t>Nottinghamshire Joint Health and Wellbeing Strategy 2022-2026</a:t>
            </a:r>
            <a:endParaRPr lang="en-GB" dirty="0"/>
          </a:p>
          <a:p>
            <a:r>
              <a:rPr lang="en-GB" dirty="0">
                <a:hlinkClick r:id="rId6"/>
              </a:rPr>
              <a:t>nottingham-city-joint-health-and-wellbeing-strategy-2022-25.pdf</a:t>
            </a:r>
            <a:endParaRPr lang="en-GB" dirty="0"/>
          </a:p>
        </p:txBody>
      </p:sp>
      <p:sp>
        <p:nvSpPr>
          <p:cNvPr id="8" name="TextBox 7">
            <a:extLst>
              <a:ext uri="{FF2B5EF4-FFF2-40B4-BE49-F238E27FC236}">
                <a16:creationId xmlns:a16="http://schemas.microsoft.com/office/drawing/2014/main" id="{7D2567E0-5368-EDB3-787D-714BF69404A9}"/>
              </a:ext>
            </a:extLst>
          </p:cNvPr>
          <p:cNvSpPr txBox="1"/>
          <p:nvPr/>
        </p:nvSpPr>
        <p:spPr>
          <a:xfrm>
            <a:off x="9677400" y="1137783"/>
            <a:ext cx="8440479" cy="3139321"/>
          </a:xfrm>
          <a:prstGeom prst="rect">
            <a:avLst/>
          </a:prstGeom>
          <a:noFill/>
        </p:spPr>
        <p:txBody>
          <a:bodyPr wrap="square" rtlCol="0">
            <a:spAutoFit/>
          </a:bodyPr>
          <a:lstStyle/>
          <a:p>
            <a:r>
              <a:rPr lang="en-GB" dirty="0"/>
              <a:t>One of our key transformational themes is the development of integrated neighbourhood working across our local communities.  Below is a high level model of the way we will achieve this.  It illustrates our intention over the next five years of moving more care out of traditional hospital based settings and into communities.  Our ‘home first’ approach will be enabled through technology, and by accelerating health and care staff working together differently.  This includes improved joint working focussed on hyper-local populations of approximately 100-150,000 and far greater focus on promoting ill health prevention, especially for those people with the most complex needs.  Our primary care teams will play a critical role in this transformation.  That’s why this Primary Care Strategy focusses on maintaining their resilience and ability to fully respond, and adapt to, this new vision for local health and care services.</a:t>
            </a:r>
          </a:p>
        </p:txBody>
      </p:sp>
      <p:sp>
        <p:nvSpPr>
          <p:cNvPr id="9" name="TextBox 8">
            <a:extLst>
              <a:ext uri="{FF2B5EF4-FFF2-40B4-BE49-F238E27FC236}">
                <a16:creationId xmlns:a16="http://schemas.microsoft.com/office/drawing/2014/main" id="{C5016326-9BA1-8C58-3B35-28F995B8B1B7}"/>
              </a:ext>
            </a:extLst>
          </p:cNvPr>
          <p:cNvSpPr txBox="1"/>
          <p:nvPr/>
        </p:nvSpPr>
        <p:spPr>
          <a:xfrm>
            <a:off x="11357945" y="9779162"/>
            <a:ext cx="4953000" cy="369332"/>
          </a:xfrm>
          <a:prstGeom prst="rect">
            <a:avLst/>
          </a:prstGeom>
          <a:noFill/>
        </p:spPr>
        <p:txBody>
          <a:bodyPr wrap="square" rtlCol="0">
            <a:spAutoFit/>
          </a:bodyPr>
          <a:lstStyle/>
          <a:p>
            <a:r>
              <a:rPr lang="en-GB" dirty="0"/>
              <a:t>Integrated Neighbourhood Health Model</a:t>
            </a:r>
          </a:p>
        </p:txBody>
      </p:sp>
      <p:sp>
        <p:nvSpPr>
          <p:cNvPr id="10" name="TextBox 9">
            <a:extLst>
              <a:ext uri="{FF2B5EF4-FFF2-40B4-BE49-F238E27FC236}">
                <a16:creationId xmlns:a16="http://schemas.microsoft.com/office/drawing/2014/main" id="{4FE24A54-A1C1-59F8-10D5-A2BE242B3ECB}"/>
              </a:ext>
            </a:extLst>
          </p:cNvPr>
          <p:cNvSpPr txBox="1"/>
          <p:nvPr/>
        </p:nvSpPr>
        <p:spPr>
          <a:xfrm>
            <a:off x="170121" y="4585555"/>
            <a:ext cx="8305800" cy="646331"/>
          </a:xfrm>
          <a:prstGeom prst="rect">
            <a:avLst/>
          </a:prstGeom>
          <a:noFill/>
        </p:spPr>
        <p:txBody>
          <a:bodyPr wrap="square" rtlCol="0">
            <a:spAutoFit/>
          </a:bodyPr>
          <a:lstStyle/>
          <a:p>
            <a:r>
              <a:rPr lang="en-GB" dirty="0"/>
              <a:t>Within our Integrated Care Strategy we have highlighted three key transformational priorities.</a:t>
            </a:r>
          </a:p>
        </p:txBody>
      </p:sp>
    </p:spTree>
    <p:extLst>
      <p:ext uri="{BB962C8B-B14F-4D97-AF65-F5344CB8AC3E}">
        <p14:creationId xmlns:p14="http://schemas.microsoft.com/office/powerpoint/2010/main" val="233703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0" y="0"/>
            <a:ext cx="5589504" cy="10287000"/>
          </a:xfrm>
          <a:prstGeom prst="rect">
            <a:avLst/>
          </a:prstGeom>
          <a:solidFill>
            <a:srgbClr val="0097B2"/>
          </a:solidFill>
        </p:spPr>
        <p:txBody>
          <a:bodyPr/>
          <a:lstStyle/>
          <a:p>
            <a:endParaRPr lang="en-GB" dirty="0"/>
          </a:p>
        </p:txBody>
      </p:sp>
      <p:grpSp>
        <p:nvGrpSpPr>
          <p:cNvPr id="3" name="Group 3">
            <a:extLst>
              <a:ext uri="{C183D7F6-B498-43B3-948B-1728B52AA6E4}">
                <adec:decorative xmlns:adec="http://schemas.microsoft.com/office/drawing/2017/decorative" val="1"/>
              </a:ext>
            </a:extLst>
          </p:cNvPr>
          <p:cNvGrpSpPr/>
          <p:nvPr/>
        </p:nvGrpSpPr>
        <p:grpSpPr>
          <a:xfrm>
            <a:off x="466348" y="5343878"/>
            <a:ext cx="4656812" cy="3358373"/>
            <a:chOff x="0" y="0"/>
            <a:chExt cx="6209082" cy="4477829"/>
          </a:xfrm>
        </p:grpSpPr>
        <p:grpSp>
          <p:nvGrpSpPr>
            <p:cNvPr id="4" name="Group 4"/>
            <p:cNvGrpSpPr/>
            <p:nvPr/>
          </p:nvGrpSpPr>
          <p:grpSpPr>
            <a:xfrm>
              <a:off x="0" y="0"/>
              <a:ext cx="6209082" cy="4477829"/>
              <a:chOff x="0" y="0"/>
              <a:chExt cx="2849292" cy="2063097"/>
            </a:xfrm>
          </p:grpSpPr>
          <p:sp>
            <p:nvSpPr>
              <p:cNvPr id="5" name="Freeform 5"/>
              <p:cNvSpPr/>
              <p:nvPr/>
            </p:nvSpPr>
            <p:spPr>
              <a:xfrm>
                <a:off x="0" y="0"/>
                <a:ext cx="2849293" cy="2063097"/>
              </a:xfrm>
              <a:custGeom>
                <a:avLst/>
                <a:gdLst/>
                <a:ahLst/>
                <a:cxnLst/>
                <a:rect l="l" t="t" r="r" b="b"/>
                <a:pathLst>
                  <a:path w="2849293" h="2063097">
                    <a:moveTo>
                      <a:pt x="2724832" y="2063097"/>
                    </a:moveTo>
                    <a:lnTo>
                      <a:pt x="124460" y="2063097"/>
                    </a:lnTo>
                    <a:cubicBezTo>
                      <a:pt x="55880" y="2063097"/>
                      <a:pt x="0" y="2007217"/>
                      <a:pt x="0" y="1938637"/>
                    </a:cubicBezTo>
                    <a:lnTo>
                      <a:pt x="0" y="124460"/>
                    </a:lnTo>
                    <a:cubicBezTo>
                      <a:pt x="0" y="55880"/>
                      <a:pt x="55880" y="0"/>
                      <a:pt x="124460" y="0"/>
                    </a:cubicBezTo>
                    <a:lnTo>
                      <a:pt x="2724833" y="0"/>
                    </a:lnTo>
                    <a:cubicBezTo>
                      <a:pt x="2793413" y="0"/>
                      <a:pt x="2849293" y="55880"/>
                      <a:pt x="2849293" y="124460"/>
                    </a:cubicBezTo>
                    <a:lnTo>
                      <a:pt x="2849293" y="1938637"/>
                    </a:lnTo>
                    <a:cubicBezTo>
                      <a:pt x="2849293" y="2007217"/>
                      <a:pt x="2793413" y="2063097"/>
                      <a:pt x="2724833" y="2063097"/>
                    </a:cubicBezTo>
                    <a:close/>
                  </a:path>
                </a:pathLst>
              </a:custGeom>
              <a:solidFill>
                <a:srgbClr val="FFFFFF"/>
              </a:solidFill>
            </p:spPr>
            <p:txBody>
              <a:bodyPr/>
              <a:lstStyle/>
              <a:p>
                <a:endParaRPr lang="en-GB" dirty="0"/>
              </a:p>
            </p:txBody>
          </p:sp>
        </p:grpSp>
        <p:sp>
          <p:nvSpPr>
            <p:cNvPr id="6" name="TextBox 6"/>
            <p:cNvSpPr txBox="1"/>
            <p:nvPr/>
          </p:nvSpPr>
          <p:spPr>
            <a:xfrm>
              <a:off x="1479179" y="1548487"/>
              <a:ext cx="4333728" cy="359072"/>
            </a:xfrm>
            <a:prstGeom prst="rect">
              <a:avLst/>
            </a:prstGeom>
          </p:spPr>
          <p:txBody>
            <a:bodyPr lIns="0" tIns="0" rIns="0" bIns="0" rtlCol="0" anchor="t">
              <a:spAutoFit/>
            </a:bodyPr>
            <a:lstStyle/>
            <a:p>
              <a:pPr>
                <a:lnSpc>
                  <a:spcPts val="2100"/>
                </a:lnSpc>
                <a:spcBef>
                  <a:spcPct val="0"/>
                </a:spcBef>
              </a:pPr>
              <a:endParaRPr dirty="0"/>
            </a:p>
          </p:txBody>
        </p:sp>
      </p:grpSp>
      <p:grpSp>
        <p:nvGrpSpPr>
          <p:cNvPr id="7" name="Group 7">
            <a:extLst>
              <a:ext uri="{C183D7F6-B498-43B3-948B-1728B52AA6E4}">
                <adec:decorative xmlns:adec="http://schemas.microsoft.com/office/drawing/2017/decorative" val="1"/>
              </a:ext>
            </a:extLst>
          </p:cNvPr>
          <p:cNvGrpSpPr/>
          <p:nvPr/>
        </p:nvGrpSpPr>
        <p:grpSpPr>
          <a:xfrm>
            <a:off x="7695184" y="3148168"/>
            <a:ext cx="10247780" cy="1186541"/>
            <a:chOff x="0" y="0"/>
            <a:chExt cx="2699004" cy="312504"/>
          </a:xfrm>
        </p:grpSpPr>
        <p:sp>
          <p:nvSpPr>
            <p:cNvPr id="8" name="Freeform 8"/>
            <p:cNvSpPr/>
            <p:nvPr/>
          </p:nvSpPr>
          <p:spPr>
            <a:xfrm>
              <a:off x="0" y="0"/>
              <a:ext cx="2699004" cy="312504"/>
            </a:xfrm>
            <a:custGeom>
              <a:avLst/>
              <a:gdLst/>
              <a:ahLst/>
              <a:cxnLst/>
              <a:rect l="l" t="t" r="r" b="b"/>
              <a:pathLst>
                <a:path w="2699004" h="312504">
                  <a:moveTo>
                    <a:pt x="38529" y="0"/>
                  </a:moveTo>
                  <a:lnTo>
                    <a:pt x="2660475" y="0"/>
                  </a:lnTo>
                  <a:cubicBezTo>
                    <a:pt x="2681754" y="0"/>
                    <a:pt x="2699004" y="17250"/>
                    <a:pt x="2699004" y="38529"/>
                  </a:cubicBezTo>
                  <a:lnTo>
                    <a:pt x="2699004" y="273975"/>
                  </a:lnTo>
                  <a:cubicBezTo>
                    <a:pt x="2699004" y="284194"/>
                    <a:pt x="2694944" y="293994"/>
                    <a:pt x="2687719" y="301219"/>
                  </a:cubicBezTo>
                  <a:cubicBezTo>
                    <a:pt x="2680493" y="308445"/>
                    <a:pt x="2670693" y="312504"/>
                    <a:pt x="2660475" y="312504"/>
                  </a:cubicBezTo>
                  <a:lnTo>
                    <a:pt x="38529" y="312504"/>
                  </a:lnTo>
                  <a:cubicBezTo>
                    <a:pt x="28311" y="312504"/>
                    <a:pt x="18511" y="308445"/>
                    <a:pt x="11285" y="301219"/>
                  </a:cubicBezTo>
                  <a:cubicBezTo>
                    <a:pt x="4059" y="293994"/>
                    <a:pt x="0" y="284194"/>
                    <a:pt x="0" y="273975"/>
                  </a:cubicBezTo>
                  <a:lnTo>
                    <a:pt x="0" y="38529"/>
                  </a:lnTo>
                  <a:cubicBezTo>
                    <a:pt x="0" y="28311"/>
                    <a:pt x="4059" y="18511"/>
                    <a:pt x="11285" y="11285"/>
                  </a:cubicBezTo>
                  <a:cubicBezTo>
                    <a:pt x="18511" y="4059"/>
                    <a:pt x="28311" y="0"/>
                    <a:pt x="38529" y="0"/>
                  </a:cubicBezTo>
                  <a:close/>
                </a:path>
              </a:pathLst>
            </a:custGeom>
            <a:solidFill>
              <a:srgbClr val="0097B2"/>
            </a:solidFill>
          </p:spPr>
          <p:txBody>
            <a:bodyPr/>
            <a:lstStyle/>
            <a:p>
              <a:endParaRPr lang="en-GB" dirty="0"/>
            </a:p>
          </p:txBody>
        </p:sp>
        <p:sp>
          <p:nvSpPr>
            <p:cNvPr id="9" name="TextBox 9"/>
            <p:cNvSpPr txBox="1"/>
            <p:nvPr/>
          </p:nvSpPr>
          <p:spPr>
            <a:xfrm>
              <a:off x="0" y="-28575"/>
              <a:ext cx="2699004" cy="341079"/>
            </a:xfrm>
            <a:prstGeom prst="rect">
              <a:avLst/>
            </a:prstGeom>
          </p:spPr>
          <p:txBody>
            <a:bodyPr lIns="50801" tIns="50801" rIns="50801" bIns="50801" rtlCol="0" anchor="ctr"/>
            <a:lstStyle/>
            <a:p>
              <a:pPr>
                <a:lnSpc>
                  <a:spcPts val="2599"/>
                </a:lnSpc>
              </a:pPr>
              <a:r>
                <a:rPr lang="en-US" spc="-41" dirty="0">
                  <a:solidFill>
                    <a:srgbClr val="FFFFFF"/>
                  </a:solidFill>
                  <a:latin typeface="Arial" panose="020B0604020202020204" pitchFamily="34" charset="0"/>
                  <a:ea typeface="Clear Sans"/>
                  <a:cs typeface="Arial" panose="020B0604020202020204" pitchFamily="34" charset="0"/>
                  <a:sym typeface="Clear Sans"/>
                </a:rPr>
                <a:t>People will be supported to remain independent for as long as possible through </a:t>
              </a:r>
              <a:r>
                <a:rPr lang="en-US" b="1" spc="-41" dirty="0">
                  <a:solidFill>
                    <a:srgbClr val="FFFFFF"/>
                  </a:solidFill>
                  <a:latin typeface="Arial" panose="020B0604020202020204" pitchFamily="34" charset="0"/>
                  <a:ea typeface="Clear Sans Bold"/>
                  <a:cs typeface="Arial" panose="020B0604020202020204" pitchFamily="34" charset="0"/>
                  <a:sym typeface="Clear Sans Bold"/>
                </a:rPr>
                <a:t>proactive and personalised care planning. </a:t>
              </a:r>
              <a:r>
                <a:rPr lang="en-US" spc="-41" dirty="0">
                  <a:solidFill>
                    <a:srgbClr val="FFFFFF"/>
                  </a:solidFill>
                  <a:latin typeface="Arial" panose="020B0604020202020204" pitchFamily="34" charset="0"/>
                  <a:ea typeface="Clear Sans"/>
                  <a:cs typeface="Arial" panose="020B0604020202020204" pitchFamily="34" charset="0"/>
                  <a:sym typeface="Clear Sans"/>
                </a:rPr>
                <a:t>Primary care teams will target population cohorts using population health intelligence to employ evidence informed interventions.</a:t>
              </a:r>
            </a:p>
          </p:txBody>
        </p:sp>
      </p:grpSp>
      <p:grpSp>
        <p:nvGrpSpPr>
          <p:cNvPr id="10" name="Group 10">
            <a:extLst>
              <a:ext uri="{C183D7F6-B498-43B3-948B-1728B52AA6E4}">
                <adec:decorative xmlns:adec="http://schemas.microsoft.com/office/drawing/2017/decorative" val="1"/>
              </a:ext>
            </a:extLst>
          </p:cNvPr>
          <p:cNvGrpSpPr/>
          <p:nvPr/>
        </p:nvGrpSpPr>
        <p:grpSpPr>
          <a:xfrm>
            <a:off x="7695184" y="4562260"/>
            <a:ext cx="10247780" cy="1186541"/>
            <a:chOff x="0" y="0"/>
            <a:chExt cx="2699004" cy="312504"/>
          </a:xfrm>
        </p:grpSpPr>
        <p:sp>
          <p:nvSpPr>
            <p:cNvPr id="11" name="Freeform 11"/>
            <p:cNvSpPr/>
            <p:nvPr/>
          </p:nvSpPr>
          <p:spPr>
            <a:xfrm>
              <a:off x="0" y="0"/>
              <a:ext cx="2699004" cy="312504"/>
            </a:xfrm>
            <a:custGeom>
              <a:avLst/>
              <a:gdLst/>
              <a:ahLst/>
              <a:cxnLst/>
              <a:rect l="l" t="t" r="r" b="b"/>
              <a:pathLst>
                <a:path w="2699004" h="312504">
                  <a:moveTo>
                    <a:pt x="38529" y="0"/>
                  </a:moveTo>
                  <a:lnTo>
                    <a:pt x="2660475" y="0"/>
                  </a:lnTo>
                  <a:cubicBezTo>
                    <a:pt x="2681754" y="0"/>
                    <a:pt x="2699004" y="17250"/>
                    <a:pt x="2699004" y="38529"/>
                  </a:cubicBezTo>
                  <a:lnTo>
                    <a:pt x="2699004" y="273975"/>
                  </a:lnTo>
                  <a:cubicBezTo>
                    <a:pt x="2699004" y="284194"/>
                    <a:pt x="2694944" y="293994"/>
                    <a:pt x="2687719" y="301219"/>
                  </a:cubicBezTo>
                  <a:cubicBezTo>
                    <a:pt x="2680493" y="308445"/>
                    <a:pt x="2670693" y="312504"/>
                    <a:pt x="2660475" y="312504"/>
                  </a:cubicBezTo>
                  <a:lnTo>
                    <a:pt x="38529" y="312504"/>
                  </a:lnTo>
                  <a:cubicBezTo>
                    <a:pt x="28311" y="312504"/>
                    <a:pt x="18511" y="308445"/>
                    <a:pt x="11285" y="301219"/>
                  </a:cubicBezTo>
                  <a:cubicBezTo>
                    <a:pt x="4059" y="293994"/>
                    <a:pt x="0" y="284194"/>
                    <a:pt x="0" y="273975"/>
                  </a:cubicBezTo>
                  <a:lnTo>
                    <a:pt x="0" y="38529"/>
                  </a:lnTo>
                  <a:cubicBezTo>
                    <a:pt x="0" y="28311"/>
                    <a:pt x="4059" y="18511"/>
                    <a:pt x="11285" y="11285"/>
                  </a:cubicBezTo>
                  <a:cubicBezTo>
                    <a:pt x="18511" y="4059"/>
                    <a:pt x="28311" y="0"/>
                    <a:pt x="38529" y="0"/>
                  </a:cubicBezTo>
                  <a:close/>
                </a:path>
              </a:pathLst>
            </a:custGeom>
            <a:solidFill>
              <a:srgbClr val="0097B2"/>
            </a:solidFill>
          </p:spPr>
          <p:txBody>
            <a:bodyPr/>
            <a:lstStyle/>
            <a:p>
              <a:endParaRPr lang="en-GB" dirty="0"/>
            </a:p>
          </p:txBody>
        </p:sp>
        <p:sp>
          <p:nvSpPr>
            <p:cNvPr id="12" name="TextBox 12"/>
            <p:cNvSpPr txBox="1"/>
            <p:nvPr/>
          </p:nvSpPr>
          <p:spPr>
            <a:xfrm>
              <a:off x="0" y="-28575"/>
              <a:ext cx="2699004" cy="341079"/>
            </a:xfrm>
            <a:prstGeom prst="rect">
              <a:avLst/>
            </a:prstGeom>
          </p:spPr>
          <p:txBody>
            <a:bodyPr lIns="50801" tIns="50801" rIns="50801" bIns="50801" rtlCol="0" anchor="ctr"/>
            <a:lstStyle/>
            <a:p>
              <a:pPr>
                <a:lnSpc>
                  <a:spcPts val="2599"/>
                </a:lnSpc>
              </a:pPr>
              <a:r>
                <a:rPr lang="en-US" spc="-41" dirty="0">
                  <a:solidFill>
                    <a:srgbClr val="FFFFFF"/>
                  </a:solidFill>
                  <a:latin typeface="Arial" panose="020B0604020202020204" pitchFamily="34" charset="0"/>
                  <a:ea typeface="Clear Sans"/>
                  <a:cs typeface="Arial" panose="020B0604020202020204" pitchFamily="34" charset="0"/>
                  <a:sym typeface="Clear Sans"/>
                </a:rPr>
                <a:t>There will be </a:t>
              </a:r>
              <a:r>
                <a:rPr lang="en-US" b="1" spc="-41" dirty="0">
                  <a:solidFill>
                    <a:srgbClr val="FFFFFF"/>
                  </a:solidFill>
                  <a:latin typeface="Arial" panose="020B0604020202020204" pitchFamily="34" charset="0"/>
                  <a:ea typeface="Clear Sans Bold"/>
                  <a:cs typeface="Arial" panose="020B0604020202020204" pitchFamily="34" charset="0"/>
                  <a:sym typeface="Clear Sans Bold"/>
                </a:rPr>
                <a:t>greater integration of the community-based workforce</a:t>
              </a:r>
              <a:r>
                <a:rPr lang="en-US" spc="-41" dirty="0">
                  <a:solidFill>
                    <a:srgbClr val="FFFFFF"/>
                  </a:solidFill>
                  <a:latin typeface="Arial" panose="020B0604020202020204" pitchFamily="34" charset="0"/>
                  <a:ea typeface="Clear Sans"/>
                  <a:cs typeface="Arial" panose="020B0604020202020204" pitchFamily="34" charset="0"/>
                  <a:sym typeface="Clear Sans"/>
                </a:rPr>
                <a:t> supported by shared training, development and retention initiatives, creating a more flexible and adaptive workforce acting as ‘one team’ irrespective of employing organization. </a:t>
              </a:r>
            </a:p>
          </p:txBody>
        </p:sp>
      </p:grpSp>
      <p:grpSp>
        <p:nvGrpSpPr>
          <p:cNvPr id="13" name="Group 13">
            <a:extLst>
              <a:ext uri="{C183D7F6-B498-43B3-948B-1728B52AA6E4}">
                <adec:decorative xmlns:adec="http://schemas.microsoft.com/office/drawing/2017/decorative" val="1"/>
              </a:ext>
            </a:extLst>
          </p:cNvPr>
          <p:cNvGrpSpPr/>
          <p:nvPr/>
        </p:nvGrpSpPr>
        <p:grpSpPr>
          <a:xfrm>
            <a:off x="7695184" y="5976875"/>
            <a:ext cx="10247780" cy="1186541"/>
            <a:chOff x="0" y="0"/>
            <a:chExt cx="2699004" cy="312504"/>
          </a:xfrm>
        </p:grpSpPr>
        <p:sp>
          <p:nvSpPr>
            <p:cNvPr id="14" name="Freeform 14"/>
            <p:cNvSpPr/>
            <p:nvPr/>
          </p:nvSpPr>
          <p:spPr>
            <a:xfrm>
              <a:off x="0" y="0"/>
              <a:ext cx="2699004" cy="312504"/>
            </a:xfrm>
            <a:custGeom>
              <a:avLst/>
              <a:gdLst/>
              <a:ahLst/>
              <a:cxnLst/>
              <a:rect l="l" t="t" r="r" b="b"/>
              <a:pathLst>
                <a:path w="2699004" h="312504">
                  <a:moveTo>
                    <a:pt x="38529" y="0"/>
                  </a:moveTo>
                  <a:lnTo>
                    <a:pt x="2660475" y="0"/>
                  </a:lnTo>
                  <a:cubicBezTo>
                    <a:pt x="2681754" y="0"/>
                    <a:pt x="2699004" y="17250"/>
                    <a:pt x="2699004" y="38529"/>
                  </a:cubicBezTo>
                  <a:lnTo>
                    <a:pt x="2699004" y="273975"/>
                  </a:lnTo>
                  <a:cubicBezTo>
                    <a:pt x="2699004" y="284194"/>
                    <a:pt x="2694944" y="293994"/>
                    <a:pt x="2687719" y="301219"/>
                  </a:cubicBezTo>
                  <a:cubicBezTo>
                    <a:pt x="2680493" y="308445"/>
                    <a:pt x="2670693" y="312504"/>
                    <a:pt x="2660475" y="312504"/>
                  </a:cubicBezTo>
                  <a:lnTo>
                    <a:pt x="38529" y="312504"/>
                  </a:lnTo>
                  <a:cubicBezTo>
                    <a:pt x="28311" y="312504"/>
                    <a:pt x="18511" y="308445"/>
                    <a:pt x="11285" y="301219"/>
                  </a:cubicBezTo>
                  <a:cubicBezTo>
                    <a:pt x="4059" y="293994"/>
                    <a:pt x="0" y="284194"/>
                    <a:pt x="0" y="273975"/>
                  </a:cubicBezTo>
                  <a:lnTo>
                    <a:pt x="0" y="38529"/>
                  </a:lnTo>
                  <a:cubicBezTo>
                    <a:pt x="0" y="28311"/>
                    <a:pt x="4059" y="18511"/>
                    <a:pt x="11285" y="11285"/>
                  </a:cubicBezTo>
                  <a:cubicBezTo>
                    <a:pt x="18511" y="4059"/>
                    <a:pt x="28311" y="0"/>
                    <a:pt x="38529" y="0"/>
                  </a:cubicBezTo>
                  <a:close/>
                </a:path>
              </a:pathLst>
            </a:custGeom>
            <a:solidFill>
              <a:srgbClr val="0097B2"/>
            </a:solidFill>
          </p:spPr>
          <p:txBody>
            <a:bodyPr/>
            <a:lstStyle/>
            <a:p>
              <a:endParaRPr lang="en-GB" dirty="0"/>
            </a:p>
          </p:txBody>
        </p:sp>
        <p:sp>
          <p:nvSpPr>
            <p:cNvPr id="15" name="TextBox 15"/>
            <p:cNvSpPr txBox="1"/>
            <p:nvPr/>
          </p:nvSpPr>
          <p:spPr>
            <a:xfrm>
              <a:off x="0" y="-28575"/>
              <a:ext cx="2699004" cy="341079"/>
            </a:xfrm>
            <a:prstGeom prst="rect">
              <a:avLst/>
            </a:prstGeom>
          </p:spPr>
          <p:txBody>
            <a:bodyPr lIns="50801" tIns="50801" rIns="50801" bIns="50801" rtlCol="0" anchor="ctr"/>
            <a:lstStyle/>
            <a:p>
              <a:pPr>
                <a:lnSpc>
                  <a:spcPts val="2599"/>
                </a:lnSpc>
              </a:pPr>
              <a:r>
                <a:rPr lang="en-US" spc="-41" dirty="0">
                  <a:solidFill>
                    <a:srgbClr val="FFFFFF"/>
                  </a:solidFill>
                  <a:latin typeface="Arial" panose="020B0604020202020204" pitchFamily="34" charset="0"/>
                  <a:ea typeface="Clear Sans"/>
                  <a:cs typeface="Arial" panose="020B0604020202020204" pitchFamily="34" charset="0"/>
                  <a:sym typeface="Clear Sans"/>
                </a:rPr>
                <a:t>Primary care services will </a:t>
              </a:r>
              <a:r>
                <a:rPr lang="en-US" b="1" spc="-41" dirty="0">
                  <a:solidFill>
                    <a:srgbClr val="FFFFFF"/>
                  </a:solidFill>
                  <a:latin typeface="Arial" panose="020B0604020202020204" pitchFamily="34" charset="0"/>
                  <a:ea typeface="Clear Sans Bold"/>
                  <a:cs typeface="Arial" panose="020B0604020202020204" pitchFamily="34" charset="0"/>
                  <a:sym typeface="Clear Sans Bold"/>
                </a:rPr>
                <a:t>be locally accessible</a:t>
              </a:r>
              <a:r>
                <a:rPr lang="en-US" spc="-41" dirty="0">
                  <a:solidFill>
                    <a:srgbClr val="FFFFFF"/>
                  </a:solidFill>
                  <a:latin typeface="Arial" panose="020B0604020202020204" pitchFamily="34" charset="0"/>
                  <a:ea typeface="Clear Sans"/>
                  <a:cs typeface="Arial" panose="020B0604020202020204" pitchFamily="34" charset="0"/>
                  <a:sym typeface="Clear Sans"/>
                </a:rPr>
                <a:t>, via multiple routes, that meet the needs of the local neighbourhood population including access to self care and advice.</a:t>
              </a:r>
            </a:p>
          </p:txBody>
        </p:sp>
      </p:grpSp>
      <p:grpSp>
        <p:nvGrpSpPr>
          <p:cNvPr id="16" name="Group 16">
            <a:extLst>
              <a:ext uri="{C183D7F6-B498-43B3-948B-1728B52AA6E4}">
                <adec:decorative xmlns:adec="http://schemas.microsoft.com/office/drawing/2017/decorative" val="1"/>
              </a:ext>
            </a:extLst>
          </p:cNvPr>
          <p:cNvGrpSpPr/>
          <p:nvPr/>
        </p:nvGrpSpPr>
        <p:grpSpPr>
          <a:xfrm>
            <a:off x="7695184" y="7389716"/>
            <a:ext cx="10247780" cy="1186541"/>
            <a:chOff x="0" y="0"/>
            <a:chExt cx="2699004" cy="312504"/>
          </a:xfrm>
        </p:grpSpPr>
        <p:sp>
          <p:nvSpPr>
            <p:cNvPr id="17" name="Freeform 17"/>
            <p:cNvSpPr/>
            <p:nvPr/>
          </p:nvSpPr>
          <p:spPr>
            <a:xfrm>
              <a:off x="0" y="0"/>
              <a:ext cx="2699004" cy="312504"/>
            </a:xfrm>
            <a:custGeom>
              <a:avLst/>
              <a:gdLst/>
              <a:ahLst/>
              <a:cxnLst/>
              <a:rect l="l" t="t" r="r" b="b"/>
              <a:pathLst>
                <a:path w="2699004" h="312504">
                  <a:moveTo>
                    <a:pt x="38529" y="0"/>
                  </a:moveTo>
                  <a:lnTo>
                    <a:pt x="2660475" y="0"/>
                  </a:lnTo>
                  <a:cubicBezTo>
                    <a:pt x="2681754" y="0"/>
                    <a:pt x="2699004" y="17250"/>
                    <a:pt x="2699004" y="38529"/>
                  </a:cubicBezTo>
                  <a:lnTo>
                    <a:pt x="2699004" y="273975"/>
                  </a:lnTo>
                  <a:cubicBezTo>
                    <a:pt x="2699004" y="284194"/>
                    <a:pt x="2694944" y="293994"/>
                    <a:pt x="2687719" y="301219"/>
                  </a:cubicBezTo>
                  <a:cubicBezTo>
                    <a:pt x="2680493" y="308445"/>
                    <a:pt x="2670693" y="312504"/>
                    <a:pt x="2660475" y="312504"/>
                  </a:cubicBezTo>
                  <a:lnTo>
                    <a:pt x="38529" y="312504"/>
                  </a:lnTo>
                  <a:cubicBezTo>
                    <a:pt x="28311" y="312504"/>
                    <a:pt x="18511" y="308445"/>
                    <a:pt x="11285" y="301219"/>
                  </a:cubicBezTo>
                  <a:cubicBezTo>
                    <a:pt x="4059" y="293994"/>
                    <a:pt x="0" y="284194"/>
                    <a:pt x="0" y="273975"/>
                  </a:cubicBezTo>
                  <a:lnTo>
                    <a:pt x="0" y="38529"/>
                  </a:lnTo>
                  <a:cubicBezTo>
                    <a:pt x="0" y="28311"/>
                    <a:pt x="4059" y="18511"/>
                    <a:pt x="11285" y="11285"/>
                  </a:cubicBezTo>
                  <a:cubicBezTo>
                    <a:pt x="18511" y="4059"/>
                    <a:pt x="28311" y="0"/>
                    <a:pt x="38529" y="0"/>
                  </a:cubicBezTo>
                  <a:close/>
                </a:path>
              </a:pathLst>
            </a:custGeom>
            <a:solidFill>
              <a:srgbClr val="0097B2"/>
            </a:solidFill>
          </p:spPr>
          <p:txBody>
            <a:bodyPr/>
            <a:lstStyle/>
            <a:p>
              <a:endParaRPr lang="en-GB" dirty="0"/>
            </a:p>
          </p:txBody>
        </p:sp>
        <p:sp>
          <p:nvSpPr>
            <p:cNvPr id="18" name="TextBox 18"/>
            <p:cNvSpPr txBox="1"/>
            <p:nvPr/>
          </p:nvSpPr>
          <p:spPr>
            <a:xfrm>
              <a:off x="0" y="-28575"/>
              <a:ext cx="2699004" cy="341079"/>
            </a:xfrm>
            <a:prstGeom prst="rect">
              <a:avLst/>
            </a:prstGeom>
          </p:spPr>
          <p:txBody>
            <a:bodyPr lIns="50801" tIns="50801" rIns="50801" bIns="50801" rtlCol="0" anchor="ctr"/>
            <a:lstStyle/>
            <a:p>
              <a:pPr>
                <a:lnSpc>
                  <a:spcPts val="2599"/>
                </a:lnSpc>
              </a:pPr>
              <a:r>
                <a:rPr lang="en-US" spc="-41" dirty="0">
                  <a:solidFill>
                    <a:schemeClr val="bg1"/>
                  </a:solidFill>
                  <a:latin typeface="Arial" panose="020B0604020202020204" pitchFamily="34" charset="0"/>
                  <a:ea typeface="Clear Sans"/>
                  <a:cs typeface="Arial" panose="020B0604020202020204" pitchFamily="34" charset="0"/>
                  <a:sym typeface="Clear Sans"/>
                </a:rPr>
                <a:t>Primary care professionals will be full and active participants within </a:t>
              </a:r>
              <a:r>
                <a:rPr lang="en-US" b="1" spc="-41" dirty="0">
                  <a:solidFill>
                    <a:schemeClr val="bg1"/>
                  </a:solidFill>
                  <a:latin typeface="Arial" panose="020B0604020202020204" pitchFamily="34" charset="0"/>
                  <a:ea typeface="Clear Sans Bold"/>
                  <a:cs typeface="Arial" panose="020B0604020202020204" pitchFamily="34" charset="0"/>
                  <a:sym typeface="Clear Sans Bold"/>
                </a:rPr>
                <a:t>Integrated neighbourhood health teams and Place based Partnerships </a:t>
              </a:r>
              <a:r>
                <a:rPr lang="en-US" spc="-41" dirty="0">
                  <a:solidFill>
                    <a:schemeClr val="bg1"/>
                  </a:solidFill>
                  <a:latin typeface="Arial" panose="020B0604020202020204" pitchFamily="34" charset="0"/>
                  <a:ea typeface="Clear Sans"/>
                  <a:cs typeface="Arial" panose="020B0604020202020204" pitchFamily="34" charset="0"/>
                  <a:sym typeface="Clear Sans"/>
                </a:rPr>
                <a:t>across Nottingham and Nottinghamshire supporting the co-design and delivery of community based primary care interventions.</a:t>
              </a:r>
            </a:p>
          </p:txBody>
        </p:sp>
      </p:grpSp>
      <p:grpSp>
        <p:nvGrpSpPr>
          <p:cNvPr id="19" name="Group 19">
            <a:extLst>
              <a:ext uri="{C183D7F6-B498-43B3-948B-1728B52AA6E4}">
                <adec:decorative xmlns:adec="http://schemas.microsoft.com/office/drawing/2017/decorative" val="1"/>
              </a:ext>
            </a:extLst>
          </p:cNvPr>
          <p:cNvGrpSpPr/>
          <p:nvPr/>
        </p:nvGrpSpPr>
        <p:grpSpPr>
          <a:xfrm>
            <a:off x="7695184" y="8804333"/>
            <a:ext cx="10247780" cy="1186541"/>
            <a:chOff x="0" y="0"/>
            <a:chExt cx="2699004" cy="312504"/>
          </a:xfrm>
        </p:grpSpPr>
        <p:sp>
          <p:nvSpPr>
            <p:cNvPr id="20" name="Freeform 20"/>
            <p:cNvSpPr/>
            <p:nvPr/>
          </p:nvSpPr>
          <p:spPr>
            <a:xfrm>
              <a:off x="0" y="0"/>
              <a:ext cx="2699004" cy="312504"/>
            </a:xfrm>
            <a:custGeom>
              <a:avLst/>
              <a:gdLst/>
              <a:ahLst/>
              <a:cxnLst/>
              <a:rect l="l" t="t" r="r" b="b"/>
              <a:pathLst>
                <a:path w="2699004" h="312504">
                  <a:moveTo>
                    <a:pt x="38529" y="0"/>
                  </a:moveTo>
                  <a:lnTo>
                    <a:pt x="2660475" y="0"/>
                  </a:lnTo>
                  <a:cubicBezTo>
                    <a:pt x="2681754" y="0"/>
                    <a:pt x="2699004" y="17250"/>
                    <a:pt x="2699004" y="38529"/>
                  </a:cubicBezTo>
                  <a:lnTo>
                    <a:pt x="2699004" y="273975"/>
                  </a:lnTo>
                  <a:cubicBezTo>
                    <a:pt x="2699004" y="284194"/>
                    <a:pt x="2694944" y="293994"/>
                    <a:pt x="2687719" y="301219"/>
                  </a:cubicBezTo>
                  <a:cubicBezTo>
                    <a:pt x="2680493" y="308445"/>
                    <a:pt x="2670693" y="312504"/>
                    <a:pt x="2660475" y="312504"/>
                  </a:cubicBezTo>
                  <a:lnTo>
                    <a:pt x="38529" y="312504"/>
                  </a:lnTo>
                  <a:cubicBezTo>
                    <a:pt x="28311" y="312504"/>
                    <a:pt x="18511" y="308445"/>
                    <a:pt x="11285" y="301219"/>
                  </a:cubicBezTo>
                  <a:cubicBezTo>
                    <a:pt x="4059" y="293994"/>
                    <a:pt x="0" y="284194"/>
                    <a:pt x="0" y="273975"/>
                  </a:cubicBezTo>
                  <a:lnTo>
                    <a:pt x="0" y="38529"/>
                  </a:lnTo>
                  <a:cubicBezTo>
                    <a:pt x="0" y="28311"/>
                    <a:pt x="4059" y="18511"/>
                    <a:pt x="11285" y="11285"/>
                  </a:cubicBezTo>
                  <a:cubicBezTo>
                    <a:pt x="18511" y="4059"/>
                    <a:pt x="28311" y="0"/>
                    <a:pt x="38529" y="0"/>
                  </a:cubicBezTo>
                  <a:close/>
                </a:path>
              </a:pathLst>
            </a:custGeom>
            <a:solidFill>
              <a:srgbClr val="0097B2"/>
            </a:solidFill>
          </p:spPr>
          <p:txBody>
            <a:bodyPr/>
            <a:lstStyle/>
            <a:p>
              <a:endParaRPr lang="en-GB" dirty="0"/>
            </a:p>
          </p:txBody>
        </p:sp>
        <p:sp>
          <p:nvSpPr>
            <p:cNvPr id="21" name="TextBox 21"/>
            <p:cNvSpPr txBox="1"/>
            <p:nvPr/>
          </p:nvSpPr>
          <p:spPr>
            <a:xfrm>
              <a:off x="0" y="-28575"/>
              <a:ext cx="2699004" cy="341079"/>
            </a:xfrm>
            <a:prstGeom prst="rect">
              <a:avLst/>
            </a:prstGeom>
          </p:spPr>
          <p:txBody>
            <a:bodyPr lIns="50801" tIns="50801" rIns="50801" bIns="50801" rtlCol="0" anchor="ctr"/>
            <a:lstStyle/>
            <a:p>
              <a:pPr>
                <a:lnSpc>
                  <a:spcPts val="2599"/>
                </a:lnSpc>
              </a:pPr>
              <a:r>
                <a:rPr lang="en-US" spc="-41" dirty="0">
                  <a:solidFill>
                    <a:srgbClr val="FFFFFF"/>
                  </a:solidFill>
                  <a:latin typeface="Arial" panose="020B0604020202020204" pitchFamily="34" charset="0"/>
                  <a:ea typeface="Clear Sans"/>
                  <a:cs typeface="Arial" panose="020B0604020202020204" pitchFamily="34" charset="0"/>
                  <a:sym typeface="Clear Sans"/>
                </a:rPr>
                <a:t>There will be </a:t>
              </a:r>
              <a:r>
                <a:rPr lang="en-US" b="1" spc="-41" dirty="0">
                  <a:solidFill>
                    <a:srgbClr val="FFFFFF"/>
                  </a:solidFill>
                  <a:latin typeface="Arial" panose="020B0604020202020204" pitchFamily="34" charset="0"/>
                  <a:ea typeface="Clear Sans Bold"/>
                  <a:cs typeface="Arial" panose="020B0604020202020204" pitchFamily="34" charset="0"/>
                  <a:sym typeface="Clear Sans Bold"/>
                </a:rPr>
                <a:t>greater public awareness </a:t>
              </a:r>
              <a:r>
                <a:rPr lang="en-US" spc="-41" dirty="0">
                  <a:solidFill>
                    <a:srgbClr val="FFFFFF"/>
                  </a:solidFill>
                  <a:latin typeface="Arial" panose="020B0604020202020204" pitchFamily="34" charset="0"/>
                  <a:ea typeface="Clear Sans"/>
                  <a:cs typeface="Arial" panose="020B0604020202020204" pitchFamily="34" charset="0"/>
                  <a:sym typeface="Clear Sans"/>
                </a:rPr>
                <a:t>of the opportunities of support including self care offered by primary care providers, with an expansion of services shifted into a community setting and out of an acute setting where safe and appropriate.</a:t>
              </a:r>
            </a:p>
          </p:txBody>
        </p:sp>
      </p:grpSp>
      <p:grpSp>
        <p:nvGrpSpPr>
          <p:cNvPr id="22" name="Group 22">
            <a:extLst>
              <a:ext uri="{C183D7F6-B498-43B3-948B-1728B52AA6E4}">
                <adec:decorative xmlns:adec="http://schemas.microsoft.com/office/drawing/2017/decorative" val="1"/>
              </a:ext>
            </a:extLst>
          </p:cNvPr>
          <p:cNvGrpSpPr/>
          <p:nvPr/>
        </p:nvGrpSpPr>
        <p:grpSpPr>
          <a:xfrm>
            <a:off x="7695184" y="1733027"/>
            <a:ext cx="10247780" cy="1186541"/>
            <a:chOff x="0" y="0"/>
            <a:chExt cx="2699004" cy="312504"/>
          </a:xfrm>
        </p:grpSpPr>
        <p:sp>
          <p:nvSpPr>
            <p:cNvPr id="23" name="Freeform 23"/>
            <p:cNvSpPr/>
            <p:nvPr/>
          </p:nvSpPr>
          <p:spPr>
            <a:xfrm>
              <a:off x="0" y="0"/>
              <a:ext cx="2699004" cy="312504"/>
            </a:xfrm>
            <a:custGeom>
              <a:avLst/>
              <a:gdLst/>
              <a:ahLst/>
              <a:cxnLst/>
              <a:rect l="l" t="t" r="r" b="b"/>
              <a:pathLst>
                <a:path w="2699004" h="312504">
                  <a:moveTo>
                    <a:pt x="38529" y="0"/>
                  </a:moveTo>
                  <a:lnTo>
                    <a:pt x="2660475" y="0"/>
                  </a:lnTo>
                  <a:cubicBezTo>
                    <a:pt x="2681754" y="0"/>
                    <a:pt x="2699004" y="17250"/>
                    <a:pt x="2699004" y="38529"/>
                  </a:cubicBezTo>
                  <a:lnTo>
                    <a:pt x="2699004" y="273975"/>
                  </a:lnTo>
                  <a:cubicBezTo>
                    <a:pt x="2699004" y="284194"/>
                    <a:pt x="2694944" y="293994"/>
                    <a:pt x="2687719" y="301219"/>
                  </a:cubicBezTo>
                  <a:cubicBezTo>
                    <a:pt x="2680493" y="308445"/>
                    <a:pt x="2670693" y="312504"/>
                    <a:pt x="2660475" y="312504"/>
                  </a:cubicBezTo>
                  <a:lnTo>
                    <a:pt x="38529" y="312504"/>
                  </a:lnTo>
                  <a:cubicBezTo>
                    <a:pt x="28311" y="312504"/>
                    <a:pt x="18511" y="308445"/>
                    <a:pt x="11285" y="301219"/>
                  </a:cubicBezTo>
                  <a:cubicBezTo>
                    <a:pt x="4059" y="293994"/>
                    <a:pt x="0" y="284194"/>
                    <a:pt x="0" y="273975"/>
                  </a:cubicBezTo>
                  <a:lnTo>
                    <a:pt x="0" y="38529"/>
                  </a:lnTo>
                  <a:cubicBezTo>
                    <a:pt x="0" y="28311"/>
                    <a:pt x="4059" y="18511"/>
                    <a:pt x="11285" y="11285"/>
                  </a:cubicBezTo>
                  <a:cubicBezTo>
                    <a:pt x="18511" y="4059"/>
                    <a:pt x="28311" y="0"/>
                    <a:pt x="38529" y="0"/>
                  </a:cubicBezTo>
                  <a:close/>
                </a:path>
              </a:pathLst>
            </a:custGeom>
            <a:solidFill>
              <a:srgbClr val="0097B2"/>
            </a:solidFill>
          </p:spPr>
          <p:txBody>
            <a:bodyPr/>
            <a:lstStyle/>
            <a:p>
              <a:endParaRPr lang="en-GB" dirty="0"/>
            </a:p>
          </p:txBody>
        </p:sp>
        <p:sp>
          <p:nvSpPr>
            <p:cNvPr id="24" name="TextBox 24"/>
            <p:cNvSpPr txBox="1"/>
            <p:nvPr/>
          </p:nvSpPr>
          <p:spPr>
            <a:xfrm>
              <a:off x="0" y="-28575"/>
              <a:ext cx="2699004" cy="341079"/>
            </a:xfrm>
            <a:prstGeom prst="rect">
              <a:avLst/>
            </a:prstGeom>
          </p:spPr>
          <p:txBody>
            <a:bodyPr lIns="50801" tIns="50801" rIns="50801" bIns="50801" rtlCol="0" anchor="ctr"/>
            <a:lstStyle/>
            <a:p>
              <a:pPr>
                <a:lnSpc>
                  <a:spcPts val="2599"/>
                </a:lnSpc>
              </a:pPr>
              <a:r>
                <a:rPr lang="en-US" spc="-41" dirty="0">
                  <a:solidFill>
                    <a:srgbClr val="FFFFFF"/>
                  </a:solidFill>
                  <a:latin typeface="Arial" panose="020B0604020202020204" pitchFamily="34" charset="0"/>
                  <a:ea typeface="Clear Sans"/>
                  <a:cs typeface="Arial" panose="020B0604020202020204" pitchFamily="34" charset="0"/>
                  <a:sym typeface="Clear Sans"/>
                </a:rPr>
                <a:t>There will be </a:t>
              </a:r>
              <a:r>
                <a:rPr lang="en-US" b="1" spc="-41" dirty="0">
                  <a:solidFill>
                    <a:schemeClr val="bg1"/>
                  </a:solidFill>
                  <a:latin typeface="Arial" panose="020B0604020202020204" pitchFamily="34" charset="0"/>
                  <a:ea typeface="Clear Sans Bold"/>
                  <a:cs typeface="Arial" panose="020B0604020202020204" pitchFamily="34" charset="0"/>
                  <a:sym typeface="Clear Sans Bold"/>
                </a:rPr>
                <a:t>greater consistency of the scope and quality of services,</a:t>
              </a:r>
              <a:r>
                <a:rPr lang="en-US" spc="-41" dirty="0">
                  <a:solidFill>
                    <a:schemeClr val="bg1"/>
                  </a:solidFill>
                  <a:latin typeface="Arial" panose="020B0604020202020204" pitchFamily="34" charset="0"/>
                  <a:ea typeface="Clear Sans Bold"/>
                  <a:cs typeface="Arial" panose="020B0604020202020204" pitchFamily="34" charset="0"/>
                  <a:sym typeface="Clear Sans Bold"/>
                </a:rPr>
                <a:t> with </a:t>
              </a:r>
              <a:r>
                <a:rPr lang="en-US" spc="-41" dirty="0">
                  <a:solidFill>
                    <a:schemeClr val="bg1"/>
                  </a:solidFill>
                  <a:latin typeface="Arial" panose="020B0604020202020204" pitchFamily="34" charset="0"/>
                  <a:ea typeface="Clear Sans"/>
                  <a:cs typeface="Arial" panose="020B0604020202020204" pitchFamily="34" charset="0"/>
                  <a:sym typeface="Clear Sans"/>
                </a:rPr>
                <a:t>less unwarranted variation where not based on assessed population need.  Primary care outcomes will focus on reducing health inequalities through an ongoing focus on prevention and tackling inequity.</a:t>
              </a:r>
            </a:p>
          </p:txBody>
        </p:sp>
      </p:grpSp>
      <p:grpSp>
        <p:nvGrpSpPr>
          <p:cNvPr id="25" name="Group 25">
            <a:extLst>
              <a:ext uri="{C183D7F6-B498-43B3-948B-1728B52AA6E4}">
                <adec:decorative xmlns:adec="http://schemas.microsoft.com/office/drawing/2017/decorative" val="1"/>
              </a:ext>
            </a:extLst>
          </p:cNvPr>
          <p:cNvGrpSpPr/>
          <p:nvPr/>
        </p:nvGrpSpPr>
        <p:grpSpPr>
          <a:xfrm>
            <a:off x="7695184" y="317888"/>
            <a:ext cx="10247780" cy="1186541"/>
            <a:chOff x="0" y="0"/>
            <a:chExt cx="2699004" cy="312504"/>
          </a:xfrm>
        </p:grpSpPr>
        <p:sp>
          <p:nvSpPr>
            <p:cNvPr id="26" name="Freeform 26"/>
            <p:cNvSpPr/>
            <p:nvPr/>
          </p:nvSpPr>
          <p:spPr>
            <a:xfrm>
              <a:off x="0" y="0"/>
              <a:ext cx="2699004" cy="312504"/>
            </a:xfrm>
            <a:custGeom>
              <a:avLst/>
              <a:gdLst/>
              <a:ahLst/>
              <a:cxnLst/>
              <a:rect l="l" t="t" r="r" b="b"/>
              <a:pathLst>
                <a:path w="2699004" h="312504">
                  <a:moveTo>
                    <a:pt x="38529" y="0"/>
                  </a:moveTo>
                  <a:lnTo>
                    <a:pt x="2660475" y="0"/>
                  </a:lnTo>
                  <a:cubicBezTo>
                    <a:pt x="2681754" y="0"/>
                    <a:pt x="2699004" y="17250"/>
                    <a:pt x="2699004" y="38529"/>
                  </a:cubicBezTo>
                  <a:lnTo>
                    <a:pt x="2699004" y="273975"/>
                  </a:lnTo>
                  <a:cubicBezTo>
                    <a:pt x="2699004" y="284194"/>
                    <a:pt x="2694944" y="293994"/>
                    <a:pt x="2687719" y="301219"/>
                  </a:cubicBezTo>
                  <a:cubicBezTo>
                    <a:pt x="2680493" y="308445"/>
                    <a:pt x="2670693" y="312504"/>
                    <a:pt x="2660475" y="312504"/>
                  </a:cubicBezTo>
                  <a:lnTo>
                    <a:pt x="38529" y="312504"/>
                  </a:lnTo>
                  <a:cubicBezTo>
                    <a:pt x="28311" y="312504"/>
                    <a:pt x="18511" y="308445"/>
                    <a:pt x="11285" y="301219"/>
                  </a:cubicBezTo>
                  <a:cubicBezTo>
                    <a:pt x="4059" y="293994"/>
                    <a:pt x="0" y="284194"/>
                    <a:pt x="0" y="273975"/>
                  </a:cubicBezTo>
                  <a:lnTo>
                    <a:pt x="0" y="38529"/>
                  </a:lnTo>
                  <a:cubicBezTo>
                    <a:pt x="0" y="28311"/>
                    <a:pt x="4059" y="18511"/>
                    <a:pt x="11285" y="11285"/>
                  </a:cubicBezTo>
                  <a:cubicBezTo>
                    <a:pt x="18511" y="4059"/>
                    <a:pt x="28311" y="0"/>
                    <a:pt x="38529" y="0"/>
                  </a:cubicBezTo>
                  <a:close/>
                </a:path>
              </a:pathLst>
            </a:custGeom>
            <a:solidFill>
              <a:srgbClr val="0097B2"/>
            </a:solidFill>
          </p:spPr>
          <p:txBody>
            <a:bodyPr/>
            <a:lstStyle/>
            <a:p>
              <a:endParaRPr lang="en-GB" dirty="0"/>
            </a:p>
          </p:txBody>
        </p:sp>
        <p:sp>
          <p:nvSpPr>
            <p:cNvPr id="27" name="TextBox 27"/>
            <p:cNvSpPr txBox="1"/>
            <p:nvPr/>
          </p:nvSpPr>
          <p:spPr>
            <a:xfrm>
              <a:off x="0" y="0"/>
              <a:ext cx="2699004" cy="312504"/>
            </a:xfrm>
            <a:prstGeom prst="rect">
              <a:avLst/>
            </a:prstGeom>
          </p:spPr>
          <p:txBody>
            <a:bodyPr lIns="50801" tIns="50801" rIns="50801" bIns="50801" rtlCol="0" anchor="ctr"/>
            <a:lstStyle/>
            <a:p>
              <a:pPr>
                <a:lnSpc>
                  <a:spcPts val="2599"/>
                </a:lnSpc>
              </a:pPr>
              <a:r>
                <a:rPr lang="en-US" spc="-41" dirty="0">
                  <a:solidFill>
                    <a:srgbClr val="FFFFFF"/>
                  </a:solidFill>
                  <a:latin typeface="Arial" panose="020B0604020202020204" pitchFamily="34" charset="0"/>
                  <a:ea typeface="Clear Sans"/>
                  <a:cs typeface="Arial" panose="020B0604020202020204" pitchFamily="34" charset="0"/>
                  <a:sym typeface="Clear Sans"/>
                </a:rPr>
                <a:t>Our primary care services will be </a:t>
              </a:r>
              <a:r>
                <a:rPr lang="en-US" b="1" spc="-41" dirty="0">
                  <a:solidFill>
                    <a:srgbClr val="FFFFFF"/>
                  </a:solidFill>
                  <a:latin typeface="Arial" panose="020B0604020202020204" pitchFamily="34" charset="0"/>
                  <a:ea typeface="Clear Sans Bold"/>
                  <a:cs typeface="Arial" panose="020B0604020202020204" pitchFamily="34" charset="0"/>
                  <a:sym typeface="Clear Sans Bold"/>
                </a:rPr>
                <a:t>resilient and sustainable </a:t>
              </a:r>
              <a:r>
                <a:rPr lang="en-US" spc="-41" dirty="0">
                  <a:solidFill>
                    <a:srgbClr val="FFFFFF"/>
                  </a:solidFill>
                  <a:latin typeface="Arial" panose="020B0604020202020204" pitchFamily="34" charset="0"/>
                  <a:ea typeface="Clear Sans"/>
                  <a:cs typeface="Arial" panose="020B0604020202020204" pitchFamily="34" charset="0"/>
                  <a:sym typeface="Clear Sans"/>
                </a:rPr>
                <a:t>providing high quality care consistently for our population . It will be modernised through the delivery of three shifts: treatment to prevention, hospital to home, analogue to digital, and through effective workforce planning and development.</a:t>
              </a:r>
            </a:p>
          </p:txBody>
        </p:sp>
      </p:grpSp>
      <p:sp>
        <p:nvSpPr>
          <p:cNvPr id="28" name="Freeform 28">
            <a:extLst>
              <a:ext uri="{C183D7F6-B498-43B3-948B-1728B52AA6E4}">
                <adec:decorative xmlns:adec="http://schemas.microsoft.com/office/drawing/2017/decorative" val="1"/>
              </a:ext>
            </a:extLst>
          </p:cNvPr>
          <p:cNvSpPr/>
          <p:nvPr/>
        </p:nvSpPr>
        <p:spPr>
          <a:xfrm>
            <a:off x="6105550" y="382890"/>
            <a:ext cx="1132736" cy="1056534"/>
          </a:xfrm>
          <a:custGeom>
            <a:avLst/>
            <a:gdLst/>
            <a:ahLst/>
            <a:cxnLst/>
            <a:rect l="l" t="t" r="r" b="b"/>
            <a:pathLst>
              <a:path w="1132736" h="1056534">
                <a:moveTo>
                  <a:pt x="0" y="0"/>
                </a:moveTo>
                <a:lnTo>
                  <a:pt x="1132736" y="0"/>
                </a:lnTo>
                <a:lnTo>
                  <a:pt x="1132736" y="1056533"/>
                </a:lnTo>
                <a:lnTo>
                  <a:pt x="0" y="10565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29" name="Freeform 29">
            <a:extLst>
              <a:ext uri="{C183D7F6-B498-43B3-948B-1728B52AA6E4}">
                <adec:decorative xmlns:adec="http://schemas.microsoft.com/office/drawing/2017/decorative" val="1"/>
              </a:ext>
            </a:extLst>
          </p:cNvPr>
          <p:cNvSpPr/>
          <p:nvPr/>
        </p:nvSpPr>
        <p:spPr>
          <a:xfrm>
            <a:off x="6220634" y="3313285"/>
            <a:ext cx="902567" cy="1021424"/>
          </a:xfrm>
          <a:custGeom>
            <a:avLst/>
            <a:gdLst/>
            <a:ahLst/>
            <a:cxnLst/>
            <a:rect l="l" t="t" r="r" b="b"/>
            <a:pathLst>
              <a:path w="902567" h="1021424">
                <a:moveTo>
                  <a:pt x="0" y="0"/>
                </a:moveTo>
                <a:lnTo>
                  <a:pt x="902568" y="0"/>
                </a:lnTo>
                <a:lnTo>
                  <a:pt x="902568" y="1021424"/>
                </a:lnTo>
                <a:lnTo>
                  <a:pt x="0" y="1021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30" name="Freeform 30">
            <a:extLst>
              <a:ext uri="{C183D7F6-B498-43B3-948B-1728B52AA6E4}">
                <adec:decorative xmlns:adec="http://schemas.microsoft.com/office/drawing/2017/decorative" val="1"/>
              </a:ext>
            </a:extLst>
          </p:cNvPr>
          <p:cNvSpPr/>
          <p:nvPr/>
        </p:nvSpPr>
        <p:spPr>
          <a:xfrm>
            <a:off x="6172835" y="4663706"/>
            <a:ext cx="998165" cy="983646"/>
          </a:xfrm>
          <a:custGeom>
            <a:avLst/>
            <a:gdLst/>
            <a:ahLst/>
            <a:cxnLst/>
            <a:rect l="l" t="t" r="r" b="b"/>
            <a:pathLst>
              <a:path w="998165" h="983646">
                <a:moveTo>
                  <a:pt x="0" y="0"/>
                </a:moveTo>
                <a:lnTo>
                  <a:pt x="998165" y="0"/>
                </a:lnTo>
                <a:lnTo>
                  <a:pt x="998165" y="983646"/>
                </a:lnTo>
                <a:lnTo>
                  <a:pt x="0" y="9836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31" name="Freeform 31">
            <a:extLst>
              <a:ext uri="{C183D7F6-B498-43B3-948B-1728B52AA6E4}">
                <adec:decorative xmlns:adec="http://schemas.microsoft.com/office/drawing/2017/decorative" val="1"/>
              </a:ext>
            </a:extLst>
          </p:cNvPr>
          <p:cNvSpPr/>
          <p:nvPr/>
        </p:nvSpPr>
        <p:spPr>
          <a:xfrm>
            <a:off x="6281734" y="6045422"/>
            <a:ext cx="841466" cy="1049448"/>
          </a:xfrm>
          <a:custGeom>
            <a:avLst/>
            <a:gdLst/>
            <a:ahLst/>
            <a:cxnLst/>
            <a:rect l="l" t="t" r="r" b="b"/>
            <a:pathLst>
              <a:path w="841466" h="1049448">
                <a:moveTo>
                  <a:pt x="0" y="0"/>
                </a:moveTo>
                <a:lnTo>
                  <a:pt x="841467" y="0"/>
                </a:lnTo>
                <a:lnTo>
                  <a:pt x="841467" y="1049447"/>
                </a:lnTo>
                <a:lnTo>
                  <a:pt x="0" y="10494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32" name="Freeform 32">
            <a:extLst>
              <a:ext uri="{C183D7F6-B498-43B3-948B-1728B52AA6E4}">
                <adec:decorative xmlns:adec="http://schemas.microsoft.com/office/drawing/2017/decorative" val="1"/>
              </a:ext>
            </a:extLst>
          </p:cNvPr>
          <p:cNvSpPr/>
          <p:nvPr/>
        </p:nvSpPr>
        <p:spPr>
          <a:xfrm>
            <a:off x="6172834" y="7494920"/>
            <a:ext cx="1232060" cy="799718"/>
          </a:xfrm>
          <a:custGeom>
            <a:avLst/>
            <a:gdLst/>
            <a:ahLst/>
            <a:cxnLst/>
            <a:rect l="l" t="t" r="r" b="b"/>
            <a:pathLst>
              <a:path w="1232059" h="799718">
                <a:moveTo>
                  <a:pt x="0" y="0"/>
                </a:moveTo>
                <a:lnTo>
                  <a:pt x="1232060" y="0"/>
                </a:lnTo>
                <a:lnTo>
                  <a:pt x="1232060" y="799719"/>
                </a:lnTo>
                <a:lnTo>
                  <a:pt x="0" y="7997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33" name="Freeform 33">
            <a:extLst>
              <a:ext uri="{C183D7F6-B498-43B3-948B-1728B52AA6E4}">
                <adec:decorative xmlns:adec="http://schemas.microsoft.com/office/drawing/2017/decorative" val="1"/>
              </a:ext>
            </a:extLst>
          </p:cNvPr>
          <p:cNvSpPr/>
          <p:nvPr/>
        </p:nvSpPr>
        <p:spPr>
          <a:xfrm>
            <a:off x="6114987" y="8812808"/>
            <a:ext cx="1347753" cy="890987"/>
          </a:xfrm>
          <a:custGeom>
            <a:avLst/>
            <a:gdLst/>
            <a:ahLst/>
            <a:cxnLst/>
            <a:rect l="l" t="t" r="r" b="b"/>
            <a:pathLst>
              <a:path w="1347753" h="890986">
                <a:moveTo>
                  <a:pt x="0" y="0"/>
                </a:moveTo>
                <a:lnTo>
                  <a:pt x="1347754" y="0"/>
                </a:lnTo>
                <a:lnTo>
                  <a:pt x="1347754" y="890986"/>
                </a:lnTo>
                <a:lnTo>
                  <a:pt x="0" y="89098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34" name="Freeform 34">
            <a:extLst>
              <a:ext uri="{C183D7F6-B498-43B3-948B-1728B52AA6E4}">
                <adec:decorative xmlns:adec="http://schemas.microsoft.com/office/drawing/2017/decorative" val="1"/>
              </a:ext>
            </a:extLst>
          </p:cNvPr>
          <p:cNvSpPr/>
          <p:nvPr/>
        </p:nvSpPr>
        <p:spPr>
          <a:xfrm>
            <a:off x="6004515" y="1727861"/>
            <a:ext cx="1275657" cy="1261742"/>
          </a:xfrm>
          <a:custGeom>
            <a:avLst/>
            <a:gdLst/>
            <a:ahLst/>
            <a:cxnLst/>
            <a:rect l="l" t="t" r="r" b="b"/>
            <a:pathLst>
              <a:path w="1275657" h="1261741">
                <a:moveTo>
                  <a:pt x="0" y="0"/>
                </a:moveTo>
                <a:lnTo>
                  <a:pt x="1275657" y="0"/>
                </a:lnTo>
                <a:lnTo>
                  <a:pt x="1275657" y="1261741"/>
                </a:lnTo>
                <a:lnTo>
                  <a:pt x="0" y="1261741"/>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GB" dirty="0"/>
          </a:p>
        </p:txBody>
      </p:sp>
      <p:sp>
        <p:nvSpPr>
          <p:cNvPr id="35" name="TextBox 35"/>
          <p:cNvSpPr txBox="1">
            <a:spLocks noGrp="1"/>
          </p:cNvSpPr>
          <p:nvPr>
            <p:ph type="title" idx="4294967295"/>
          </p:nvPr>
        </p:nvSpPr>
        <p:spPr>
          <a:xfrm>
            <a:off x="247836" y="1432981"/>
            <a:ext cx="5093835" cy="34281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099"/>
              </a:lnSpc>
              <a:spcBef>
                <a:spcPct val="0"/>
              </a:spcBef>
              <a:spcAft>
                <a:spcPts val="0"/>
              </a:spcAft>
              <a:buClrTx/>
              <a:buSzTx/>
              <a:buFontTx/>
              <a:buNone/>
              <a:tabLst/>
              <a:defRPr/>
            </a:pPr>
            <a:r>
              <a:rPr kumimoji="0" lang="en-US" sz="6999" b="0" i="0" u="none" strike="noStrike" kern="1200" cap="none" spc="-140" normalizeH="0" baseline="0" noProof="0" dirty="0">
                <a:ln>
                  <a:noFill/>
                </a:ln>
                <a:solidFill>
                  <a:srgbClr val="FFFFFF"/>
                </a:solidFill>
                <a:effectLst/>
                <a:uLnTx/>
                <a:uFillTx/>
                <a:latin typeface="Arial" panose="020B0604020202020204" pitchFamily="34" charset="0"/>
                <a:ea typeface="Clear Sans"/>
                <a:cs typeface="Arial" panose="020B0604020202020204" pitchFamily="34" charset="0"/>
                <a:sym typeface="Clear Sans"/>
              </a:rPr>
              <a:t>Our Vision for primary Care </a:t>
            </a:r>
          </a:p>
        </p:txBody>
      </p:sp>
      <p:sp>
        <p:nvSpPr>
          <p:cNvPr id="36" name="TextBox 36"/>
          <p:cNvSpPr txBox="1"/>
          <p:nvPr/>
        </p:nvSpPr>
        <p:spPr>
          <a:xfrm>
            <a:off x="834110" y="6197564"/>
            <a:ext cx="3862643" cy="1651478"/>
          </a:xfrm>
          <a:prstGeom prst="rect">
            <a:avLst/>
          </a:prstGeom>
        </p:spPr>
        <p:txBody>
          <a:bodyPr lIns="0" tIns="0" rIns="0" bIns="0" rtlCol="0" anchor="t">
            <a:spAutoFit/>
          </a:bodyPr>
          <a:lstStyle/>
          <a:p>
            <a:pPr algn="ctr">
              <a:lnSpc>
                <a:spcPts val="2599"/>
              </a:lnSpc>
              <a:spcBef>
                <a:spcPct val="0"/>
              </a:spcBef>
            </a:pPr>
            <a:r>
              <a:rPr lang="en-US" sz="2000" b="1" spc="-41" dirty="0">
                <a:solidFill>
                  <a:srgbClr val="000000"/>
                </a:solidFill>
                <a:latin typeface="Arial" panose="020B0604020202020204" pitchFamily="34" charset="0"/>
                <a:ea typeface="Clear Sans Bold"/>
                <a:cs typeface="Arial" panose="020B0604020202020204" pitchFamily="34" charset="0"/>
                <a:sym typeface="Clear Sans Bold"/>
              </a:rPr>
              <a:t>“A more resilient, efficient, and patient-centred primary care provider sector that meets the needs of our population both now and in the future”.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219237" y="1007269"/>
            <a:ext cx="3652742" cy="9595366"/>
            <a:chOff x="0" y="-28575"/>
            <a:chExt cx="4870322" cy="12793826"/>
          </a:xfrm>
        </p:grpSpPr>
        <p:sp>
          <p:nvSpPr>
            <p:cNvPr id="3" name="TextBox 3"/>
            <p:cNvSpPr txBox="1"/>
            <p:nvPr/>
          </p:nvSpPr>
          <p:spPr>
            <a:xfrm>
              <a:off x="0" y="-28575"/>
              <a:ext cx="4870322" cy="590761"/>
            </a:xfrm>
            <a:prstGeom prst="rect">
              <a:avLst/>
            </a:prstGeom>
          </p:spPr>
          <p:txBody>
            <a:bodyPr lIns="0" tIns="0" rIns="0" bIns="0" rtlCol="0" anchor="t">
              <a:spAutoFit/>
            </a:bodyPr>
            <a:lstStyle/>
            <a:p>
              <a:pPr algn="l">
                <a:lnSpc>
                  <a:spcPts val="3640"/>
                </a:lnSpc>
              </a:pPr>
              <a:r>
                <a:rPr lang="en-US" sz="2800" dirty="0">
                  <a:solidFill>
                    <a:srgbClr val="000000"/>
                  </a:solidFill>
                  <a:ea typeface="Hammersmith One"/>
                  <a:cs typeface="Hammersmith One"/>
                  <a:sym typeface="Hammersmith One"/>
                </a:rPr>
                <a:t>2026/27 </a:t>
              </a:r>
            </a:p>
          </p:txBody>
        </p:sp>
        <p:sp>
          <p:nvSpPr>
            <p:cNvPr id="4" name="TextBox 4"/>
            <p:cNvSpPr txBox="1"/>
            <p:nvPr/>
          </p:nvSpPr>
          <p:spPr>
            <a:xfrm>
              <a:off x="0" y="890372"/>
              <a:ext cx="4870322" cy="11874879"/>
            </a:xfrm>
            <a:prstGeom prst="rect">
              <a:avLst/>
            </a:prstGeom>
          </p:spPr>
          <p:txBody>
            <a:bodyPr lIns="0" tIns="0" rIns="0" bIns="0" rtlCol="0" anchor="t">
              <a:spAutoFit/>
            </a:bodyPr>
            <a:lstStyle/>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Mature Integrated </a:t>
              </a:r>
              <a:r>
                <a:rPr lang="en-US" sz="1700" dirty="0" err="1">
                  <a:solidFill>
                    <a:srgbClr val="000000"/>
                  </a:solidFill>
                  <a:latin typeface="Arial" panose="020B0604020202020204" pitchFamily="34" charset="0"/>
                  <a:ea typeface="Clear Sans"/>
                  <a:cs typeface="Arial" panose="020B0604020202020204" pitchFamily="34" charset="0"/>
                  <a:sym typeface="Clear Sans"/>
                </a:rPr>
                <a:t>Neighbourhood</a:t>
              </a:r>
              <a:r>
                <a:rPr lang="en-US" sz="1700" dirty="0">
                  <a:solidFill>
                    <a:srgbClr val="000000"/>
                  </a:solidFill>
                  <a:latin typeface="Arial" panose="020B0604020202020204" pitchFamily="34" charset="0"/>
                  <a:ea typeface="Clear Sans"/>
                  <a:cs typeface="Arial" panose="020B0604020202020204" pitchFamily="34" charset="0"/>
                  <a:sym typeface="Clear Sans"/>
                </a:rPr>
                <a:t> teams to include a wider range of patient cohorts and input from across health and care. </a:t>
              </a:r>
            </a:p>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Ensure consistency of ‘core’ community offer across the system with identification of warranted/unwarranted variation aligned with population needs.</a:t>
              </a:r>
            </a:p>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Promote workforce retention and training initiatives to embed a ‘one team’ approach.</a:t>
              </a:r>
            </a:p>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Embed more robust performance oversight arrangements of contract holders to ensure we maintain good governance and maximise contract adherence as well as supporting providers to improve.</a:t>
              </a:r>
            </a:p>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Review opportunity for primary care estates as part of One Public Estates approach in partnership with local authorities and NHS partners. </a:t>
              </a:r>
            </a:p>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Assess improving morale of primary care staff and promote their engagement in our transformation journey.</a:t>
              </a:r>
            </a:p>
            <a:p>
              <a:pPr algn="l">
                <a:lnSpc>
                  <a:spcPts val="2380"/>
                </a:lnSpc>
              </a:pPr>
              <a:endParaRPr lang="en-US" sz="1700" dirty="0">
                <a:solidFill>
                  <a:srgbClr val="000000"/>
                </a:solidFill>
                <a:ea typeface="Clear Sans"/>
                <a:cs typeface="Clear Sans"/>
                <a:sym typeface="Clear Sans"/>
              </a:endParaRPr>
            </a:p>
          </p:txBody>
        </p:sp>
      </p:grpSp>
      <p:grpSp>
        <p:nvGrpSpPr>
          <p:cNvPr id="5" name="Group 5">
            <a:extLst>
              <a:ext uri="{C183D7F6-B498-43B3-948B-1728B52AA6E4}">
                <adec:decorative xmlns:adec="http://schemas.microsoft.com/office/drawing/2017/decorative" val="1"/>
              </a:ext>
            </a:extLst>
          </p:cNvPr>
          <p:cNvGrpSpPr/>
          <p:nvPr/>
        </p:nvGrpSpPr>
        <p:grpSpPr>
          <a:xfrm>
            <a:off x="8043429" y="1007269"/>
            <a:ext cx="3917118" cy="9279639"/>
            <a:chOff x="0" y="-28575"/>
            <a:chExt cx="5222824" cy="12372853"/>
          </a:xfrm>
        </p:grpSpPr>
        <p:sp>
          <p:nvSpPr>
            <p:cNvPr id="6" name="TextBox 6"/>
            <p:cNvSpPr txBox="1"/>
            <p:nvPr/>
          </p:nvSpPr>
          <p:spPr>
            <a:xfrm>
              <a:off x="0" y="-28575"/>
              <a:ext cx="5222824" cy="590761"/>
            </a:xfrm>
            <a:prstGeom prst="rect">
              <a:avLst/>
            </a:prstGeom>
          </p:spPr>
          <p:txBody>
            <a:bodyPr lIns="0" tIns="0" rIns="0" bIns="0" rtlCol="0" anchor="t">
              <a:spAutoFit/>
            </a:bodyPr>
            <a:lstStyle/>
            <a:p>
              <a:pPr algn="l">
                <a:lnSpc>
                  <a:spcPts val="3640"/>
                </a:lnSpc>
              </a:pPr>
              <a:r>
                <a:rPr lang="en-US" sz="2800" dirty="0">
                  <a:solidFill>
                    <a:srgbClr val="000000"/>
                  </a:solidFill>
                  <a:ea typeface="Hammersmith One"/>
                  <a:cs typeface="Hammersmith One"/>
                  <a:sym typeface="Hammersmith One"/>
                </a:rPr>
                <a:t>2027/28</a:t>
              </a:r>
            </a:p>
          </p:txBody>
        </p:sp>
        <p:sp>
          <p:nvSpPr>
            <p:cNvPr id="7" name="TextBox 7"/>
            <p:cNvSpPr txBox="1"/>
            <p:nvPr/>
          </p:nvSpPr>
          <p:spPr>
            <a:xfrm>
              <a:off x="0" y="890372"/>
              <a:ext cx="5222824" cy="11453906"/>
            </a:xfrm>
            <a:prstGeom prst="rect">
              <a:avLst/>
            </a:prstGeom>
          </p:spPr>
          <p:txBody>
            <a:bodyPr lIns="0" tIns="0" rIns="0" bIns="0" rtlCol="0" anchor="t">
              <a:spAutoFit/>
            </a:bodyPr>
            <a:lstStyle/>
            <a:p>
              <a:pPr marL="367031" lvl="1" indent="-183515"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Fully establish digital infrastructure to support same day/urgent and routine oversight of patients in order to manage demand. </a:t>
              </a:r>
            </a:p>
            <a:p>
              <a:pPr marL="367031" lvl="1" indent="-183515" algn="l">
                <a:lnSpc>
                  <a:spcPts val="2380"/>
                </a:lnSpc>
                <a:buFont typeface="Arial"/>
                <a:buChar char="•"/>
              </a:pPr>
              <a:r>
                <a:rPr lang="en-US" sz="1700" dirty="0">
                  <a:latin typeface="Arial" panose="020B0604020202020204" pitchFamily="34" charset="0"/>
                  <a:ea typeface="Clear Sans"/>
                  <a:cs typeface="Arial" panose="020B0604020202020204" pitchFamily="34" charset="0"/>
                  <a:sym typeface="Clear Sans"/>
                </a:rPr>
                <a:t>Ensure all practices/Primary Care Networks (PCN) delivering care within consistent model of service offer tailored to achieve improved outcomes and reduced health inequalities and inequity.</a:t>
              </a:r>
            </a:p>
            <a:p>
              <a:pPr marL="367031" lvl="1" indent="-183515" algn="l">
                <a:lnSpc>
                  <a:spcPts val="2380"/>
                </a:lnSpc>
                <a:buFont typeface="Arial"/>
                <a:buChar char="•"/>
              </a:pPr>
              <a:r>
                <a:rPr lang="en-US" sz="1700" dirty="0">
                  <a:latin typeface="Arial" panose="020B0604020202020204" pitchFamily="34" charset="0"/>
                  <a:ea typeface="Clear Sans"/>
                  <a:cs typeface="Arial" panose="020B0604020202020204" pitchFamily="34" charset="0"/>
                  <a:sym typeface="Clear Sans"/>
                </a:rPr>
                <a:t>Ensure routine appointments are provided within two weeks of request in the format of patient choice.</a:t>
              </a:r>
            </a:p>
            <a:p>
              <a:pPr marL="367031" lvl="1" indent="-183515" algn="l">
                <a:lnSpc>
                  <a:spcPts val="2380"/>
                </a:lnSpc>
                <a:buFont typeface="Arial"/>
                <a:buChar char="•"/>
              </a:pPr>
              <a:r>
                <a:rPr lang="en-US" sz="1700" dirty="0">
                  <a:latin typeface="Arial" panose="020B0604020202020204" pitchFamily="34" charset="0"/>
                  <a:ea typeface="Clear Sans"/>
                  <a:cs typeface="Arial" panose="020B0604020202020204" pitchFamily="34" charset="0"/>
                  <a:sym typeface="Clear Sans"/>
                </a:rPr>
                <a:t>Primary care teams fully exploiting AI and digital automation resulting in reduced administrative burden.</a:t>
              </a:r>
            </a:p>
            <a:p>
              <a:pPr marL="367031" lvl="1" indent="-183515" algn="l">
                <a:lnSpc>
                  <a:spcPts val="2380"/>
                </a:lnSpc>
                <a:buFont typeface="Arial"/>
                <a:buChar char="•"/>
              </a:pPr>
              <a:r>
                <a:rPr lang="en-US" sz="1700" dirty="0">
                  <a:highlight>
                    <a:srgbClr val="FFFFFF"/>
                  </a:highlight>
                  <a:latin typeface="Arial" panose="020B0604020202020204" pitchFamily="34" charset="0"/>
                  <a:ea typeface="Clear Sans"/>
                  <a:cs typeface="Arial" panose="020B0604020202020204" pitchFamily="34" charset="0"/>
                  <a:sym typeface="Clear Sans"/>
                </a:rPr>
                <a:t>Supported by shared infrastructure across providers and streamlined access routes.</a:t>
              </a:r>
            </a:p>
            <a:p>
              <a:pPr marL="367031" lvl="1" indent="-183515" algn="l">
                <a:lnSpc>
                  <a:spcPts val="2380"/>
                </a:lnSpc>
                <a:buFont typeface="Arial"/>
                <a:buChar char="•"/>
              </a:pPr>
              <a:r>
                <a:rPr lang="en-US" sz="1700" dirty="0">
                  <a:latin typeface="Arial" panose="020B0604020202020204" pitchFamily="34" charset="0"/>
                  <a:ea typeface="Clear Sans"/>
                  <a:cs typeface="Arial" panose="020B0604020202020204" pitchFamily="34" charset="0"/>
                  <a:sym typeface="Clear Sans"/>
                </a:rPr>
                <a:t>Fully established provider collaborative model operating across health and care providers, community and acute.</a:t>
              </a:r>
            </a:p>
            <a:p>
              <a:pPr marL="367031" lvl="1" indent="-183515" algn="l">
                <a:lnSpc>
                  <a:spcPts val="2380"/>
                </a:lnSpc>
                <a:buFont typeface="Arial"/>
                <a:buChar char="•"/>
              </a:pPr>
              <a:r>
                <a:rPr lang="en-US" sz="1700" dirty="0">
                  <a:latin typeface="Arial" panose="020B0604020202020204" pitchFamily="34" charset="0"/>
                  <a:ea typeface="Clear Sans"/>
                  <a:cs typeface="Arial" panose="020B0604020202020204" pitchFamily="34" charset="0"/>
                  <a:sym typeface="Clear Sans"/>
                </a:rPr>
                <a:t>Fully established integrated training and workforce development model</a:t>
              </a:r>
              <a:r>
                <a:rPr lang="en-US" sz="1700" dirty="0">
                  <a:solidFill>
                    <a:srgbClr val="FF0000"/>
                  </a:solidFill>
                  <a:latin typeface="Arial" panose="020B0604020202020204" pitchFamily="34" charset="0"/>
                  <a:ea typeface="Clear Sans"/>
                  <a:cs typeface="Arial" panose="020B0604020202020204" pitchFamily="34" charset="0"/>
                  <a:sym typeface="Clear Sans"/>
                </a:rPr>
                <a:t>.</a:t>
              </a:r>
            </a:p>
            <a:p>
              <a:pPr marL="367031" lvl="1" indent="-183515"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Full system coverage of enhanced pharmacy, dental and optometry services. </a:t>
              </a:r>
            </a:p>
          </p:txBody>
        </p:sp>
      </p:grpSp>
      <p:grpSp>
        <p:nvGrpSpPr>
          <p:cNvPr id="8" name="Group 8">
            <a:extLst>
              <a:ext uri="{C183D7F6-B498-43B3-948B-1728B52AA6E4}">
                <adec:decorative xmlns:adec="http://schemas.microsoft.com/office/drawing/2017/decorative" val="1"/>
              </a:ext>
            </a:extLst>
          </p:cNvPr>
          <p:cNvGrpSpPr/>
          <p:nvPr/>
        </p:nvGrpSpPr>
        <p:grpSpPr>
          <a:xfrm>
            <a:off x="12131997" y="1007269"/>
            <a:ext cx="3403466" cy="8048532"/>
            <a:chOff x="0" y="-28575"/>
            <a:chExt cx="4537955" cy="10731375"/>
          </a:xfrm>
        </p:grpSpPr>
        <p:sp>
          <p:nvSpPr>
            <p:cNvPr id="9" name="TextBox 9"/>
            <p:cNvSpPr txBox="1"/>
            <p:nvPr/>
          </p:nvSpPr>
          <p:spPr>
            <a:xfrm>
              <a:off x="0" y="-28575"/>
              <a:ext cx="4537955" cy="590761"/>
            </a:xfrm>
            <a:prstGeom prst="rect">
              <a:avLst/>
            </a:prstGeom>
          </p:spPr>
          <p:txBody>
            <a:bodyPr lIns="0" tIns="0" rIns="0" bIns="0" rtlCol="0" anchor="t">
              <a:spAutoFit/>
            </a:bodyPr>
            <a:lstStyle/>
            <a:p>
              <a:pPr algn="l">
                <a:lnSpc>
                  <a:spcPts val="3640"/>
                </a:lnSpc>
              </a:pPr>
              <a:r>
                <a:rPr lang="en-US" sz="2800" dirty="0">
                  <a:solidFill>
                    <a:srgbClr val="000000"/>
                  </a:solidFill>
                  <a:ea typeface="Hammersmith One"/>
                  <a:cs typeface="Hammersmith One"/>
                  <a:sym typeface="Hammersmith One"/>
                </a:rPr>
                <a:t>2028/29</a:t>
              </a:r>
            </a:p>
          </p:txBody>
        </p:sp>
        <p:sp>
          <p:nvSpPr>
            <p:cNvPr id="10" name="TextBox 10"/>
            <p:cNvSpPr txBox="1"/>
            <p:nvPr/>
          </p:nvSpPr>
          <p:spPr>
            <a:xfrm>
              <a:off x="0" y="890372"/>
              <a:ext cx="4537955" cy="9812428"/>
            </a:xfrm>
            <a:prstGeom prst="rect">
              <a:avLst/>
            </a:prstGeom>
          </p:spPr>
          <p:txBody>
            <a:bodyPr lIns="0" tIns="0" rIns="0" bIns="0" rtlCol="0" anchor="t">
              <a:spAutoFit/>
            </a:bodyPr>
            <a:lstStyle/>
            <a:p>
              <a:pPr marL="367031" lvl="1" indent="-183515"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Significant shift of resources, staff, and commissioning funding from acute into community-based services from 2025/2026 baseline.</a:t>
              </a:r>
            </a:p>
            <a:p>
              <a:pPr marL="367031" lvl="1" indent="-183515"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Urgent care provided by all primary care (all professions) as requested by patients within 48hrs based on clinical need.</a:t>
              </a:r>
            </a:p>
            <a:p>
              <a:pPr marL="367031" lvl="1" indent="-183515"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Significant reduction in tooth decay, oral cancer and poor oral hygiene across the system through increase in funded dental care activity.</a:t>
              </a:r>
            </a:p>
            <a:p>
              <a:pPr marL="367031" lvl="1" indent="-183515"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Ongoing focus on, and a consistent all system approach, to primary care as active participants in prevention through employment, education, training, activity, smoking cessation, vaccinations etc. resulting in reduced disease prevalence rates and improved outcomes.</a:t>
              </a:r>
            </a:p>
          </p:txBody>
        </p:sp>
      </p:grpSp>
      <p:grpSp>
        <p:nvGrpSpPr>
          <p:cNvPr id="11" name="Group 11">
            <a:extLst>
              <a:ext uri="{C183D7F6-B498-43B3-948B-1728B52AA6E4}">
                <adec:decorative xmlns:adec="http://schemas.microsoft.com/office/drawing/2017/decorative" val="1"/>
              </a:ext>
            </a:extLst>
          </p:cNvPr>
          <p:cNvGrpSpPr/>
          <p:nvPr/>
        </p:nvGrpSpPr>
        <p:grpSpPr>
          <a:xfrm>
            <a:off x="876389" y="1007269"/>
            <a:ext cx="3426038" cy="9283229"/>
            <a:chOff x="0" y="-28575"/>
            <a:chExt cx="4228531" cy="12377642"/>
          </a:xfrm>
        </p:grpSpPr>
        <p:sp>
          <p:nvSpPr>
            <p:cNvPr id="12" name="TextBox 12"/>
            <p:cNvSpPr txBox="1"/>
            <p:nvPr/>
          </p:nvSpPr>
          <p:spPr>
            <a:xfrm>
              <a:off x="0" y="-28575"/>
              <a:ext cx="4228531" cy="590761"/>
            </a:xfrm>
            <a:prstGeom prst="rect">
              <a:avLst/>
            </a:prstGeom>
          </p:spPr>
          <p:txBody>
            <a:bodyPr lIns="0" tIns="0" rIns="0" bIns="0" rtlCol="0" anchor="t">
              <a:spAutoFit/>
            </a:bodyPr>
            <a:lstStyle/>
            <a:p>
              <a:pPr algn="l">
                <a:lnSpc>
                  <a:spcPts val="3640"/>
                </a:lnSpc>
              </a:pPr>
              <a:r>
                <a:rPr lang="en-US" sz="2800" dirty="0">
                  <a:solidFill>
                    <a:srgbClr val="000000"/>
                  </a:solidFill>
                  <a:ea typeface="Hammersmith One"/>
                  <a:cs typeface="Hammersmith One"/>
                  <a:sym typeface="Hammersmith One"/>
                </a:rPr>
                <a:t>2025/26 </a:t>
              </a:r>
            </a:p>
          </p:txBody>
        </p:sp>
        <p:sp>
          <p:nvSpPr>
            <p:cNvPr id="13" name="TextBox 13"/>
            <p:cNvSpPr txBox="1"/>
            <p:nvPr/>
          </p:nvSpPr>
          <p:spPr>
            <a:xfrm>
              <a:off x="0" y="890372"/>
              <a:ext cx="4228531" cy="11458695"/>
            </a:xfrm>
            <a:prstGeom prst="rect">
              <a:avLst/>
            </a:prstGeom>
          </p:spPr>
          <p:txBody>
            <a:bodyPr lIns="0" tIns="0" rIns="0" bIns="0" rtlCol="0" anchor="t">
              <a:spAutoFit/>
            </a:bodyPr>
            <a:lstStyle/>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Support our primary care teams to remain resilient.</a:t>
              </a:r>
            </a:p>
            <a:p>
              <a:pPr marL="367037" lvl="1" indent="-183519" algn="l">
                <a:lnSpc>
                  <a:spcPts val="2380"/>
                </a:lnSpc>
                <a:buFont typeface="Arial"/>
                <a:buChar char="•"/>
              </a:pPr>
              <a:r>
                <a:rPr lang="en-US" sz="1700" dirty="0">
                  <a:latin typeface="Arial" panose="020B0604020202020204" pitchFamily="34" charset="0"/>
                  <a:ea typeface="Clear Sans"/>
                  <a:cs typeface="Arial" panose="020B0604020202020204" pitchFamily="34" charset="0"/>
                  <a:sym typeface="Clear Sans"/>
                </a:rPr>
                <a:t>Implementation of Integrated Neighbourhood Health Model.</a:t>
              </a:r>
            </a:p>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Improve access to primary care services.</a:t>
              </a:r>
            </a:p>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Support primary care provider collaboration.</a:t>
              </a:r>
            </a:p>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Increase the scope of services provided by primary care providers.</a:t>
              </a:r>
            </a:p>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Improve our awareness of performance of contracts and reduce unwarranted variation.</a:t>
              </a:r>
            </a:p>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Tailored implement plans in place where needed (e.g. dentistry).</a:t>
              </a:r>
            </a:p>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Implement innovative ways of working and support more services to shift from acute into community settings.</a:t>
              </a:r>
            </a:p>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Ensure we have a better understanding of our challenges e.g. primary care workforce data.</a:t>
              </a:r>
            </a:p>
            <a:p>
              <a:pPr marL="367037" lvl="1" indent="-183519"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Increase public awareness of primary care services and self care opportunities.</a:t>
              </a:r>
            </a:p>
          </p:txBody>
        </p:sp>
      </p:grpSp>
      <p:sp>
        <p:nvSpPr>
          <p:cNvPr id="14" name="AutoShape 14">
            <a:extLst>
              <a:ext uri="{C183D7F6-B498-43B3-948B-1728B52AA6E4}">
                <adec:decorative xmlns:adec="http://schemas.microsoft.com/office/drawing/2017/decorative" val="1"/>
              </a:ext>
            </a:extLst>
          </p:cNvPr>
          <p:cNvSpPr/>
          <p:nvPr/>
        </p:nvSpPr>
        <p:spPr>
          <a:xfrm>
            <a:off x="1173367" y="1609555"/>
            <a:ext cx="12412378" cy="0"/>
          </a:xfrm>
          <a:prstGeom prst="line">
            <a:avLst/>
          </a:prstGeom>
          <a:ln w="19050" cap="rnd">
            <a:solidFill>
              <a:srgbClr val="0097B2"/>
            </a:solidFill>
            <a:prstDash val="solid"/>
            <a:headEnd type="none" w="sm" len="sm"/>
            <a:tailEnd type="none" w="sm" len="sm"/>
          </a:ln>
        </p:spPr>
        <p:txBody>
          <a:bodyPr/>
          <a:lstStyle/>
          <a:p>
            <a:endParaRPr lang="en-GB" dirty="0"/>
          </a:p>
        </p:txBody>
      </p:sp>
      <p:sp>
        <p:nvSpPr>
          <p:cNvPr id="15" name="AutoShape 15">
            <a:extLst>
              <a:ext uri="{C183D7F6-B498-43B3-948B-1728B52AA6E4}">
                <adec:decorative xmlns:adec="http://schemas.microsoft.com/office/drawing/2017/decorative" val="1"/>
              </a:ext>
            </a:extLst>
          </p:cNvPr>
          <p:cNvSpPr/>
          <p:nvPr/>
        </p:nvSpPr>
        <p:spPr>
          <a:xfrm>
            <a:off x="884033" y="1480072"/>
            <a:ext cx="289334" cy="258967"/>
          </a:xfrm>
          <a:prstGeom prst="rect">
            <a:avLst/>
          </a:prstGeom>
          <a:solidFill>
            <a:srgbClr val="0097B2"/>
          </a:solidFill>
        </p:spPr>
        <p:txBody>
          <a:bodyPr/>
          <a:lstStyle/>
          <a:p>
            <a:endParaRPr lang="en-GB" dirty="0"/>
          </a:p>
        </p:txBody>
      </p:sp>
      <p:sp>
        <p:nvSpPr>
          <p:cNvPr id="16" name="AutoShape 16">
            <a:extLst>
              <a:ext uri="{C183D7F6-B498-43B3-948B-1728B52AA6E4}">
                <adec:decorative xmlns:adec="http://schemas.microsoft.com/office/drawing/2017/decorative" val="1"/>
              </a:ext>
            </a:extLst>
          </p:cNvPr>
          <p:cNvSpPr/>
          <p:nvPr/>
        </p:nvSpPr>
        <p:spPr>
          <a:xfrm>
            <a:off x="4312302" y="1480072"/>
            <a:ext cx="289334" cy="258967"/>
          </a:xfrm>
          <a:prstGeom prst="rect">
            <a:avLst/>
          </a:prstGeom>
          <a:solidFill>
            <a:srgbClr val="0097B2"/>
          </a:solidFill>
        </p:spPr>
        <p:txBody>
          <a:bodyPr/>
          <a:lstStyle/>
          <a:p>
            <a:endParaRPr lang="en-GB" dirty="0"/>
          </a:p>
        </p:txBody>
      </p:sp>
      <p:sp>
        <p:nvSpPr>
          <p:cNvPr id="17" name="AutoShape 17">
            <a:extLst>
              <a:ext uri="{C183D7F6-B498-43B3-948B-1728B52AA6E4}">
                <adec:decorative xmlns:adec="http://schemas.microsoft.com/office/drawing/2017/decorative" val="1"/>
              </a:ext>
            </a:extLst>
          </p:cNvPr>
          <p:cNvSpPr/>
          <p:nvPr/>
        </p:nvSpPr>
        <p:spPr>
          <a:xfrm>
            <a:off x="8101661" y="1480072"/>
            <a:ext cx="289334" cy="258967"/>
          </a:xfrm>
          <a:prstGeom prst="rect">
            <a:avLst/>
          </a:prstGeom>
          <a:solidFill>
            <a:srgbClr val="0097B2"/>
          </a:solidFill>
        </p:spPr>
        <p:txBody>
          <a:bodyPr/>
          <a:lstStyle/>
          <a:p>
            <a:endParaRPr lang="en-GB" dirty="0"/>
          </a:p>
        </p:txBody>
      </p:sp>
      <p:sp>
        <p:nvSpPr>
          <p:cNvPr id="18" name="AutoShape 18">
            <a:extLst>
              <a:ext uri="{C183D7F6-B498-43B3-948B-1728B52AA6E4}">
                <adec:decorative xmlns:adec="http://schemas.microsoft.com/office/drawing/2017/decorative" val="1"/>
              </a:ext>
            </a:extLst>
          </p:cNvPr>
          <p:cNvSpPr/>
          <p:nvPr/>
        </p:nvSpPr>
        <p:spPr>
          <a:xfrm>
            <a:off x="12217722" y="1489206"/>
            <a:ext cx="289334" cy="258967"/>
          </a:xfrm>
          <a:prstGeom prst="rect">
            <a:avLst/>
          </a:prstGeom>
          <a:solidFill>
            <a:srgbClr val="0097B2"/>
          </a:solidFill>
        </p:spPr>
        <p:txBody>
          <a:bodyPr/>
          <a:lstStyle/>
          <a:p>
            <a:endParaRPr lang="en-GB" dirty="0"/>
          </a:p>
        </p:txBody>
      </p:sp>
      <p:sp>
        <p:nvSpPr>
          <p:cNvPr id="19" name="TextBox 19"/>
          <p:cNvSpPr txBox="1">
            <a:spLocks noGrp="1"/>
          </p:cNvSpPr>
          <p:nvPr>
            <p:ph type="title" idx="4294967295"/>
          </p:nvPr>
        </p:nvSpPr>
        <p:spPr>
          <a:xfrm>
            <a:off x="876388" y="-57150"/>
            <a:ext cx="16802011" cy="90281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540"/>
              </a:lnSpc>
              <a:spcBef>
                <a:spcPct val="0"/>
              </a:spcBef>
              <a:spcAft>
                <a:spcPts val="0"/>
              </a:spcAft>
              <a:buClrTx/>
              <a:buSzTx/>
              <a:buFontTx/>
              <a:buNone/>
              <a:tabLst/>
              <a:defRPr/>
            </a:pPr>
            <a:r>
              <a:rPr kumimoji="0" lang="en-US" sz="5800" b="0" i="0" u="none" strike="noStrike" kern="1200" cap="none" spc="-116" normalizeH="0" baseline="0" noProof="0" dirty="0">
                <a:ln>
                  <a:noFill/>
                </a:ln>
                <a:solidFill>
                  <a:srgbClr val="000000"/>
                </a:solidFill>
                <a:effectLst/>
                <a:uLnTx/>
                <a:uFillTx/>
                <a:latin typeface="Arial" panose="020B0604020202020204" pitchFamily="34" charset="0"/>
                <a:ea typeface="Clear Sans"/>
                <a:cs typeface="Arial" panose="020B0604020202020204" pitchFamily="34" charset="0"/>
                <a:sym typeface="Clear Sans"/>
              </a:rPr>
              <a:t>The actions we will take to turn vision into reality</a:t>
            </a:r>
          </a:p>
        </p:txBody>
      </p:sp>
      <p:sp>
        <p:nvSpPr>
          <p:cNvPr id="20" name="Freeform 20">
            <a:extLst>
              <a:ext uri="{C183D7F6-B498-43B3-948B-1728B52AA6E4}">
                <adec:decorative xmlns:adec="http://schemas.microsoft.com/office/drawing/2017/decorative" val="1"/>
              </a:ext>
            </a:extLst>
          </p:cNvPr>
          <p:cNvSpPr/>
          <p:nvPr/>
        </p:nvSpPr>
        <p:spPr>
          <a:xfrm rot="5400000">
            <a:off x="-4763377" y="4763377"/>
            <a:ext cx="10287000" cy="760245"/>
          </a:xfrm>
          <a:custGeom>
            <a:avLst/>
            <a:gdLst/>
            <a:ahLst/>
            <a:cxnLst/>
            <a:rect l="l" t="t" r="r" b="b"/>
            <a:pathLst>
              <a:path w="10287000" h="760245">
                <a:moveTo>
                  <a:pt x="0" y="0"/>
                </a:moveTo>
                <a:lnTo>
                  <a:pt x="10287000" y="0"/>
                </a:lnTo>
                <a:lnTo>
                  <a:pt x="10287000" y="760246"/>
                </a:lnTo>
                <a:lnTo>
                  <a:pt x="0" y="760246"/>
                </a:lnTo>
                <a:lnTo>
                  <a:pt x="0" y="0"/>
                </a:lnTo>
                <a:close/>
              </a:path>
            </a:pathLst>
          </a:custGeom>
          <a:blipFill>
            <a:blip r:embed="rId2">
              <a:extLst>
                <a:ext uri="{96DAC541-7B7A-43D3-8B79-37D633B846F1}">
                  <asvg:svgBlip xmlns:asvg="http://schemas.microsoft.com/office/drawing/2016/SVG/main" r:embed="rId3"/>
                </a:ext>
              </a:extLst>
            </a:blip>
            <a:stretch>
              <a:fillRect l="-171" t="-308623" r="-7088" b="-1042730"/>
            </a:stretch>
          </a:blipFill>
        </p:spPr>
        <p:txBody>
          <a:bodyPr/>
          <a:lstStyle/>
          <a:p>
            <a:endParaRPr lang="en-GB" dirty="0"/>
          </a:p>
        </p:txBody>
      </p:sp>
      <p:grpSp>
        <p:nvGrpSpPr>
          <p:cNvPr id="21" name="Group 21">
            <a:extLst>
              <a:ext uri="{C183D7F6-B498-43B3-948B-1728B52AA6E4}">
                <adec:decorative xmlns:adec="http://schemas.microsoft.com/office/drawing/2017/decorative" val="1"/>
              </a:ext>
            </a:extLst>
          </p:cNvPr>
          <p:cNvGrpSpPr/>
          <p:nvPr/>
        </p:nvGrpSpPr>
        <p:grpSpPr>
          <a:xfrm>
            <a:off x="15362221" y="1007269"/>
            <a:ext cx="2925779" cy="4055388"/>
            <a:chOff x="0" y="-28575"/>
            <a:chExt cx="3901038" cy="5407185"/>
          </a:xfrm>
        </p:grpSpPr>
        <p:sp>
          <p:nvSpPr>
            <p:cNvPr id="22" name="TextBox 22"/>
            <p:cNvSpPr txBox="1"/>
            <p:nvPr/>
          </p:nvSpPr>
          <p:spPr>
            <a:xfrm>
              <a:off x="0" y="-28575"/>
              <a:ext cx="3901038" cy="590761"/>
            </a:xfrm>
            <a:prstGeom prst="rect">
              <a:avLst/>
            </a:prstGeom>
          </p:spPr>
          <p:txBody>
            <a:bodyPr lIns="0" tIns="0" rIns="0" bIns="0" rtlCol="0" anchor="t">
              <a:spAutoFit/>
            </a:bodyPr>
            <a:lstStyle/>
            <a:p>
              <a:pPr algn="l">
                <a:lnSpc>
                  <a:spcPts val="3640"/>
                </a:lnSpc>
              </a:pPr>
              <a:r>
                <a:rPr lang="en-US" sz="2800" dirty="0">
                  <a:solidFill>
                    <a:srgbClr val="000000"/>
                  </a:solidFill>
                  <a:ea typeface="Hammersmith One"/>
                  <a:cs typeface="Hammersmith One"/>
                  <a:sym typeface="Hammersmith One"/>
                </a:rPr>
                <a:t>2029/30</a:t>
              </a:r>
            </a:p>
          </p:txBody>
        </p:sp>
        <p:sp>
          <p:nvSpPr>
            <p:cNvPr id="23" name="TextBox 23"/>
            <p:cNvSpPr txBox="1"/>
            <p:nvPr/>
          </p:nvSpPr>
          <p:spPr>
            <a:xfrm>
              <a:off x="0" y="890372"/>
              <a:ext cx="3901038" cy="4488238"/>
            </a:xfrm>
            <a:prstGeom prst="rect">
              <a:avLst/>
            </a:prstGeom>
          </p:spPr>
          <p:txBody>
            <a:bodyPr lIns="0" tIns="0" rIns="0" bIns="0" rtlCol="0" anchor="t">
              <a:spAutoFit/>
            </a:bodyPr>
            <a:lstStyle/>
            <a:p>
              <a:pPr marL="367031" lvl="1" indent="-183515"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Reduced health inequalities </a:t>
              </a:r>
              <a:r>
                <a:rPr lang="en-US" sz="1700" dirty="0">
                  <a:latin typeface="Arial" panose="020B0604020202020204" pitchFamily="34" charset="0"/>
                  <a:ea typeface="Clear Sans"/>
                  <a:cs typeface="Arial" panose="020B0604020202020204" pitchFamily="34" charset="0"/>
                  <a:sym typeface="Clear Sans"/>
                </a:rPr>
                <a:t>and inequity</a:t>
              </a:r>
            </a:p>
            <a:p>
              <a:pPr marL="367031" lvl="1" indent="-183515"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Increase in healthier life expectancy.</a:t>
              </a:r>
            </a:p>
            <a:p>
              <a:pPr marL="367031" lvl="1" indent="-183515"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Improvement in primary care staff morale, retention and recruitment.</a:t>
              </a:r>
            </a:p>
            <a:p>
              <a:pPr marL="367031" lvl="1" indent="-183515" algn="l">
                <a:lnSpc>
                  <a:spcPts val="2380"/>
                </a:lnSpc>
                <a:buFont typeface="Arial"/>
                <a:buChar char="•"/>
              </a:pPr>
              <a:r>
                <a:rPr lang="en-US" sz="1700" dirty="0">
                  <a:solidFill>
                    <a:srgbClr val="000000"/>
                  </a:solidFill>
                  <a:latin typeface="Arial" panose="020B0604020202020204" pitchFamily="34" charset="0"/>
                  <a:ea typeface="Clear Sans"/>
                  <a:cs typeface="Arial" panose="020B0604020202020204" pitchFamily="34" charset="0"/>
                  <a:sym typeface="Clear Sans"/>
                </a:rPr>
                <a:t>Improvement in patient satisfaction with primary care service offer.</a:t>
              </a:r>
            </a:p>
            <a:p>
              <a:pPr algn="l">
                <a:lnSpc>
                  <a:spcPts val="2380"/>
                </a:lnSpc>
              </a:pPr>
              <a:endParaRPr lang="en-US" sz="1700" dirty="0">
                <a:solidFill>
                  <a:srgbClr val="000000"/>
                </a:solidFill>
                <a:ea typeface="Clear Sans"/>
                <a:cs typeface="Clear Sans"/>
                <a:sym typeface="Clear Sans"/>
              </a:endParaRPr>
            </a:p>
          </p:txBody>
        </p:sp>
      </p:grpSp>
      <p:sp>
        <p:nvSpPr>
          <p:cNvPr id="24" name="AutoShape 24">
            <a:extLst>
              <a:ext uri="{C183D7F6-B498-43B3-948B-1728B52AA6E4}">
                <adec:decorative xmlns:adec="http://schemas.microsoft.com/office/drawing/2017/decorative" val="1"/>
              </a:ext>
            </a:extLst>
          </p:cNvPr>
          <p:cNvSpPr/>
          <p:nvPr/>
        </p:nvSpPr>
        <p:spPr>
          <a:xfrm>
            <a:off x="15390796" y="1480072"/>
            <a:ext cx="289334" cy="258967"/>
          </a:xfrm>
          <a:prstGeom prst="rect">
            <a:avLst/>
          </a:prstGeom>
          <a:solidFill>
            <a:srgbClr val="0097B2"/>
          </a:solidFill>
        </p:spPr>
        <p:txBody>
          <a:bodyPr/>
          <a:lstStyle/>
          <a:p>
            <a:endParaRPr lang="en-GB" dirty="0"/>
          </a:p>
        </p:txBody>
      </p:sp>
      <p:sp>
        <p:nvSpPr>
          <p:cNvPr id="25" name="AutoShape 25">
            <a:extLst>
              <a:ext uri="{C183D7F6-B498-43B3-948B-1728B52AA6E4}">
                <adec:decorative xmlns:adec="http://schemas.microsoft.com/office/drawing/2017/decorative" val="1"/>
              </a:ext>
            </a:extLst>
          </p:cNvPr>
          <p:cNvSpPr/>
          <p:nvPr/>
        </p:nvSpPr>
        <p:spPr>
          <a:xfrm flipV="1">
            <a:off x="12507055" y="1609972"/>
            <a:ext cx="2883741" cy="8302"/>
          </a:xfrm>
          <a:prstGeom prst="line">
            <a:avLst/>
          </a:prstGeom>
          <a:ln w="19050" cap="rnd">
            <a:solidFill>
              <a:srgbClr val="0097B2"/>
            </a:solidFill>
            <a:prstDash val="solid"/>
            <a:headEnd type="none" w="sm" len="sm"/>
            <a:tailEnd type="none" w="sm" len="sm"/>
          </a:ln>
        </p:spPr>
        <p:txBody>
          <a:bodyPr/>
          <a:lstStyle/>
          <a:p>
            <a:endParaRPr lang="en-GB" dirty="0"/>
          </a:p>
        </p:txBody>
      </p:sp>
      <p:sp>
        <p:nvSpPr>
          <p:cNvPr id="26" name="AutoShape 25">
            <a:extLst>
              <a:ext uri="{FF2B5EF4-FFF2-40B4-BE49-F238E27FC236}">
                <a16:creationId xmlns:a16="http://schemas.microsoft.com/office/drawing/2014/main" id="{D8C4F6D8-07E3-6B5C-701F-9917F1949DDE}"/>
              </a:ext>
              <a:ext uri="{C183D7F6-B498-43B3-948B-1728B52AA6E4}">
                <adec:decorative xmlns:adec="http://schemas.microsoft.com/office/drawing/2017/decorative" val="1"/>
              </a:ext>
            </a:extLst>
          </p:cNvPr>
          <p:cNvSpPr/>
          <p:nvPr/>
        </p:nvSpPr>
        <p:spPr>
          <a:xfrm flipV="1">
            <a:off x="15659019" y="1593826"/>
            <a:ext cx="2305424" cy="4151"/>
          </a:xfrm>
          <a:prstGeom prst="line">
            <a:avLst/>
          </a:prstGeom>
          <a:ln w="19050" cap="rnd">
            <a:solidFill>
              <a:srgbClr val="0097B2"/>
            </a:solidFill>
            <a:prstDash val="solid"/>
            <a:headEnd type="none" w="sm" len="sm"/>
            <a:tailEnd type="none" w="sm" len="sm"/>
          </a:ln>
        </p:spPr>
        <p:txBody>
          <a:bodyPr/>
          <a:lstStyle/>
          <a:p>
            <a:endParaRPr lang="en-GB" dirty="0"/>
          </a:p>
        </p:txBody>
      </p:sp>
      <p:sp>
        <p:nvSpPr>
          <p:cNvPr id="27" name="AutoShape 24">
            <a:extLst>
              <a:ext uri="{FF2B5EF4-FFF2-40B4-BE49-F238E27FC236}">
                <a16:creationId xmlns:a16="http://schemas.microsoft.com/office/drawing/2014/main" id="{74F97D84-797B-095E-6C47-5BF130A4B656}"/>
              </a:ext>
              <a:ext uri="{C183D7F6-B498-43B3-948B-1728B52AA6E4}">
                <adec:decorative xmlns:adec="http://schemas.microsoft.com/office/drawing/2017/decorative" val="1"/>
              </a:ext>
            </a:extLst>
          </p:cNvPr>
          <p:cNvSpPr/>
          <p:nvPr/>
        </p:nvSpPr>
        <p:spPr>
          <a:xfrm>
            <a:off x="17943332" y="1463507"/>
            <a:ext cx="289334" cy="258967"/>
          </a:xfrm>
          <a:prstGeom prst="rect">
            <a:avLst/>
          </a:prstGeom>
          <a:solidFill>
            <a:srgbClr val="0097B2"/>
          </a:solidFill>
        </p:spPr>
        <p:txBody>
          <a:bodyPr/>
          <a:lstStyle/>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17721" y="-16594"/>
            <a:ext cx="18270279" cy="925382"/>
          </a:xfrm>
          <a:prstGeom prst="rect">
            <a:avLst/>
          </a:prstGeom>
          <a:solidFill>
            <a:srgbClr val="0097B2"/>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800"/>
              </a:lnSpc>
              <a:spcBef>
                <a:spcPct val="0"/>
              </a:spcBef>
              <a:spcAft>
                <a:spcPts val="0"/>
              </a:spcAft>
              <a:buClrTx/>
              <a:buSzTx/>
              <a:buFontTx/>
              <a:buNone/>
              <a:tabLst/>
              <a:defRPr/>
            </a:pPr>
            <a:r>
              <a:rPr kumimoji="0" lang="en-US" sz="6000" b="0" i="0" u="none" strike="noStrike" kern="1200" cap="none" spc="-120" normalizeH="0" baseline="0" noProof="0" dirty="0">
                <a:ln>
                  <a:noFill/>
                </a:ln>
                <a:solidFill>
                  <a:srgbClr val="FFFFFF"/>
                </a:solidFill>
                <a:effectLst/>
                <a:uLnTx/>
                <a:uFillTx/>
                <a:latin typeface="Arial" panose="020B0604020202020204" pitchFamily="34" charset="0"/>
                <a:ea typeface="Clear Sans"/>
                <a:cs typeface="Arial" panose="020B0604020202020204" pitchFamily="34" charset="0"/>
                <a:sym typeface="Clear Sans"/>
              </a:rPr>
              <a:t>What will this mean for local people?</a:t>
            </a:r>
          </a:p>
        </p:txBody>
      </p:sp>
      <p:sp>
        <p:nvSpPr>
          <p:cNvPr id="5" name="Freeform 5" descr="A picture of figures representing people">
            <a:extLst>
              <a:ext uri="{C183D7F6-B498-43B3-948B-1728B52AA6E4}">
                <adec:decorative xmlns:adec="http://schemas.microsoft.com/office/drawing/2017/decorative" val="0"/>
              </a:ext>
            </a:extLst>
          </p:cNvPr>
          <p:cNvSpPr/>
          <p:nvPr/>
        </p:nvSpPr>
        <p:spPr>
          <a:xfrm>
            <a:off x="14184882" y="213373"/>
            <a:ext cx="3992644" cy="3600696"/>
          </a:xfrm>
          <a:custGeom>
            <a:avLst/>
            <a:gdLst/>
            <a:ahLst/>
            <a:cxnLst/>
            <a:rect l="l" t="t" r="r" b="b"/>
            <a:pathLst>
              <a:path w="3027528" h="2592321">
                <a:moveTo>
                  <a:pt x="0" y="0"/>
                </a:moveTo>
                <a:lnTo>
                  <a:pt x="3027528" y="0"/>
                </a:lnTo>
                <a:lnTo>
                  <a:pt x="3027528" y="2592321"/>
                </a:lnTo>
                <a:lnTo>
                  <a:pt x="0" y="2592321"/>
                </a:lnTo>
                <a:lnTo>
                  <a:pt x="0" y="0"/>
                </a:lnTo>
                <a:close/>
              </a:path>
            </a:pathLst>
          </a:custGeom>
          <a:blipFill dpi="0" rotWithShape="1">
            <a:blip r:embed="rId3">
              <a:extLst>
                <a:ext uri="{96DAC541-7B7A-43D3-8B79-37D633B846F1}">
                  <asvg:svgBlip xmlns:asvg="http://schemas.microsoft.com/office/drawing/2016/SVG/main" r:embed="rId4"/>
                </a:ext>
              </a:extLst>
            </a:blip>
            <a:srcRect/>
            <a:stretch>
              <a:fillRect/>
            </a:stretch>
          </a:blipFill>
        </p:spPr>
        <p:txBody>
          <a:bodyPr/>
          <a:lstStyle/>
          <a:p>
            <a:endParaRPr lang="en-GB" dirty="0"/>
          </a:p>
        </p:txBody>
      </p:sp>
      <p:grpSp>
        <p:nvGrpSpPr>
          <p:cNvPr id="3" name="Group 2" descr="People will have improved access to their GP with flexible appointment models, which will include advice and guidance from specialists, on-line and face to face consultations and virtual access">
            <a:extLst>
              <a:ext uri="{FF2B5EF4-FFF2-40B4-BE49-F238E27FC236}">
                <a16:creationId xmlns:a16="http://schemas.microsoft.com/office/drawing/2014/main" id="{38A92CF5-2E04-707F-0CB2-B8062A85EDA7}"/>
              </a:ext>
              <a:ext uri="{C183D7F6-B498-43B3-948B-1728B52AA6E4}">
                <adec:decorative xmlns:adec="http://schemas.microsoft.com/office/drawing/2017/decorative" val="0"/>
              </a:ext>
            </a:extLst>
          </p:cNvPr>
          <p:cNvGrpSpPr/>
          <p:nvPr/>
        </p:nvGrpSpPr>
        <p:grpSpPr>
          <a:xfrm>
            <a:off x="787607" y="1960183"/>
            <a:ext cx="7357505" cy="900503"/>
            <a:chOff x="787608" y="1960183"/>
            <a:chExt cx="6787332" cy="900503"/>
          </a:xfrm>
        </p:grpSpPr>
        <p:sp>
          <p:nvSpPr>
            <p:cNvPr id="8" name="TextBox 8" descr="People will have improved access to their GP with flexible appointment models, which will include advice and guidance from specialists, on-line and face to face consultations. and virtual access. &#10;"/>
            <p:cNvSpPr txBox="1"/>
            <p:nvPr/>
          </p:nvSpPr>
          <p:spPr>
            <a:xfrm>
              <a:off x="1348290" y="1960183"/>
              <a:ext cx="6226650" cy="900503"/>
            </a:xfrm>
            <a:prstGeom prst="rect">
              <a:avLst/>
            </a:prstGeom>
          </p:spPr>
          <p:txBody>
            <a:bodyPr wrap="square" lIns="0" tIns="0" rIns="0" bIns="0" rtlCol="0" anchor="t">
              <a:spAutoFit/>
            </a:bodyPr>
            <a:lstStyle/>
            <a:p>
              <a:pPr algn="l">
                <a:lnSpc>
                  <a:spcPts val="2389"/>
                </a:lnSpc>
              </a:pPr>
              <a:r>
                <a:rPr lang="en-US" sz="1600" dirty="0">
                  <a:latin typeface="Arial" panose="020B0604020202020204" pitchFamily="34" charset="0"/>
                  <a:ea typeface="Clear Sans Bold"/>
                  <a:cs typeface="Arial" panose="020B0604020202020204" pitchFamily="34" charset="0"/>
                  <a:sym typeface="Clear Sans Bold"/>
                </a:rPr>
                <a:t>People will have improved access to their GP with flexible appointment models, which will include advice and guidance from specialists, on-line and face to face consultations. and virtual access. </a:t>
              </a:r>
            </a:p>
          </p:txBody>
        </p:sp>
        <p:pic>
          <p:nvPicPr>
            <p:cNvPr id="7" name="Graphic 6" descr="User with solid fill">
              <a:extLst>
                <a:ext uri="{FF2B5EF4-FFF2-40B4-BE49-F238E27FC236}">
                  <a16:creationId xmlns:a16="http://schemas.microsoft.com/office/drawing/2014/main" id="{EC88F836-30FE-07FB-11D6-2A73A520B6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608" y="2247664"/>
              <a:ext cx="409417" cy="409417"/>
            </a:xfrm>
            <a:prstGeom prst="rect">
              <a:avLst/>
            </a:prstGeom>
          </p:spPr>
        </p:pic>
      </p:grpSp>
      <p:grpSp>
        <p:nvGrpSpPr>
          <p:cNvPr id="17" name="Group 16" descr="People with complex chronic or multiple conditions will have greater access to integrated teams that understand their condition and promote continuity of care, building trusted relationships that better enable personalised care planning.&#10;">
            <a:extLst>
              <a:ext uri="{FF2B5EF4-FFF2-40B4-BE49-F238E27FC236}">
                <a16:creationId xmlns:a16="http://schemas.microsoft.com/office/drawing/2014/main" id="{BB423507-EB04-77DC-AFEB-AEEDD977C0E0}"/>
              </a:ext>
            </a:extLst>
          </p:cNvPr>
          <p:cNvGrpSpPr/>
          <p:nvPr/>
        </p:nvGrpSpPr>
        <p:grpSpPr>
          <a:xfrm>
            <a:off x="787607" y="3076740"/>
            <a:ext cx="7192955" cy="1208279"/>
            <a:chOff x="787608" y="3076740"/>
            <a:chExt cx="6787332" cy="1208279"/>
          </a:xfrm>
        </p:grpSpPr>
        <p:sp>
          <p:nvSpPr>
            <p:cNvPr id="4" name="TextBox 4"/>
            <p:cNvSpPr txBox="1"/>
            <p:nvPr/>
          </p:nvSpPr>
          <p:spPr>
            <a:xfrm>
              <a:off x="1348290" y="3076740"/>
              <a:ext cx="6226650" cy="1208279"/>
            </a:xfrm>
            <a:prstGeom prst="rect">
              <a:avLst/>
            </a:prstGeom>
          </p:spPr>
          <p:txBody>
            <a:bodyPr wrap="square" lIns="0" tIns="0" rIns="0" bIns="0" rtlCol="0" anchor="t">
              <a:spAutoFit/>
            </a:bodyPr>
            <a:lstStyle/>
            <a:p>
              <a:pPr algn="l">
                <a:lnSpc>
                  <a:spcPts val="2389"/>
                </a:lnSpc>
              </a:pPr>
              <a:r>
                <a:rPr lang="en-US" sz="1600" dirty="0">
                  <a:latin typeface="Arial" panose="020B0604020202020204" pitchFamily="34" charset="0"/>
                  <a:ea typeface="Clear Sans Bold"/>
                  <a:cs typeface="Arial" panose="020B0604020202020204" pitchFamily="34" charset="0"/>
                  <a:sym typeface="Clear Sans Bold"/>
                </a:rPr>
                <a:t>People with complex chronic or multiple conditions will have greater access to integrated teams that understand their condition and promote continuity of care, building trusted relationships that better enable personalised care planning.</a:t>
              </a:r>
            </a:p>
          </p:txBody>
        </p:sp>
        <p:pic>
          <p:nvPicPr>
            <p:cNvPr id="9" name="Graphic 8" descr="User with solid fill">
              <a:extLst>
                <a:ext uri="{FF2B5EF4-FFF2-40B4-BE49-F238E27FC236}">
                  <a16:creationId xmlns:a16="http://schemas.microsoft.com/office/drawing/2014/main" id="{9BBE9A3D-5F07-E413-21E1-00BD24260C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608" y="3404652"/>
              <a:ext cx="409417" cy="409417"/>
            </a:xfrm>
            <a:prstGeom prst="rect">
              <a:avLst/>
            </a:prstGeom>
          </p:spPr>
        </p:pic>
      </p:grpSp>
      <p:grpSp>
        <p:nvGrpSpPr>
          <p:cNvPr id="19" name="Group 18" descr="People will be able to have access to new technology that will enable them to book appointments online, and access digital support and advice. This will complement existing services offering face to face support to those who need it.&#10;">
            <a:extLst>
              <a:ext uri="{FF2B5EF4-FFF2-40B4-BE49-F238E27FC236}">
                <a16:creationId xmlns:a16="http://schemas.microsoft.com/office/drawing/2014/main" id="{69CE333A-7840-1392-B02A-7ADC4626B33C}"/>
              </a:ext>
            </a:extLst>
          </p:cNvPr>
          <p:cNvGrpSpPr/>
          <p:nvPr/>
        </p:nvGrpSpPr>
        <p:grpSpPr>
          <a:xfrm>
            <a:off x="779206" y="4707155"/>
            <a:ext cx="7180808" cy="1208279"/>
            <a:chOff x="779206" y="4707155"/>
            <a:chExt cx="6612194" cy="1208279"/>
          </a:xfrm>
        </p:grpSpPr>
        <p:sp>
          <p:nvSpPr>
            <p:cNvPr id="16" name="TextBox 16"/>
            <p:cNvSpPr txBox="1"/>
            <p:nvPr/>
          </p:nvSpPr>
          <p:spPr>
            <a:xfrm>
              <a:off x="1348290" y="4707155"/>
              <a:ext cx="6043110" cy="1208279"/>
            </a:xfrm>
            <a:prstGeom prst="rect">
              <a:avLst/>
            </a:prstGeom>
          </p:spPr>
          <p:txBody>
            <a:bodyPr wrap="square" lIns="0" tIns="0" rIns="0" bIns="0" rtlCol="0" anchor="t">
              <a:spAutoFit/>
            </a:bodyPr>
            <a:lstStyle/>
            <a:p>
              <a:pPr algn="l">
                <a:lnSpc>
                  <a:spcPts val="2389"/>
                </a:lnSpc>
              </a:pPr>
              <a:r>
                <a:rPr lang="en-US" sz="1600" dirty="0">
                  <a:latin typeface="Arial" panose="020B0604020202020204" pitchFamily="34" charset="0"/>
                  <a:ea typeface="Clear Sans Bold"/>
                  <a:cs typeface="Arial" panose="020B0604020202020204" pitchFamily="34" charset="0"/>
                  <a:sym typeface="Clear Sans Bold"/>
                </a:rPr>
                <a:t>People will be able to have access to new technology that will enable them to book appointments online, and access digital support and advice. This will complement existing services offering face to face support to those who need it.</a:t>
              </a:r>
            </a:p>
          </p:txBody>
        </p:sp>
        <p:pic>
          <p:nvPicPr>
            <p:cNvPr id="12" name="Graphic 11" descr="User with solid fill">
              <a:extLst>
                <a:ext uri="{FF2B5EF4-FFF2-40B4-BE49-F238E27FC236}">
                  <a16:creationId xmlns:a16="http://schemas.microsoft.com/office/drawing/2014/main" id="{FF72D2BF-C0CD-3400-22AA-B3A19A4176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9206" y="5026217"/>
              <a:ext cx="409417" cy="409417"/>
            </a:xfrm>
            <a:prstGeom prst="rect">
              <a:avLst/>
            </a:prstGeom>
          </p:spPr>
        </p:pic>
      </p:grpSp>
      <p:grpSp>
        <p:nvGrpSpPr>
          <p:cNvPr id="20" name="Group 19" descr="People will be supported by care navigators who help people access the right care and support services at the right time acting as a guide through the health and social care system.  &#10;">
            <a:extLst>
              <a:ext uri="{FF2B5EF4-FFF2-40B4-BE49-F238E27FC236}">
                <a16:creationId xmlns:a16="http://schemas.microsoft.com/office/drawing/2014/main" id="{4B04C9BC-14C3-ECA1-6070-A77E28B9A197}"/>
              </a:ext>
            </a:extLst>
          </p:cNvPr>
          <p:cNvGrpSpPr/>
          <p:nvPr/>
        </p:nvGrpSpPr>
        <p:grpSpPr>
          <a:xfrm>
            <a:off x="808234" y="6291852"/>
            <a:ext cx="7172328" cy="900503"/>
            <a:chOff x="808234" y="6291852"/>
            <a:chExt cx="6766706" cy="900503"/>
          </a:xfrm>
        </p:grpSpPr>
        <p:sp>
          <p:nvSpPr>
            <p:cNvPr id="11" name="TextBox 11"/>
            <p:cNvSpPr txBox="1"/>
            <p:nvPr/>
          </p:nvSpPr>
          <p:spPr>
            <a:xfrm>
              <a:off x="1348290" y="6291852"/>
              <a:ext cx="6226650" cy="900503"/>
            </a:xfrm>
            <a:prstGeom prst="rect">
              <a:avLst/>
            </a:prstGeom>
          </p:spPr>
          <p:txBody>
            <a:bodyPr wrap="square" lIns="0" tIns="0" rIns="0" bIns="0" rtlCol="0" anchor="t">
              <a:spAutoFit/>
            </a:bodyPr>
            <a:lstStyle/>
            <a:p>
              <a:pPr algn="l">
                <a:lnSpc>
                  <a:spcPts val="2389"/>
                </a:lnSpc>
              </a:pPr>
              <a:r>
                <a:rPr lang="en-US" sz="1600" dirty="0">
                  <a:latin typeface="Arial" panose="020B0604020202020204" pitchFamily="34" charset="0"/>
                  <a:ea typeface="Clear Sans Bold"/>
                  <a:cs typeface="Arial" panose="020B0604020202020204" pitchFamily="34" charset="0"/>
                  <a:sym typeface="Clear Sans Bold"/>
                </a:rPr>
                <a:t>People will be supported by care navigators who help people access the right care and support services at the right time acting as a guide through the health and social care system.  </a:t>
              </a:r>
            </a:p>
          </p:txBody>
        </p:sp>
        <p:pic>
          <p:nvPicPr>
            <p:cNvPr id="13" name="Graphic 12" descr="User with solid fill">
              <a:extLst>
                <a:ext uri="{FF2B5EF4-FFF2-40B4-BE49-F238E27FC236}">
                  <a16:creationId xmlns:a16="http://schemas.microsoft.com/office/drawing/2014/main" id="{B4DD9653-D8BD-B11F-4A5C-64A8A0DA9F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8234" y="6503110"/>
              <a:ext cx="409417" cy="409417"/>
            </a:xfrm>
            <a:prstGeom prst="rect">
              <a:avLst/>
            </a:prstGeom>
          </p:spPr>
        </p:pic>
      </p:grpSp>
      <p:grpSp>
        <p:nvGrpSpPr>
          <p:cNvPr id="21" name="Group 20" descr="People will be able to attend community pharmacy services across Nottingham and Nottinghamshire and receive a consultation for an increasing  range of common conditions">
            <a:extLst>
              <a:ext uri="{FF2B5EF4-FFF2-40B4-BE49-F238E27FC236}">
                <a16:creationId xmlns:a16="http://schemas.microsoft.com/office/drawing/2014/main" id="{EA0DF775-0F30-CA4E-B07C-DDF3056F5FCD}"/>
              </a:ext>
            </a:extLst>
          </p:cNvPr>
          <p:cNvGrpSpPr/>
          <p:nvPr/>
        </p:nvGrpSpPr>
        <p:grpSpPr>
          <a:xfrm>
            <a:off x="779206" y="7509966"/>
            <a:ext cx="7214434" cy="893065"/>
            <a:chOff x="779206" y="7509966"/>
            <a:chExt cx="6688394" cy="893065"/>
          </a:xfrm>
        </p:grpSpPr>
        <p:sp>
          <p:nvSpPr>
            <p:cNvPr id="10" name="TextBox 10"/>
            <p:cNvSpPr txBox="1"/>
            <p:nvPr/>
          </p:nvSpPr>
          <p:spPr>
            <a:xfrm>
              <a:off x="1348290" y="7509966"/>
              <a:ext cx="6119310" cy="893065"/>
            </a:xfrm>
            <a:prstGeom prst="rect">
              <a:avLst/>
            </a:prstGeom>
          </p:spPr>
          <p:txBody>
            <a:bodyPr wrap="square" lIns="0" tIns="0" rIns="0" bIns="0" rtlCol="0" anchor="t">
              <a:spAutoFit/>
            </a:bodyPr>
            <a:lstStyle/>
            <a:p>
              <a:pPr algn="l">
                <a:lnSpc>
                  <a:spcPts val="2389"/>
                </a:lnSpc>
              </a:pPr>
              <a:r>
                <a:rPr lang="en-US" sz="1600" dirty="0">
                  <a:latin typeface="Arial" panose="020B0604020202020204" pitchFamily="34" charset="0"/>
                  <a:ea typeface="Clear Sans Bold"/>
                  <a:cs typeface="Arial" panose="020B0604020202020204" pitchFamily="34" charset="0"/>
                  <a:sym typeface="Clear Sans Bold"/>
                </a:rPr>
                <a:t>People will be able to attend community pharmacy services across Nottingham and Nottinghamshire and receive a consultation for an increasing  range of common conditions.</a:t>
              </a:r>
            </a:p>
          </p:txBody>
        </p:sp>
        <p:pic>
          <p:nvPicPr>
            <p:cNvPr id="14" name="Graphic 13" descr="User with solid fill">
              <a:extLst>
                <a:ext uri="{FF2B5EF4-FFF2-40B4-BE49-F238E27FC236}">
                  <a16:creationId xmlns:a16="http://schemas.microsoft.com/office/drawing/2014/main" id="{53D45706-8EEA-AC6D-EB3E-FF4AE8A6F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9206" y="7746230"/>
              <a:ext cx="409417" cy="409417"/>
            </a:xfrm>
            <a:prstGeom prst="rect">
              <a:avLst/>
            </a:prstGeom>
          </p:spPr>
        </p:pic>
      </p:grpSp>
      <p:grpSp>
        <p:nvGrpSpPr>
          <p:cNvPr id="22" name="Group 21" descr="People will be better informed on how to look after themselves and know where to seek further advice and support to enable them to remain independent and living in their own homes for longer.">
            <a:extLst>
              <a:ext uri="{FF2B5EF4-FFF2-40B4-BE49-F238E27FC236}">
                <a16:creationId xmlns:a16="http://schemas.microsoft.com/office/drawing/2014/main" id="{4EDFCEAC-1BD5-E8FB-36EF-4753904765E0}"/>
              </a:ext>
              <a:ext uri="{C183D7F6-B498-43B3-948B-1728B52AA6E4}">
                <adec:decorative xmlns:adec="http://schemas.microsoft.com/office/drawing/2017/decorative" val="0"/>
              </a:ext>
            </a:extLst>
          </p:cNvPr>
          <p:cNvGrpSpPr/>
          <p:nvPr/>
        </p:nvGrpSpPr>
        <p:grpSpPr>
          <a:xfrm>
            <a:off x="787122" y="8637804"/>
            <a:ext cx="7158618" cy="893065"/>
            <a:chOff x="788801" y="8637804"/>
            <a:chExt cx="6589460" cy="893065"/>
          </a:xfrm>
        </p:grpSpPr>
        <p:sp>
          <p:nvSpPr>
            <p:cNvPr id="27" name="TextBox 27" descr="People will be better informed on how to look after themselves and know where to seek further advice and support to enable them to remain independent and living in their own homes for longer.">
              <a:extLst>
                <a:ext uri="{C183D7F6-B498-43B3-948B-1728B52AA6E4}">
                  <adec:decorative xmlns:adec="http://schemas.microsoft.com/office/drawing/2017/decorative" val="0"/>
                </a:ext>
              </a:extLst>
            </p:cNvPr>
            <p:cNvSpPr txBox="1"/>
            <p:nvPr/>
          </p:nvSpPr>
          <p:spPr>
            <a:xfrm>
              <a:off x="1335151" y="8637804"/>
              <a:ext cx="6043110" cy="893065"/>
            </a:xfrm>
            <a:prstGeom prst="rect">
              <a:avLst/>
            </a:prstGeom>
          </p:spPr>
          <p:txBody>
            <a:bodyPr wrap="square" lIns="0" tIns="0" rIns="0" bIns="0" rtlCol="0" anchor="t">
              <a:spAutoFit/>
            </a:bodyPr>
            <a:lstStyle/>
            <a:p>
              <a:pPr algn="l">
                <a:lnSpc>
                  <a:spcPts val="2389"/>
                </a:lnSpc>
              </a:pPr>
              <a:r>
                <a:rPr lang="en-US" sz="1600" dirty="0">
                  <a:latin typeface="Arial" panose="020B0604020202020204" pitchFamily="34" charset="0"/>
                  <a:ea typeface="Clear Sans Bold"/>
                  <a:cs typeface="Arial" panose="020B0604020202020204" pitchFamily="34" charset="0"/>
                  <a:sym typeface="Clear Sans Bold"/>
                </a:rPr>
                <a:t>People will be better informed on how to look after themselves and know where to seek further advice and support to enable them to remain independent and living in their own homes for longer.</a:t>
              </a:r>
              <a:endParaRPr lang="en-US" sz="1706" dirty="0">
                <a:latin typeface="Arial" panose="020B0604020202020204" pitchFamily="34" charset="0"/>
                <a:ea typeface="Clear Sans Bold"/>
                <a:cs typeface="Arial" panose="020B0604020202020204" pitchFamily="34" charset="0"/>
                <a:sym typeface="Clear Sans Bold"/>
              </a:endParaRPr>
            </a:p>
          </p:txBody>
        </p:sp>
        <p:pic>
          <p:nvPicPr>
            <p:cNvPr id="15" name="Graphic 14" descr="People will be better informed on how to look after themselves and know where to seek further advice and support to enable them to remain independent and living in their own homes for longer.">
              <a:extLst>
                <a:ext uri="{FF2B5EF4-FFF2-40B4-BE49-F238E27FC236}">
                  <a16:creationId xmlns:a16="http://schemas.microsoft.com/office/drawing/2014/main" id="{E5B9575E-7DF3-1EA5-9802-0D26E341671F}"/>
                </a:ext>
                <a:ext uri="{C183D7F6-B498-43B3-948B-1728B52AA6E4}">
                  <adec:decorative xmlns:adec="http://schemas.microsoft.com/office/drawing/2017/decorative" val="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801" y="8872246"/>
              <a:ext cx="409417" cy="409417"/>
            </a:xfrm>
            <a:prstGeom prst="rect">
              <a:avLst/>
            </a:prstGeom>
          </p:spPr>
        </p:pic>
      </p:grpSp>
      <p:grpSp>
        <p:nvGrpSpPr>
          <p:cNvPr id="23" name="Group 22" descr="People will be more aware of the community and voluntary services that are available locally to support them to stay well and independent. &#10;">
            <a:extLst>
              <a:ext uri="{FF2B5EF4-FFF2-40B4-BE49-F238E27FC236}">
                <a16:creationId xmlns:a16="http://schemas.microsoft.com/office/drawing/2014/main" id="{DBC7C845-BCB7-E91B-3755-AE6FEB6734CE}"/>
              </a:ext>
            </a:extLst>
          </p:cNvPr>
          <p:cNvGrpSpPr/>
          <p:nvPr/>
        </p:nvGrpSpPr>
        <p:grpSpPr>
          <a:xfrm>
            <a:off x="8255587" y="1920965"/>
            <a:ext cx="5970257" cy="893065"/>
            <a:chOff x="8255587" y="1920965"/>
            <a:chExt cx="5970257" cy="893065"/>
          </a:xfrm>
        </p:grpSpPr>
        <p:sp>
          <p:nvSpPr>
            <p:cNvPr id="30" name="TextBox 30"/>
            <p:cNvSpPr txBox="1"/>
            <p:nvPr/>
          </p:nvSpPr>
          <p:spPr>
            <a:xfrm>
              <a:off x="8926951" y="1920965"/>
              <a:ext cx="5298893" cy="893065"/>
            </a:xfrm>
            <a:prstGeom prst="rect">
              <a:avLst/>
            </a:prstGeom>
          </p:spPr>
          <p:txBody>
            <a:bodyPr wrap="square" lIns="0" tIns="0" rIns="0" bIns="0" rtlCol="0" anchor="t">
              <a:spAutoFit/>
            </a:bodyPr>
            <a:lstStyle/>
            <a:p>
              <a:pPr algn="l">
                <a:lnSpc>
                  <a:spcPts val="2389"/>
                </a:lnSpc>
              </a:pPr>
              <a:r>
                <a:rPr lang="en-US" sz="1600" dirty="0">
                  <a:latin typeface="Arial" panose="020B0604020202020204" pitchFamily="34" charset="0"/>
                  <a:ea typeface="Clear Sans Bold"/>
                  <a:cs typeface="Arial" panose="020B0604020202020204" pitchFamily="34" charset="0"/>
                  <a:sym typeface="Clear Sans Bold"/>
                </a:rPr>
                <a:t>People will be more aware of the community and voluntary services that are available locally to support them to stay well and independent. </a:t>
              </a:r>
            </a:p>
          </p:txBody>
        </p:sp>
        <p:pic>
          <p:nvPicPr>
            <p:cNvPr id="29" name="Graphic 28" descr="User with solid fill">
              <a:extLst>
                <a:ext uri="{FF2B5EF4-FFF2-40B4-BE49-F238E27FC236}">
                  <a16:creationId xmlns:a16="http://schemas.microsoft.com/office/drawing/2014/main" id="{3D2BAEFF-1ECC-FC60-9A36-5BE8CA7E04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5587" y="2054438"/>
              <a:ext cx="409417" cy="409417"/>
            </a:xfrm>
            <a:prstGeom prst="rect">
              <a:avLst/>
            </a:prstGeom>
          </p:spPr>
        </p:pic>
      </p:grpSp>
      <p:grpSp>
        <p:nvGrpSpPr>
          <p:cNvPr id="28" name="Group 27" descr="People will be able to have more treatments and consultations with support available, including specialist input, in a local community setting instead of going to hospital.&#10;">
            <a:extLst>
              <a:ext uri="{FF2B5EF4-FFF2-40B4-BE49-F238E27FC236}">
                <a16:creationId xmlns:a16="http://schemas.microsoft.com/office/drawing/2014/main" id="{2B4E9D69-AC34-388D-7CB7-8898DCA8D2B5}"/>
              </a:ext>
            </a:extLst>
          </p:cNvPr>
          <p:cNvGrpSpPr/>
          <p:nvPr/>
        </p:nvGrpSpPr>
        <p:grpSpPr>
          <a:xfrm>
            <a:off x="8255587" y="3160055"/>
            <a:ext cx="6362098" cy="927967"/>
            <a:chOff x="8255587" y="3160055"/>
            <a:chExt cx="6362098" cy="927967"/>
          </a:xfrm>
        </p:grpSpPr>
        <p:sp>
          <p:nvSpPr>
            <p:cNvPr id="32" name="TextBox 26">
              <a:extLst>
                <a:ext uri="{FF2B5EF4-FFF2-40B4-BE49-F238E27FC236}">
                  <a16:creationId xmlns:a16="http://schemas.microsoft.com/office/drawing/2014/main" id="{740AB2E4-65C6-18A6-6F49-61BCD4A17263}"/>
                </a:ext>
              </a:extLst>
            </p:cNvPr>
            <p:cNvSpPr txBox="1"/>
            <p:nvPr/>
          </p:nvSpPr>
          <p:spPr>
            <a:xfrm>
              <a:off x="8940028" y="3187519"/>
              <a:ext cx="5677657" cy="900503"/>
            </a:xfrm>
            <a:prstGeom prst="rect">
              <a:avLst/>
            </a:prstGeom>
          </p:spPr>
          <p:txBody>
            <a:bodyPr wrap="square" lIns="0" tIns="0" rIns="0" bIns="0" rtlCol="0" anchor="t">
              <a:spAutoFit/>
            </a:bodyPr>
            <a:lstStyle/>
            <a:p>
              <a:pPr algn="l">
                <a:lnSpc>
                  <a:spcPts val="2389"/>
                </a:lnSpc>
              </a:pPr>
              <a:r>
                <a:rPr lang="en-GB" sz="1600" dirty="0">
                  <a:latin typeface="Arial" panose="020B0604020202020204" pitchFamily="34" charset="0"/>
                  <a:ea typeface="Clear Sans Bold"/>
                  <a:cs typeface="Arial" panose="020B0604020202020204" pitchFamily="34" charset="0"/>
                  <a:sym typeface="Clear Sans Bold"/>
                </a:rPr>
                <a:t>People will be able to have more treatments and consultations with support available, including specialist input, in a local community setting instead of going to hospital.</a:t>
              </a:r>
              <a:endParaRPr lang="en-US" sz="1600" dirty="0">
                <a:latin typeface="Arial" panose="020B0604020202020204" pitchFamily="34" charset="0"/>
                <a:ea typeface="Clear Sans Bold"/>
                <a:cs typeface="Arial" panose="020B0604020202020204" pitchFamily="34" charset="0"/>
                <a:sym typeface="Clear Sans Bold"/>
              </a:endParaRPr>
            </a:p>
          </p:txBody>
        </p:sp>
        <p:pic>
          <p:nvPicPr>
            <p:cNvPr id="31" name="Graphic 30" descr="User with solid fill">
              <a:extLst>
                <a:ext uri="{FF2B5EF4-FFF2-40B4-BE49-F238E27FC236}">
                  <a16:creationId xmlns:a16="http://schemas.microsoft.com/office/drawing/2014/main" id="{739319BE-6F50-556E-C0B6-8F1BB5782D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5587" y="3160055"/>
              <a:ext cx="409417" cy="409417"/>
            </a:xfrm>
            <a:prstGeom prst="rect">
              <a:avLst/>
            </a:prstGeom>
          </p:spPr>
        </p:pic>
      </p:grpSp>
      <p:grpSp>
        <p:nvGrpSpPr>
          <p:cNvPr id="39" name="Group 38" descr="People will  have access to wider primary care specialist services in the local community, for example specialist optometry services and community pharmacy services.&#10;">
            <a:extLst>
              <a:ext uri="{FF2B5EF4-FFF2-40B4-BE49-F238E27FC236}">
                <a16:creationId xmlns:a16="http://schemas.microsoft.com/office/drawing/2014/main" id="{808AA112-409B-F60A-D029-9AD32C756A60}"/>
              </a:ext>
            </a:extLst>
          </p:cNvPr>
          <p:cNvGrpSpPr/>
          <p:nvPr/>
        </p:nvGrpSpPr>
        <p:grpSpPr>
          <a:xfrm>
            <a:off x="8235038" y="4399826"/>
            <a:ext cx="9367161" cy="585288"/>
            <a:chOff x="8235038" y="4399826"/>
            <a:chExt cx="9367161" cy="585288"/>
          </a:xfrm>
        </p:grpSpPr>
        <p:sp>
          <p:nvSpPr>
            <p:cNvPr id="18" name="TextBox 18"/>
            <p:cNvSpPr txBox="1"/>
            <p:nvPr/>
          </p:nvSpPr>
          <p:spPr>
            <a:xfrm>
              <a:off x="8919478" y="4399826"/>
              <a:ext cx="8682721" cy="585288"/>
            </a:xfrm>
            <a:prstGeom prst="rect">
              <a:avLst/>
            </a:prstGeom>
          </p:spPr>
          <p:txBody>
            <a:bodyPr wrap="square" lIns="0" tIns="0" rIns="0" bIns="0" rtlCol="0" anchor="t">
              <a:spAutoFit/>
            </a:bodyPr>
            <a:lstStyle/>
            <a:p>
              <a:pPr algn="l">
                <a:lnSpc>
                  <a:spcPts val="2389"/>
                </a:lnSpc>
              </a:pPr>
              <a:r>
                <a:rPr lang="en-US" sz="1600" dirty="0">
                  <a:latin typeface="Arial" panose="020B0604020202020204" pitchFamily="34" charset="0"/>
                  <a:ea typeface="Clear Sans Bold"/>
                  <a:cs typeface="Arial" panose="020B0604020202020204" pitchFamily="34" charset="0"/>
                  <a:sym typeface="Clear Sans Bold"/>
                </a:rPr>
                <a:t>People will  have access to wider primary care specialist services in the local community, for example specialist optometry services and community pharmacy services.</a:t>
              </a:r>
            </a:p>
          </p:txBody>
        </p:sp>
        <p:pic>
          <p:nvPicPr>
            <p:cNvPr id="33" name="Graphic 32" descr="User with solid fill">
              <a:extLst>
                <a:ext uri="{FF2B5EF4-FFF2-40B4-BE49-F238E27FC236}">
                  <a16:creationId xmlns:a16="http://schemas.microsoft.com/office/drawing/2014/main" id="{CCC912AE-7772-E342-2E1A-A5E4E84863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5038" y="4555026"/>
              <a:ext cx="409417" cy="409417"/>
            </a:xfrm>
            <a:prstGeom prst="rect">
              <a:avLst/>
            </a:prstGeom>
          </p:spPr>
        </p:pic>
      </p:grpSp>
      <p:grpSp>
        <p:nvGrpSpPr>
          <p:cNvPr id="40" name="Group 39" descr="People will be more aware of the services and the role of Community Pharmacists, dentists and optometrists within their local community.   Access to these services will be tailored to where the need is greatest.&#10;">
            <a:extLst>
              <a:ext uri="{FF2B5EF4-FFF2-40B4-BE49-F238E27FC236}">
                <a16:creationId xmlns:a16="http://schemas.microsoft.com/office/drawing/2014/main" id="{6048E89D-E806-5086-9432-3D12AEF89975}"/>
              </a:ext>
            </a:extLst>
          </p:cNvPr>
          <p:cNvGrpSpPr/>
          <p:nvPr/>
        </p:nvGrpSpPr>
        <p:grpSpPr>
          <a:xfrm>
            <a:off x="8255587" y="5382240"/>
            <a:ext cx="9499012" cy="893065"/>
            <a:chOff x="8255587" y="5382240"/>
            <a:chExt cx="9253207" cy="893065"/>
          </a:xfrm>
        </p:grpSpPr>
        <p:sp>
          <p:nvSpPr>
            <p:cNvPr id="26" name="TextBox 26"/>
            <p:cNvSpPr txBox="1"/>
            <p:nvPr/>
          </p:nvSpPr>
          <p:spPr>
            <a:xfrm>
              <a:off x="8940028" y="5382240"/>
              <a:ext cx="8568766" cy="893065"/>
            </a:xfrm>
            <a:prstGeom prst="rect">
              <a:avLst/>
            </a:prstGeom>
          </p:spPr>
          <p:txBody>
            <a:bodyPr wrap="square" lIns="0" tIns="0" rIns="0" bIns="0" rtlCol="0" anchor="t">
              <a:spAutoFit/>
            </a:bodyPr>
            <a:lstStyle/>
            <a:p>
              <a:pPr algn="l">
                <a:lnSpc>
                  <a:spcPts val="2389"/>
                </a:lnSpc>
              </a:pPr>
              <a:r>
                <a:rPr lang="en-US" sz="1600" dirty="0">
                  <a:latin typeface="Arial" panose="020B0604020202020204" pitchFamily="34" charset="0"/>
                  <a:ea typeface="Clear Sans Bold"/>
                  <a:cs typeface="Arial" panose="020B0604020202020204" pitchFamily="34" charset="0"/>
                  <a:sym typeface="Clear Sans Bold"/>
                </a:rPr>
                <a:t>People will be more aware of the services and the role of Community Pharmacists, dentists and optometrists within their local community.   Access to these services will be tailored to where the need is greatest.</a:t>
              </a:r>
            </a:p>
          </p:txBody>
        </p:sp>
        <p:pic>
          <p:nvPicPr>
            <p:cNvPr id="35" name="Graphic 34" descr="User with solid fill">
              <a:extLst>
                <a:ext uri="{FF2B5EF4-FFF2-40B4-BE49-F238E27FC236}">
                  <a16:creationId xmlns:a16="http://schemas.microsoft.com/office/drawing/2014/main" id="{7B316155-029A-02D3-5E64-E43BF0E8D0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5587" y="5486513"/>
              <a:ext cx="409417" cy="409417"/>
            </a:xfrm>
            <a:prstGeom prst="rect">
              <a:avLst/>
            </a:prstGeom>
          </p:spPr>
        </p:pic>
      </p:grpSp>
      <p:grpSp>
        <p:nvGrpSpPr>
          <p:cNvPr id="41" name="Group 40" descr="People will be more aware of what they can do to look after themselves to prevent themselves from becoming unwell and to lead healthier lifestyles.  &#10;">
            <a:extLst>
              <a:ext uri="{FF2B5EF4-FFF2-40B4-BE49-F238E27FC236}">
                <a16:creationId xmlns:a16="http://schemas.microsoft.com/office/drawing/2014/main" id="{AB00B230-A158-7556-5306-6B3A7251521F}"/>
              </a:ext>
            </a:extLst>
          </p:cNvPr>
          <p:cNvGrpSpPr/>
          <p:nvPr/>
        </p:nvGrpSpPr>
        <p:grpSpPr>
          <a:xfrm>
            <a:off x="8255587" y="6691936"/>
            <a:ext cx="9346613" cy="585288"/>
            <a:chOff x="8255587" y="6691936"/>
            <a:chExt cx="9346613" cy="585288"/>
          </a:xfrm>
        </p:grpSpPr>
        <p:sp>
          <p:nvSpPr>
            <p:cNvPr id="24" name="TextBox 24"/>
            <p:cNvSpPr txBox="1"/>
            <p:nvPr/>
          </p:nvSpPr>
          <p:spPr>
            <a:xfrm>
              <a:off x="8940028" y="6691936"/>
              <a:ext cx="8662172" cy="585288"/>
            </a:xfrm>
            <a:prstGeom prst="rect">
              <a:avLst/>
            </a:prstGeom>
          </p:spPr>
          <p:txBody>
            <a:bodyPr wrap="square" lIns="0" tIns="0" rIns="0" bIns="0" rtlCol="0" anchor="t">
              <a:spAutoFit/>
            </a:bodyPr>
            <a:lstStyle/>
            <a:p>
              <a:pPr algn="l">
                <a:lnSpc>
                  <a:spcPts val="2389"/>
                </a:lnSpc>
              </a:pPr>
              <a:r>
                <a:rPr lang="en-US" sz="1600" dirty="0">
                  <a:latin typeface="Arial" panose="020B0604020202020204" pitchFamily="34" charset="0"/>
                  <a:ea typeface="Clear Sans Bold"/>
                  <a:cs typeface="Arial" panose="020B0604020202020204" pitchFamily="34" charset="0"/>
                  <a:sym typeface="Clear Sans Bold"/>
                </a:rPr>
                <a:t>People will be more aware of what they can do to look after themselves to prevent themselves from becoming unwell and to lead healthier lifestyles.  </a:t>
              </a:r>
            </a:p>
          </p:txBody>
        </p:sp>
        <p:pic>
          <p:nvPicPr>
            <p:cNvPr id="36" name="Graphic 35" descr="User with solid fill">
              <a:extLst>
                <a:ext uri="{FF2B5EF4-FFF2-40B4-BE49-F238E27FC236}">
                  <a16:creationId xmlns:a16="http://schemas.microsoft.com/office/drawing/2014/main" id="{A1AE4922-955D-E2D7-6840-2F42377512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5587" y="6758848"/>
              <a:ext cx="409417" cy="409417"/>
            </a:xfrm>
            <a:prstGeom prst="rect">
              <a:avLst/>
            </a:prstGeom>
          </p:spPr>
        </p:pic>
      </p:grpSp>
      <p:grpSp>
        <p:nvGrpSpPr>
          <p:cNvPr id="42" name="Group 41" descr="People will have opportunities to directly refer themselves into a growing range of diagnostic and treatment services.&#10;">
            <a:extLst>
              <a:ext uri="{FF2B5EF4-FFF2-40B4-BE49-F238E27FC236}">
                <a16:creationId xmlns:a16="http://schemas.microsoft.com/office/drawing/2014/main" id="{7CE16F86-55D6-6359-5718-E1A1DF44F713}"/>
              </a:ext>
            </a:extLst>
          </p:cNvPr>
          <p:cNvGrpSpPr/>
          <p:nvPr/>
        </p:nvGrpSpPr>
        <p:grpSpPr>
          <a:xfrm>
            <a:off x="8255586" y="7565345"/>
            <a:ext cx="9499013" cy="592726"/>
            <a:chOff x="8255587" y="7863057"/>
            <a:chExt cx="9240130" cy="592726"/>
          </a:xfrm>
        </p:grpSpPr>
        <p:sp>
          <p:nvSpPr>
            <p:cNvPr id="34" name="TextBox 27">
              <a:extLst>
                <a:ext uri="{FF2B5EF4-FFF2-40B4-BE49-F238E27FC236}">
                  <a16:creationId xmlns:a16="http://schemas.microsoft.com/office/drawing/2014/main" id="{D644EB1A-6781-DE67-8082-39CF833B7849}"/>
                </a:ext>
              </a:extLst>
            </p:cNvPr>
            <p:cNvSpPr txBox="1"/>
            <p:nvPr/>
          </p:nvSpPr>
          <p:spPr>
            <a:xfrm>
              <a:off x="8926951" y="7863057"/>
              <a:ext cx="8568766" cy="592726"/>
            </a:xfrm>
            <a:prstGeom prst="rect">
              <a:avLst/>
            </a:prstGeom>
          </p:spPr>
          <p:txBody>
            <a:bodyPr wrap="square" lIns="0" tIns="0" rIns="0" bIns="0" rtlCol="0" anchor="t">
              <a:spAutoFit/>
            </a:bodyPr>
            <a:lstStyle/>
            <a:p>
              <a:pPr algn="l">
                <a:lnSpc>
                  <a:spcPts val="2389"/>
                </a:lnSpc>
              </a:pPr>
              <a:r>
                <a:rPr lang="en-US" sz="1600" dirty="0">
                  <a:latin typeface="Arial" panose="020B0604020202020204" pitchFamily="34" charset="0"/>
                  <a:ea typeface="Clear Sans Bold"/>
                  <a:cs typeface="Arial" panose="020B0604020202020204" pitchFamily="34" charset="0"/>
                  <a:sym typeface="Clear Sans Bold"/>
                </a:rPr>
                <a:t>People will have opportunities to directly refer themselves into a growing range of diagnostic and treatment services.</a:t>
              </a:r>
            </a:p>
          </p:txBody>
        </p:sp>
        <p:pic>
          <p:nvPicPr>
            <p:cNvPr id="37" name="Graphic 36" descr="User with solid fill">
              <a:extLst>
                <a:ext uri="{FF2B5EF4-FFF2-40B4-BE49-F238E27FC236}">
                  <a16:creationId xmlns:a16="http://schemas.microsoft.com/office/drawing/2014/main" id="{9CFF4FE7-16AB-43B4-DE06-7B191EB444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5587" y="7924375"/>
              <a:ext cx="409417" cy="409417"/>
            </a:xfrm>
            <a:prstGeom prst="rect">
              <a:avLst/>
            </a:prstGeom>
          </p:spPr>
        </p:pic>
      </p:grpSp>
      <p:grpSp>
        <p:nvGrpSpPr>
          <p:cNvPr id="43" name="Group 42" descr="People who have the most complex needs will have more active oversight by a dedicated team that are referred to as an Integrated Neighbourhood Team (INT).  This team will be comprised of a wide array of community and specialist health and care professionals who will work together to provide more joined up responses to address the needs of the person. &#10;">
            <a:extLst>
              <a:ext uri="{FF2B5EF4-FFF2-40B4-BE49-F238E27FC236}">
                <a16:creationId xmlns:a16="http://schemas.microsoft.com/office/drawing/2014/main" id="{E25F8551-B6D9-6505-A6EF-955C136E70C5}"/>
              </a:ext>
            </a:extLst>
          </p:cNvPr>
          <p:cNvGrpSpPr/>
          <p:nvPr/>
        </p:nvGrpSpPr>
        <p:grpSpPr>
          <a:xfrm>
            <a:off x="8235038" y="8425315"/>
            <a:ext cx="9367162" cy="1208279"/>
            <a:chOff x="8235038" y="8425315"/>
            <a:chExt cx="9197551" cy="1208279"/>
          </a:xfrm>
        </p:grpSpPr>
        <p:sp>
          <p:nvSpPr>
            <p:cNvPr id="25" name="TextBox 25"/>
            <p:cNvSpPr txBox="1"/>
            <p:nvPr/>
          </p:nvSpPr>
          <p:spPr>
            <a:xfrm>
              <a:off x="8990079" y="8425315"/>
              <a:ext cx="8442510" cy="1208279"/>
            </a:xfrm>
            <a:prstGeom prst="rect">
              <a:avLst/>
            </a:prstGeom>
          </p:spPr>
          <p:txBody>
            <a:bodyPr wrap="square" lIns="0" tIns="0" rIns="0" bIns="0" rtlCol="0" anchor="t">
              <a:spAutoFit/>
            </a:bodyPr>
            <a:lstStyle/>
            <a:p>
              <a:pPr algn="l">
                <a:lnSpc>
                  <a:spcPts val="2389"/>
                </a:lnSpc>
              </a:pPr>
              <a:r>
                <a:rPr lang="en-US" sz="1600" dirty="0">
                  <a:latin typeface="Arial" panose="020B0604020202020204" pitchFamily="34" charset="0"/>
                  <a:ea typeface="Clear Sans Bold"/>
                  <a:cs typeface="Arial" panose="020B0604020202020204" pitchFamily="34" charset="0"/>
                  <a:sym typeface="Clear Sans Bold"/>
                </a:rPr>
                <a:t>People who have the most complex needs will have more active oversight by a dedicated team that are referred to as an Integrated Neighbourhood Team (INT).  This team will be comprised of a wide array of community and specialist health and care professionals who will work together to provide more joined up responses to address the needs of the person. </a:t>
              </a:r>
            </a:p>
          </p:txBody>
        </p:sp>
        <p:pic>
          <p:nvPicPr>
            <p:cNvPr id="38" name="Graphic 37" descr="User with solid fill">
              <a:extLst>
                <a:ext uri="{FF2B5EF4-FFF2-40B4-BE49-F238E27FC236}">
                  <a16:creationId xmlns:a16="http://schemas.microsoft.com/office/drawing/2014/main" id="{F2A494EB-2CBA-ED52-3F99-8A3AF74050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5038" y="8712035"/>
              <a:ext cx="409417" cy="409417"/>
            </a:xfrm>
            <a:prstGeom prst="rect">
              <a:avLst/>
            </a:prstGeom>
          </p:spPr>
        </p:pic>
      </p:grpSp>
    </p:spTree>
    <p:extLst>
      <p:ext uri="{BB962C8B-B14F-4D97-AF65-F5344CB8AC3E}">
        <p14:creationId xmlns:p14="http://schemas.microsoft.com/office/powerpoint/2010/main" val="3394218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10800000" flipH="1">
            <a:off x="-1" y="0"/>
            <a:ext cx="9446189" cy="10287000"/>
          </a:xfrm>
          <a:custGeom>
            <a:avLst/>
            <a:gdLst/>
            <a:ahLst/>
            <a:cxnLst/>
            <a:rect l="l" t="t" r="r" b="b"/>
            <a:pathLst>
              <a:path w="10278270" h="10287000">
                <a:moveTo>
                  <a:pt x="10278270" y="0"/>
                </a:moveTo>
                <a:lnTo>
                  <a:pt x="0" y="0"/>
                </a:lnTo>
                <a:lnTo>
                  <a:pt x="0" y="10287000"/>
                </a:lnTo>
                <a:lnTo>
                  <a:pt x="10278270" y="10287000"/>
                </a:lnTo>
                <a:lnTo>
                  <a:pt x="10278270" y="0"/>
                </a:lnTo>
                <a:close/>
              </a:path>
            </a:pathLst>
          </a:custGeom>
          <a:blipFill>
            <a:blip r:embed="rId2">
              <a:extLst>
                <a:ext uri="{96DAC541-7B7A-43D3-8B79-37D633B846F1}">
                  <asvg:svgBlip xmlns:asvg="http://schemas.microsoft.com/office/drawing/2016/SVG/main" r:embed="rId3"/>
                </a:ext>
              </a:extLst>
            </a:blip>
            <a:stretch>
              <a:fillRect l="-50" r="-34"/>
            </a:stretch>
          </a:blipFill>
        </p:spPr>
        <p:txBody>
          <a:bodyPr/>
          <a:lstStyle/>
          <a:p>
            <a:endParaRPr lang="en-GB" dirty="0"/>
          </a:p>
        </p:txBody>
      </p:sp>
      <p:grpSp>
        <p:nvGrpSpPr>
          <p:cNvPr id="3" name="Group 3">
            <a:extLst>
              <a:ext uri="{C183D7F6-B498-43B3-948B-1728B52AA6E4}">
                <adec:decorative xmlns:adec="http://schemas.microsoft.com/office/drawing/2017/decorative" val="1"/>
              </a:ext>
            </a:extLst>
          </p:cNvPr>
          <p:cNvGrpSpPr/>
          <p:nvPr/>
        </p:nvGrpSpPr>
        <p:grpSpPr>
          <a:xfrm>
            <a:off x="9928793" y="617052"/>
            <a:ext cx="7884919" cy="7955448"/>
            <a:chOff x="-21389" y="-66675"/>
            <a:chExt cx="10513225" cy="10607263"/>
          </a:xfrm>
        </p:grpSpPr>
        <p:sp>
          <p:nvSpPr>
            <p:cNvPr id="4" name="TextBox 4"/>
            <p:cNvSpPr txBox="1"/>
            <p:nvPr/>
          </p:nvSpPr>
          <p:spPr>
            <a:xfrm>
              <a:off x="0" y="-66675"/>
              <a:ext cx="10491836" cy="1233843"/>
            </a:xfrm>
            <a:prstGeom prst="rect">
              <a:avLst/>
            </a:prstGeom>
          </p:spPr>
          <p:txBody>
            <a:bodyPr lIns="0" tIns="0" rIns="0" bIns="0" rtlCol="0" anchor="t">
              <a:spAutoFit/>
            </a:bodyPr>
            <a:lstStyle/>
            <a:p>
              <a:pPr algn="l">
                <a:lnSpc>
                  <a:spcPts val="7800"/>
                </a:lnSpc>
              </a:pPr>
              <a:endParaRPr lang="en-US" sz="6000" spc="-120" dirty="0">
                <a:solidFill>
                  <a:srgbClr val="000000"/>
                </a:solidFill>
                <a:latin typeface="Arial" panose="020B0604020202020204" pitchFamily="34" charset="0"/>
                <a:ea typeface="Clear Sans"/>
                <a:cs typeface="Arial" panose="020B0604020202020204" pitchFamily="34" charset="0"/>
                <a:sym typeface="Clear Sans"/>
              </a:endParaRPr>
            </a:p>
          </p:txBody>
        </p:sp>
        <p:sp>
          <p:nvSpPr>
            <p:cNvPr id="5" name="TextBox 5"/>
            <p:cNvSpPr txBox="1"/>
            <p:nvPr/>
          </p:nvSpPr>
          <p:spPr>
            <a:xfrm>
              <a:off x="-21389" y="5303599"/>
              <a:ext cx="10311420" cy="5236989"/>
            </a:xfrm>
            <a:prstGeom prst="rect">
              <a:avLst/>
            </a:prstGeom>
          </p:spPr>
          <p:txBody>
            <a:bodyPr wrap="square" lIns="0" tIns="0" rIns="0" bIns="0" rtlCol="0" anchor="t">
              <a:spAutoFit/>
            </a:bodyPr>
            <a:lstStyle/>
            <a:p>
              <a:pPr algn="l">
                <a:lnSpc>
                  <a:spcPts val="2800"/>
                </a:lnSpc>
              </a:pPr>
              <a:r>
                <a:rPr lang="en-US" sz="2000" dirty="0">
                  <a:solidFill>
                    <a:srgbClr val="000000"/>
                  </a:solidFill>
                  <a:latin typeface="Arial" panose="020B0604020202020204" pitchFamily="34" charset="0"/>
                  <a:ea typeface="Clear Sans"/>
                  <a:cs typeface="Arial" panose="020B0604020202020204" pitchFamily="34" charset="0"/>
                  <a:sym typeface="Clear Sans"/>
                </a:rPr>
                <a:t>Primary care providers are often the first point of contact for people and provide the vast majority of NHS care to people. Primary care teams are critical to overall sustainability of the local NHS, offering advice, guidance and interventions that often avoid or delay more complex treatment within a hospital environment. As trusted care providers at the heart of their local communities, primary care teams also play a critical in our work to </a:t>
              </a:r>
              <a:r>
                <a:rPr lang="en-US" sz="2000" dirty="0">
                  <a:latin typeface="Arial" panose="020B0604020202020204" pitchFamily="34" charset="0"/>
                  <a:ea typeface="Clear Sans"/>
                  <a:cs typeface="Arial" panose="020B0604020202020204" pitchFamily="34" charset="0"/>
                  <a:sym typeface="Clear Sans"/>
                </a:rPr>
                <a:t>reduce health inequalities and inequity. We recognise that for this </a:t>
              </a:r>
              <a:r>
                <a:rPr lang="en-US" sz="2000" dirty="0">
                  <a:solidFill>
                    <a:srgbClr val="000000"/>
                  </a:solidFill>
                  <a:latin typeface="Arial" panose="020B0604020202020204" pitchFamily="34" charset="0"/>
                  <a:ea typeface="Clear Sans"/>
                  <a:cs typeface="Arial" panose="020B0604020202020204" pitchFamily="34" charset="0"/>
                  <a:sym typeface="Clear Sans"/>
                </a:rPr>
                <a:t>care to continue to meet the needs of people, the provision of primary care services must evolve rapidly over the next 5 years. </a:t>
              </a:r>
            </a:p>
            <a:p>
              <a:pPr algn="l">
                <a:lnSpc>
                  <a:spcPts val="2800"/>
                </a:lnSpc>
              </a:pPr>
              <a:endParaRPr lang="en-US" sz="2000" dirty="0">
                <a:solidFill>
                  <a:srgbClr val="000000"/>
                </a:solidFill>
                <a:ea typeface="Clear Sans"/>
                <a:cs typeface="Clear Sans"/>
                <a:sym typeface="Clear Sans"/>
              </a:endParaRPr>
            </a:p>
          </p:txBody>
        </p:sp>
        <p:sp>
          <p:nvSpPr>
            <p:cNvPr id="6" name="Freeform 6"/>
            <p:cNvSpPr/>
            <p:nvPr/>
          </p:nvSpPr>
          <p:spPr>
            <a:xfrm>
              <a:off x="0" y="4559666"/>
              <a:ext cx="8107644" cy="599183"/>
            </a:xfrm>
            <a:custGeom>
              <a:avLst/>
              <a:gdLst/>
              <a:ahLst/>
              <a:cxnLst/>
              <a:rect l="l" t="t" r="r" b="b"/>
              <a:pathLst>
                <a:path w="8107644" h="599183">
                  <a:moveTo>
                    <a:pt x="0" y="0"/>
                  </a:moveTo>
                  <a:lnTo>
                    <a:pt x="8107644" y="0"/>
                  </a:lnTo>
                  <a:lnTo>
                    <a:pt x="8107644" y="599183"/>
                  </a:lnTo>
                  <a:lnTo>
                    <a:pt x="0" y="599183"/>
                  </a:lnTo>
                  <a:lnTo>
                    <a:pt x="0" y="0"/>
                  </a:lnTo>
                  <a:close/>
                </a:path>
              </a:pathLst>
            </a:custGeom>
            <a:blipFill>
              <a:blip r:embed="rId4">
                <a:extLst>
                  <a:ext uri="{96DAC541-7B7A-43D3-8B79-37D633B846F1}">
                    <asvg:svgBlip xmlns:asvg="http://schemas.microsoft.com/office/drawing/2016/SVG/main" r:embed="rId5"/>
                  </a:ext>
                </a:extLst>
              </a:blip>
              <a:stretch>
                <a:fillRect l="-171" t="-308623" r="-7088" b="-1042730"/>
              </a:stretch>
            </a:blipFill>
          </p:spPr>
          <p:txBody>
            <a:bodyPr/>
            <a:lstStyle/>
            <a:p>
              <a:endParaRPr lang="en-GB" dirty="0"/>
            </a:p>
          </p:txBody>
        </p:sp>
      </p:grpSp>
      <p:sp>
        <p:nvSpPr>
          <p:cNvPr id="7" name="Freeform 7">
            <a:extLst>
              <a:ext uri="{C183D7F6-B498-43B3-948B-1728B52AA6E4}">
                <adec:decorative xmlns:adec="http://schemas.microsoft.com/office/drawing/2017/decorative" val="1"/>
              </a:ext>
            </a:extLst>
          </p:cNvPr>
          <p:cNvSpPr/>
          <p:nvPr/>
        </p:nvSpPr>
        <p:spPr>
          <a:xfrm>
            <a:off x="1" y="1714500"/>
            <a:ext cx="9144000" cy="6858000"/>
          </a:xfrm>
          <a:custGeom>
            <a:avLst/>
            <a:gdLst/>
            <a:ahLst/>
            <a:cxnLst/>
            <a:rect l="l" t="t" r="r" b="b"/>
            <a:pathLst>
              <a:path w="9269643" h="6361293">
                <a:moveTo>
                  <a:pt x="0" y="0"/>
                </a:moveTo>
                <a:lnTo>
                  <a:pt x="9269644" y="0"/>
                </a:lnTo>
                <a:lnTo>
                  <a:pt x="9269644" y="6361292"/>
                </a:lnTo>
                <a:lnTo>
                  <a:pt x="0" y="6361292"/>
                </a:lnTo>
                <a:lnTo>
                  <a:pt x="0" y="0"/>
                </a:lnTo>
                <a:close/>
              </a:path>
            </a:pathLst>
          </a:custGeom>
          <a:blipFill>
            <a:blip r:embed="rId6"/>
            <a:stretch>
              <a:fillRect/>
            </a:stretch>
          </a:blipFill>
        </p:spPr>
        <p:txBody>
          <a:bodyPr/>
          <a:lstStyle/>
          <a:p>
            <a:endParaRPr lang="en-GB" dirty="0"/>
          </a:p>
        </p:txBody>
      </p:sp>
      <p:sp>
        <p:nvSpPr>
          <p:cNvPr id="8" name="Title 7">
            <a:extLst>
              <a:ext uri="{FF2B5EF4-FFF2-40B4-BE49-F238E27FC236}">
                <a16:creationId xmlns:a16="http://schemas.microsoft.com/office/drawing/2014/main" id="{DCBFC129-B999-0072-19CB-084774F00FDC}"/>
              </a:ext>
            </a:extLst>
          </p:cNvPr>
          <p:cNvSpPr>
            <a:spLocks noGrp="1"/>
          </p:cNvSpPr>
          <p:nvPr>
            <p:ph type="title" idx="4294967295"/>
          </p:nvPr>
        </p:nvSpPr>
        <p:spPr>
          <a:xfrm>
            <a:off x="9584112" y="326950"/>
            <a:ext cx="8229600" cy="2378149"/>
          </a:xfrm>
        </p:spPr>
        <p:txBody>
          <a:bodyPr>
            <a:noAutofit/>
          </a:bodyPr>
          <a:lstStyle/>
          <a:p>
            <a:r>
              <a:rPr lang="en-GB" sz="5400" dirty="0"/>
              <a:t>Our current primary care provider landscape</a:t>
            </a:r>
            <a:br>
              <a:rPr lang="en-GB" sz="5400" dirty="0"/>
            </a:br>
            <a:endParaRPr lang="en-GB" sz="5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3"/>
          <p:cNvSpPr txBox="1">
            <a:spLocks noGrp="1"/>
          </p:cNvSpPr>
          <p:nvPr>
            <p:ph type="title" idx="4294967295"/>
          </p:nvPr>
        </p:nvSpPr>
        <p:spPr>
          <a:xfrm>
            <a:off x="29074" y="22810"/>
            <a:ext cx="6981326" cy="1683731"/>
          </a:xfrm>
          <a:prstGeom prst="rect">
            <a:avLst/>
          </a:prstGeom>
          <a:solidFill>
            <a:srgbClr val="0097B2"/>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2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Arial" panose="020B0604020202020204" pitchFamily="34" charset="0"/>
                <a:ea typeface="Clear Sans Bold"/>
                <a:cs typeface="Arial" panose="020B0604020202020204" pitchFamily="34" charset="0"/>
                <a:sym typeface="Clear Sans Bold"/>
              </a:rPr>
              <a:t>Building on what we have achieved</a:t>
            </a:r>
          </a:p>
        </p:txBody>
      </p:sp>
      <p:sp>
        <p:nvSpPr>
          <p:cNvPr id="7" name="TextBox 7"/>
          <p:cNvSpPr txBox="1"/>
          <p:nvPr/>
        </p:nvSpPr>
        <p:spPr>
          <a:xfrm>
            <a:off x="7606777" y="168589"/>
            <a:ext cx="10623796" cy="1773306"/>
          </a:xfrm>
          <a:prstGeom prst="rect">
            <a:avLst/>
          </a:prstGeom>
        </p:spPr>
        <p:txBody>
          <a:bodyPr wrap="square" lIns="0" tIns="0" rIns="0" bIns="0" rtlCol="0" anchor="t">
            <a:spAutoFit/>
          </a:bodyPr>
          <a:lstStyle/>
          <a:p>
            <a:pPr algn="l">
              <a:lnSpc>
                <a:spcPts val="2800"/>
              </a:lnSpc>
            </a:pPr>
            <a:r>
              <a:rPr lang="en-US" dirty="0">
                <a:solidFill>
                  <a:srgbClr val="000000"/>
                </a:solidFill>
                <a:latin typeface="Arial" panose="020B0604020202020204" pitchFamily="34" charset="0"/>
                <a:ea typeface="Clear Sans"/>
                <a:cs typeface="Arial" panose="020B0604020202020204" pitchFamily="34" charset="0"/>
                <a:sym typeface="Clear Sans"/>
              </a:rPr>
              <a:t>We recognise that primary care is the linchpin of the heath and care system and is central to transforming people's health and well-being outcomes and experience.  </a:t>
            </a:r>
            <a:r>
              <a:rPr lang="en-US" dirty="0">
                <a:latin typeface="Arial" panose="020B0604020202020204" pitchFamily="34" charset="0"/>
                <a:ea typeface="Clear Sans"/>
                <a:cs typeface="Arial" panose="020B0604020202020204" pitchFamily="34" charset="0"/>
                <a:sym typeface="Clear Sans"/>
              </a:rPr>
              <a:t>All four contractor groups have a critical role in  reducing inequalities, promoting equity and can also significantly reduce inefficient use of our public sector resources. Examples of where we already do this is outlined </a:t>
            </a:r>
            <a:r>
              <a:rPr lang="en-US" dirty="0">
                <a:solidFill>
                  <a:srgbClr val="000000"/>
                </a:solidFill>
                <a:latin typeface="Arial" panose="020B0604020202020204" pitchFamily="34" charset="0"/>
                <a:ea typeface="Clear Sans"/>
                <a:cs typeface="Arial" panose="020B0604020202020204" pitchFamily="34" charset="0"/>
                <a:sym typeface="Clear Sans"/>
              </a:rPr>
              <a:t>below.</a:t>
            </a:r>
          </a:p>
          <a:p>
            <a:pPr algn="l">
              <a:lnSpc>
                <a:spcPts val="2800"/>
              </a:lnSpc>
            </a:pPr>
            <a:endParaRPr lang="en-US" sz="2000" dirty="0">
              <a:solidFill>
                <a:srgbClr val="000000"/>
              </a:solidFill>
              <a:latin typeface="+mj-lt"/>
              <a:ea typeface="Clear Sans"/>
              <a:cs typeface="Clear Sans" panose="020B0604020202020204" charset="0"/>
              <a:sym typeface="Clear Sans"/>
            </a:endParaRPr>
          </a:p>
        </p:txBody>
      </p:sp>
      <p:grpSp>
        <p:nvGrpSpPr>
          <p:cNvPr id="11" name="Group 10" descr="Primary care supports over 1.3m people across Nottingham and Nottinghamshire.&#10;">
            <a:extLst>
              <a:ext uri="{FF2B5EF4-FFF2-40B4-BE49-F238E27FC236}">
                <a16:creationId xmlns:a16="http://schemas.microsoft.com/office/drawing/2014/main" id="{EE40CBFC-48F8-3C10-0C53-7DAC7E9D88FF}"/>
              </a:ext>
            </a:extLst>
          </p:cNvPr>
          <p:cNvGrpSpPr/>
          <p:nvPr/>
        </p:nvGrpSpPr>
        <p:grpSpPr>
          <a:xfrm>
            <a:off x="703486" y="2412866"/>
            <a:ext cx="5664110" cy="1445937"/>
            <a:chOff x="703486" y="2412866"/>
            <a:chExt cx="5664110" cy="1445937"/>
          </a:xfrm>
        </p:grpSpPr>
        <p:grpSp>
          <p:nvGrpSpPr>
            <p:cNvPr id="4" name="Group 4">
              <a:extLst>
                <a:ext uri="{C183D7F6-B498-43B3-948B-1728B52AA6E4}">
                  <adec:decorative xmlns:adec="http://schemas.microsoft.com/office/drawing/2017/decorative" val="1"/>
                </a:ext>
              </a:extLst>
            </p:cNvPr>
            <p:cNvGrpSpPr/>
            <p:nvPr/>
          </p:nvGrpSpPr>
          <p:grpSpPr>
            <a:xfrm>
              <a:off x="1616720" y="2412866"/>
              <a:ext cx="4750876" cy="1445937"/>
              <a:chOff x="0" y="0"/>
              <a:chExt cx="1251260" cy="380823"/>
            </a:xfrm>
          </p:grpSpPr>
          <p:sp>
            <p:nvSpPr>
              <p:cNvPr id="5" name="Freeform 5"/>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6" name="TextBox 6"/>
              <p:cNvSpPr txBox="1"/>
              <p:nvPr/>
            </p:nvSpPr>
            <p:spPr>
              <a:xfrm>
                <a:off x="0" y="-28575"/>
                <a:ext cx="1251260" cy="409398"/>
              </a:xfrm>
              <a:prstGeom prst="rect">
                <a:avLst/>
              </a:prstGeom>
            </p:spPr>
            <p:txBody>
              <a:bodyPr lIns="50800" tIns="50800" rIns="50800" bIns="50800" rtlCol="0" anchor="ctr"/>
              <a:lstStyle/>
              <a:p>
                <a:pPr algn="ctr">
                  <a:lnSpc>
                    <a:spcPts val="2600"/>
                  </a:lnSpc>
                </a:pPr>
                <a:endParaRPr dirty="0"/>
              </a:p>
            </p:txBody>
          </p:sp>
        </p:grpSp>
        <p:sp>
          <p:nvSpPr>
            <p:cNvPr id="64" name="TextBox 64"/>
            <p:cNvSpPr txBox="1"/>
            <p:nvPr/>
          </p:nvSpPr>
          <p:spPr>
            <a:xfrm>
              <a:off x="1720940" y="2768642"/>
              <a:ext cx="4421103" cy="825932"/>
            </a:xfrm>
            <a:prstGeom prst="rect">
              <a:avLst/>
            </a:prstGeom>
          </p:spPr>
          <p:txBody>
            <a:bodyPr lIns="0" tIns="0" rIns="0" bIns="0" rtlCol="0" anchor="t">
              <a:spAutoFit/>
            </a:bodyPr>
            <a:lstStyle/>
            <a:p>
              <a:pPr>
                <a:lnSpc>
                  <a:spcPts val="2240"/>
                </a:lnSpc>
              </a:pPr>
              <a:r>
                <a:rPr lang="en-US" sz="1600" dirty="0">
                  <a:solidFill>
                    <a:srgbClr val="FFFFFF"/>
                  </a:solidFill>
                  <a:latin typeface="Arial" panose="020B0604020202020204" pitchFamily="34" charset="0"/>
                  <a:ea typeface="Clear Sans"/>
                  <a:cs typeface="Arial" panose="020B0604020202020204" pitchFamily="34" charset="0"/>
                  <a:sym typeface="Clear Sans"/>
                </a:rPr>
                <a:t>Primary care supports over 1.3m people across Nottingham and Nottinghamshire.</a:t>
              </a:r>
            </a:p>
            <a:p>
              <a:pPr algn="ctr">
                <a:lnSpc>
                  <a:spcPts val="2240"/>
                </a:lnSpc>
              </a:pPr>
              <a:endParaRPr lang="en-US" sz="1600" dirty="0">
                <a:solidFill>
                  <a:srgbClr val="FFFFFF"/>
                </a:solidFill>
                <a:latin typeface="Clear Sans"/>
                <a:ea typeface="Clear Sans"/>
                <a:cs typeface="Clear Sans"/>
                <a:sym typeface="Clear Sans"/>
              </a:endParaRPr>
            </a:p>
          </p:txBody>
        </p:sp>
        <p:sp>
          <p:nvSpPr>
            <p:cNvPr id="79" name="Freeform 79">
              <a:extLst>
                <a:ext uri="{C183D7F6-B498-43B3-948B-1728B52AA6E4}">
                  <adec:decorative xmlns:adec="http://schemas.microsoft.com/office/drawing/2017/decorative" val="1"/>
                </a:ext>
              </a:extLst>
            </p:cNvPr>
            <p:cNvSpPr/>
            <p:nvPr/>
          </p:nvSpPr>
          <p:spPr>
            <a:xfrm>
              <a:off x="703486" y="2648303"/>
              <a:ext cx="717984" cy="838164"/>
            </a:xfrm>
            <a:custGeom>
              <a:avLst/>
              <a:gdLst/>
              <a:ahLst/>
              <a:cxnLst/>
              <a:rect l="l" t="t" r="r" b="b"/>
              <a:pathLst>
                <a:path w="902567" h="1021424">
                  <a:moveTo>
                    <a:pt x="0" y="0"/>
                  </a:moveTo>
                  <a:lnTo>
                    <a:pt x="902568" y="0"/>
                  </a:lnTo>
                  <a:lnTo>
                    <a:pt x="902568" y="1021424"/>
                  </a:lnTo>
                  <a:lnTo>
                    <a:pt x="0" y="10214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grpSp>
      <p:grpSp>
        <p:nvGrpSpPr>
          <p:cNvPr id="15" name="Group 14" descr="Practice Nurse, GP Retention leads, and Clinical Ambassadors are supporting local retention and development initiatives. Retention programmes in place providing enhanced development for staff.&#10;">
            <a:extLst>
              <a:ext uri="{FF2B5EF4-FFF2-40B4-BE49-F238E27FC236}">
                <a16:creationId xmlns:a16="http://schemas.microsoft.com/office/drawing/2014/main" id="{6003D720-AECF-D767-FDCD-D7A9CC1155E2}"/>
              </a:ext>
            </a:extLst>
          </p:cNvPr>
          <p:cNvGrpSpPr/>
          <p:nvPr/>
        </p:nvGrpSpPr>
        <p:grpSpPr>
          <a:xfrm>
            <a:off x="644779" y="3966252"/>
            <a:ext cx="5722817" cy="1728199"/>
            <a:chOff x="644779" y="3966252"/>
            <a:chExt cx="5722817" cy="1728199"/>
          </a:xfrm>
        </p:grpSpPr>
        <p:grpSp>
          <p:nvGrpSpPr>
            <p:cNvPr id="8" name="Group 8">
              <a:extLst>
                <a:ext uri="{C183D7F6-B498-43B3-948B-1728B52AA6E4}">
                  <adec:decorative xmlns:adec="http://schemas.microsoft.com/office/drawing/2017/decorative" val="1"/>
                </a:ext>
              </a:extLst>
            </p:cNvPr>
            <p:cNvGrpSpPr/>
            <p:nvPr/>
          </p:nvGrpSpPr>
          <p:grpSpPr>
            <a:xfrm>
              <a:off x="1616720" y="3966252"/>
              <a:ext cx="4750876" cy="1445937"/>
              <a:chOff x="0" y="0"/>
              <a:chExt cx="1251260" cy="380823"/>
            </a:xfrm>
          </p:grpSpPr>
          <p:sp>
            <p:nvSpPr>
              <p:cNvPr id="9" name="Freeform 9"/>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10" name="TextBox 10"/>
              <p:cNvSpPr txBox="1"/>
              <p:nvPr/>
            </p:nvSpPr>
            <p:spPr>
              <a:xfrm>
                <a:off x="0" y="-28575"/>
                <a:ext cx="1251260" cy="409398"/>
              </a:xfrm>
              <a:prstGeom prst="rect">
                <a:avLst/>
              </a:prstGeom>
            </p:spPr>
            <p:txBody>
              <a:bodyPr lIns="50800" tIns="50800" rIns="50800" bIns="50800" rtlCol="0" anchor="ctr"/>
              <a:lstStyle/>
              <a:p>
                <a:pPr algn="ctr">
                  <a:lnSpc>
                    <a:spcPts val="2600"/>
                  </a:lnSpc>
                </a:pPr>
                <a:endParaRPr dirty="0"/>
              </a:p>
            </p:txBody>
          </p:sp>
        </p:grpSp>
        <p:sp>
          <p:nvSpPr>
            <p:cNvPr id="65" name="TextBox 65"/>
            <p:cNvSpPr txBox="1"/>
            <p:nvPr/>
          </p:nvSpPr>
          <p:spPr>
            <a:xfrm>
              <a:off x="1782816" y="4022134"/>
              <a:ext cx="4366154" cy="1672317"/>
            </a:xfrm>
            <a:prstGeom prst="rect">
              <a:avLst/>
            </a:prstGeom>
          </p:spPr>
          <p:txBody>
            <a:bodyPr lIns="0" tIns="0" rIns="0" bIns="0" rtlCol="0" anchor="t">
              <a:spAutoFit/>
            </a:bodyPr>
            <a:lstStyle/>
            <a:p>
              <a:pPr>
                <a:lnSpc>
                  <a:spcPts val="2240"/>
                </a:lnSpc>
              </a:pPr>
              <a:r>
                <a:rPr lang="en-US" sz="1600" dirty="0">
                  <a:solidFill>
                    <a:srgbClr val="FFFFFF"/>
                  </a:solidFill>
                  <a:latin typeface="Arial" panose="020B0604020202020204" pitchFamily="34" charset="0"/>
                  <a:ea typeface="Clear Sans"/>
                  <a:cs typeface="Arial" panose="020B0604020202020204" pitchFamily="34" charset="0"/>
                  <a:sym typeface="Clear Sans"/>
                </a:rPr>
                <a:t>Practice Nurse, GP Retention leads, and Clinical Ambassadors are supporting local retention and development initiatives. Retention programmes in place providing enhanced development for staff.</a:t>
              </a:r>
            </a:p>
            <a:p>
              <a:pPr>
                <a:lnSpc>
                  <a:spcPts val="2240"/>
                </a:lnSpc>
              </a:pPr>
              <a:endParaRPr lang="en-US" sz="1600" dirty="0">
                <a:solidFill>
                  <a:srgbClr val="FFFFFF"/>
                </a:solidFill>
                <a:latin typeface="Clear Sans"/>
                <a:ea typeface="Clear Sans"/>
                <a:cs typeface="Clear Sans"/>
                <a:sym typeface="Clear Sans"/>
              </a:endParaRPr>
            </a:p>
          </p:txBody>
        </p:sp>
        <p:sp>
          <p:nvSpPr>
            <p:cNvPr id="81" name="Rectangle 80" descr="Group of people with solid fill">
              <a:extLst>
                <a:ext uri="{FF2B5EF4-FFF2-40B4-BE49-F238E27FC236}">
                  <a16:creationId xmlns:a16="http://schemas.microsoft.com/office/drawing/2014/main" id="{3987FB47-72EA-ABA1-CD50-393B7D968C2A}"/>
                </a:ext>
              </a:extLst>
            </p:cNvPr>
            <p:cNvSpPr/>
            <p:nvPr/>
          </p:nvSpPr>
          <p:spPr>
            <a:xfrm>
              <a:off x="644779" y="4061324"/>
              <a:ext cx="858844" cy="984474"/>
            </a:xfrm>
            <a:prstGeom prst="rect">
              <a:avLst/>
            </a:prstGeom>
            <a:blipFill>
              <a:blip r:embed="rId5">
                <a:extLst>
                  <a:ext uri="{96DAC541-7B7A-43D3-8B79-37D633B846F1}">
                    <asvg:svgBlip xmlns:asvg="http://schemas.microsoft.com/office/drawing/2016/SVG/main" r:embed="rId6"/>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grpSp>
      <p:grpSp>
        <p:nvGrpSpPr>
          <p:cNvPr id="19" name="Group 18" descr="There are 133 General Dental Services providing dental care.&#10;">
            <a:extLst>
              <a:ext uri="{FF2B5EF4-FFF2-40B4-BE49-F238E27FC236}">
                <a16:creationId xmlns:a16="http://schemas.microsoft.com/office/drawing/2014/main" id="{B4848B59-31EC-89D4-D55D-E59856CC366D}"/>
              </a:ext>
            </a:extLst>
          </p:cNvPr>
          <p:cNvGrpSpPr/>
          <p:nvPr/>
        </p:nvGrpSpPr>
        <p:grpSpPr>
          <a:xfrm>
            <a:off x="593660" y="5517212"/>
            <a:ext cx="5773936" cy="1445937"/>
            <a:chOff x="593660" y="5517212"/>
            <a:chExt cx="5773936" cy="1445937"/>
          </a:xfrm>
        </p:grpSpPr>
        <p:grpSp>
          <p:nvGrpSpPr>
            <p:cNvPr id="12" name="Group 12">
              <a:extLst>
                <a:ext uri="{C183D7F6-B498-43B3-948B-1728B52AA6E4}">
                  <adec:decorative xmlns:adec="http://schemas.microsoft.com/office/drawing/2017/decorative" val="1"/>
                </a:ext>
              </a:extLst>
            </p:cNvPr>
            <p:cNvGrpSpPr/>
            <p:nvPr/>
          </p:nvGrpSpPr>
          <p:grpSpPr>
            <a:xfrm>
              <a:off x="1616720" y="5517212"/>
              <a:ext cx="4750876" cy="1445937"/>
              <a:chOff x="0" y="0"/>
              <a:chExt cx="1251260" cy="380823"/>
            </a:xfrm>
          </p:grpSpPr>
          <p:sp>
            <p:nvSpPr>
              <p:cNvPr id="13" name="Freeform 13"/>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14" name="TextBox 14"/>
              <p:cNvSpPr txBox="1"/>
              <p:nvPr/>
            </p:nvSpPr>
            <p:spPr>
              <a:xfrm>
                <a:off x="0" y="-28575"/>
                <a:ext cx="1251260" cy="409398"/>
              </a:xfrm>
              <a:prstGeom prst="rect">
                <a:avLst/>
              </a:prstGeom>
            </p:spPr>
            <p:txBody>
              <a:bodyPr lIns="50800" tIns="50800" rIns="50800" bIns="50800" rtlCol="0" anchor="ctr"/>
              <a:lstStyle/>
              <a:p>
                <a:pPr algn="ctr">
                  <a:lnSpc>
                    <a:spcPts val="2600"/>
                  </a:lnSpc>
                </a:pPr>
                <a:endParaRPr dirty="0"/>
              </a:p>
            </p:txBody>
          </p:sp>
        </p:grpSp>
        <p:sp>
          <p:nvSpPr>
            <p:cNvPr id="66" name="TextBox 66"/>
            <p:cNvSpPr txBox="1"/>
            <p:nvPr/>
          </p:nvSpPr>
          <p:spPr>
            <a:xfrm>
              <a:off x="1782816" y="5797121"/>
              <a:ext cx="4359227" cy="825932"/>
            </a:xfrm>
            <a:prstGeom prst="rect">
              <a:avLst/>
            </a:prstGeom>
          </p:spPr>
          <p:txBody>
            <a:bodyPr wrap="square" lIns="0" tIns="0" rIns="0" bIns="0" rtlCol="0" anchor="t">
              <a:spAutoFit/>
            </a:bodyPr>
            <a:lstStyle/>
            <a:p>
              <a:pPr>
                <a:lnSpc>
                  <a:spcPts val="2240"/>
                </a:lnSpc>
              </a:pPr>
              <a:r>
                <a:rPr lang="en-US" sz="1600" dirty="0">
                  <a:solidFill>
                    <a:srgbClr val="FFFFFF"/>
                  </a:solidFill>
                  <a:latin typeface="Arial" panose="020B0604020202020204" pitchFamily="34" charset="0"/>
                  <a:ea typeface="Clear Sans"/>
                  <a:cs typeface="Arial" panose="020B0604020202020204" pitchFamily="34" charset="0"/>
                  <a:sym typeface="Clear Sans"/>
                </a:rPr>
                <a:t>There are 133 General Dental Services providing dental care.</a:t>
              </a:r>
            </a:p>
            <a:p>
              <a:pPr>
                <a:lnSpc>
                  <a:spcPts val="2240"/>
                </a:lnSpc>
              </a:pPr>
              <a:endParaRPr lang="en-US" sz="1600" dirty="0">
                <a:solidFill>
                  <a:srgbClr val="FFFFFF"/>
                </a:solidFill>
                <a:latin typeface="Clear Sans"/>
                <a:ea typeface="Clear Sans"/>
                <a:cs typeface="Clear Sans"/>
                <a:sym typeface="Clear Sans"/>
              </a:endParaRPr>
            </a:p>
          </p:txBody>
        </p:sp>
        <p:pic>
          <p:nvPicPr>
            <p:cNvPr id="27" name="Graphic 26" descr="Tooth outline">
              <a:extLst>
                <a:ext uri="{FF2B5EF4-FFF2-40B4-BE49-F238E27FC236}">
                  <a16:creationId xmlns:a16="http://schemas.microsoft.com/office/drawing/2014/main" id="{218661BD-B1E2-6493-D6B7-EDC025A93D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660" y="5758445"/>
              <a:ext cx="914400" cy="914400"/>
            </a:xfrm>
            <a:prstGeom prst="rect">
              <a:avLst/>
            </a:prstGeom>
          </p:spPr>
        </p:pic>
      </p:grpSp>
      <p:grpSp>
        <p:nvGrpSpPr>
          <p:cNvPr id="23" name="Group 22" descr="112 GP practices are rated at Good or Outstanding by the Care Quality Commission (CQC).&#10;">
            <a:extLst>
              <a:ext uri="{FF2B5EF4-FFF2-40B4-BE49-F238E27FC236}">
                <a16:creationId xmlns:a16="http://schemas.microsoft.com/office/drawing/2014/main" id="{5F3BC686-40CF-0633-3C15-5715B797FB40}"/>
              </a:ext>
            </a:extLst>
          </p:cNvPr>
          <p:cNvGrpSpPr/>
          <p:nvPr/>
        </p:nvGrpSpPr>
        <p:grpSpPr>
          <a:xfrm>
            <a:off x="575877" y="7067647"/>
            <a:ext cx="5779585" cy="1445937"/>
            <a:chOff x="575877" y="7067647"/>
            <a:chExt cx="5779585" cy="1445937"/>
          </a:xfrm>
        </p:grpSpPr>
        <p:grpSp>
          <p:nvGrpSpPr>
            <p:cNvPr id="16" name="Group 16">
              <a:extLst>
                <a:ext uri="{C183D7F6-B498-43B3-948B-1728B52AA6E4}">
                  <adec:decorative xmlns:adec="http://schemas.microsoft.com/office/drawing/2017/decorative" val="1"/>
                </a:ext>
              </a:extLst>
            </p:cNvPr>
            <p:cNvGrpSpPr/>
            <p:nvPr/>
          </p:nvGrpSpPr>
          <p:grpSpPr>
            <a:xfrm>
              <a:off x="1604586" y="7067647"/>
              <a:ext cx="4750876" cy="1445937"/>
              <a:chOff x="0" y="0"/>
              <a:chExt cx="1251260" cy="380823"/>
            </a:xfrm>
          </p:grpSpPr>
          <p:sp>
            <p:nvSpPr>
              <p:cNvPr id="17" name="Freeform 17"/>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18" name="TextBox 18"/>
              <p:cNvSpPr txBox="1"/>
              <p:nvPr/>
            </p:nvSpPr>
            <p:spPr>
              <a:xfrm>
                <a:off x="0" y="-28575"/>
                <a:ext cx="1251260" cy="409398"/>
              </a:xfrm>
              <a:prstGeom prst="rect">
                <a:avLst/>
              </a:prstGeom>
            </p:spPr>
            <p:txBody>
              <a:bodyPr lIns="50800" tIns="50800" rIns="50800" bIns="50800" rtlCol="0" anchor="ctr"/>
              <a:lstStyle/>
              <a:p>
                <a:pPr algn="ctr">
                  <a:lnSpc>
                    <a:spcPts val="2600"/>
                  </a:lnSpc>
                </a:pPr>
                <a:endParaRPr dirty="0"/>
              </a:p>
            </p:txBody>
          </p:sp>
        </p:grpSp>
        <p:sp>
          <p:nvSpPr>
            <p:cNvPr id="67" name="TextBox 67"/>
            <p:cNvSpPr txBox="1"/>
            <p:nvPr/>
          </p:nvSpPr>
          <p:spPr>
            <a:xfrm>
              <a:off x="1813315" y="7342311"/>
              <a:ext cx="4359226" cy="1108060"/>
            </a:xfrm>
            <a:prstGeom prst="rect">
              <a:avLst/>
            </a:prstGeom>
          </p:spPr>
          <p:txBody>
            <a:bodyPr wrap="square" lIns="0" tIns="0" rIns="0" bIns="0" rtlCol="0" anchor="t">
              <a:spAutoFit/>
            </a:bodyPr>
            <a:lstStyle/>
            <a:p>
              <a:pPr>
                <a:lnSpc>
                  <a:spcPts val="2240"/>
                </a:lnSpc>
              </a:pPr>
              <a:r>
                <a:rPr lang="en-US" sz="1600" dirty="0">
                  <a:solidFill>
                    <a:srgbClr val="FFFFFF"/>
                  </a:solidFill>
                  <a:latin typeface="Arial" panose="020B0604020202020204" pitchFamily="34" charset="0"/>
                  <a:ea typeface="Clear Sans"/>
                  <a:cs typeface="Arial" panose="020B0604020202020204" pitchFamily="34" charset="0"/>
                  <a:sym typeface="Clear Sans"/>
                </a:rPr>
                <a:t>112 GP practices are rated at Good or Outstanding by the Care Quality Commission (CQC).</a:t>
              </a:r>
            </a:p>
            <a:p>
              <a:pPr>
                <a:lnSpc>
                  <a:spcPts val="2240"/>
                </a:lnSpc>
              </a:pPr>
              <a:endParaRPr lang="en-US" sz="1600" dirty="0">
                <a:solidFill>
                  <a:srgbClr val="FFFFFF"/>
                </a:solidFill>
                <a:latin typeface="Clear Sans"/>
                <a:ea typeface="Clear Sans"/>
                <a:cs typeface="Clear Sans"/>
                <a:sym typeface="Clear Sans"/>
              </a:endParaRPr>
            </a:p>
          </p:txBody>
        </p:sp>
        <p:pic>
          <p:nvPicPr>
            <p:cNvPr id="3" name="Graphic 2" descr="Shield Tick outline">
              <a:extLst>
                <a:ext uri="{FF2B5EF4-FFF2-40B4-BE49-F238E27FC236}">
                  <a16:creationId xmlns:a16="http://schemas.microsoft.com/office/drawing/2014/main" id="{B80D1FA9-D50F-28DE-601D-864DC7967C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5877" y="7325312"/>
              <a:ext cx="914400" cy="949862"/>
            </a:xfrm>
            <a:prstGeom prst="rect">
              <a:avLst/>
            </a:prstGeom>
          </p:spPr>
        </p:pic>
      </p:grpSp>
      <p:grpSp>
        <p:nvGrpSpPr>
          <p:cNvPr id="35" name="Group 34" descr="GP Premises improved across Nottingham  and Nottinghamshire enhancing the facilities for patients and opportunities for wider  partnership working.&#10;">
            <a:extLst>
              <a:ext uri="{FF2B5EF4-FFF2-40B4-BE49-F238E27FC236}">
                <a16:creationId xmlns:a16="http://schemas.microsoft.com/office/drawing/2014/main" id="{C130396D-E5BC-0333-25CD-9BFE1DB94278}"/>
              </a:ext>
            </a:extLst>
          </p:cNvPr>
          <p:cNvGrpSpPr/>
          <p:nvPr/>
        </p:nvGrpSpPr>
        <p:grpSpPr>
          <a:xfrm>
            <a:off x="582743" y="8640615"/>
            <a:ext cx="5784853" cy="1445937"/>
            <a:chOff x="582743" y="8640615"/>
            <a:chExt cx="5784853" cy="1445937"/>
          </a:xfrm>
        </p:grpSpPr>
        <p:grpSp>
          <p:nvGrpSpPr>
            <p:cNvPr id="52" name="Group 52">
              <a:extLst>
                <a:ext uri="{C183D7F6-B498-43B3-948B-1728B52AA6E4}">
                  <adec:decorative xmlns:adec="http://schemas.microsoft.com/office/drawing/2017/decorative" val="1"/>
                </a:ext>
              </a:extLst>
            </p:cNvPr>
            <p:cNvGrpSpPr/>
            <p:nvPr/>
          </p:nvGrpSpPr>
          <p:grpSpPr>
            <a:xfrm>
              <a:off x="1616720" y="8640615"/>
              <a:ext cx="4750876" cy="1445937"/>
              <a:chOff x="0" y="0"/>
              <a:chExt cx="1251260" cy="380823"/>
            </a:xfrm>
          </p:grpSpPr>
          <p:sp>
            <p:nvSpPr>
              <p:cNvPr id="53" name="Freeform 53"/>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54" name="TextBox 54"/>
              <p:cNvSpPr txBox="1"/>
              <p:nvPr/>
            </p:nvSpPr>
            <p:spPr>
              <a:xfrm>
                <a:off x="0" y="-28575"/>
                <a:ext cx="1251260" cy="409398"/>
              </a:xfrm>
              <a:prstGeom prst="rect">
                <a:avLst/>
              </a:prstGeom>
            </p:spPr>
            <p:txBody>
              <a:bodyPr lIns="50800" tIns="50800" rIns="50800" bIns="50800" rtlCol="0" anchor="ctr"/>
              <a:lstStyle/>
              <a:p>
                <a:pPr algn="ctr">
                  <a:lnSpc>
                    <a:spcPts val="2600"/>
                  </a:lnSpc>
                </a:pPr>
                <a:endParaRPr dirty="0"/>
              </a:p>
            </p:txBody>
          </p:sp>
        </p:grpSp>
        <p:sp>
          <p:nvSpPr>
            <p:cNvPr id="68" name="TextBox 68"/>
            <p:cNvSpPr txBox="1"/>
            <p:nvPr/>
          </p:nvSpPr>
          <p:spPr>
            <a:xfrm>
              <a:off x="1782815" y="8780809"/>
              <a:ext cx="4389725" cy="1104661"/>
            </a:xfrm>
            <a:prstGeom prst="rect">
              <a:avLst/>
            </a:prstGeom>
          </p:spPr>
          <p:txBody>
            <a:bodyPr wrap="square" lIns="0" tIns="0" rIns="0" bIns="0" rtlCol="0" anchor="t">
              <a:spAutoFit/>
            </a:bodyPr>
            <a:lstStyle/>
            <a:p>
              <a:pPr>
                <a:lnSpc>
                  <a:spcPts val="2240"/>
                </a:lnSpc>
              </a:pPr>
              <a:r>
                <a:rPr lang="en-US" sz="1600" dirty="0">
                  <a:solidFill>
                    <a:srgbClr val="FFFFFF"/>
                  </a:solidFill>
                  <a:latin typeface="Arial" panose="020B0604020202020204" pitchFamily="34" charset="0"/>
                  <a:ea typeface="Clear Sans"/>
                  <a:cs typeface="Arial" panose="020B0604020202020204" pitchFamily="34" charset="0"/>
                  <a:sym typeface="Clear Sans"/>
                </a:rPr>
                <a:t>GP Premises improved across Nottingham  and Nottinghamshire enhancing the facilities for patients and opportunities for wider  partnership working.</a:t>
              </a:r>
            </a:p>
          </p:txBody>
        </p:sp>
        <p:sp>
          <p:nvSpPr>
            <p:cNvPr id="82" name="Rectangle 81" descr="Neighborhood outline">
              <a:extLst>
                <a:ext uri="{FF2B5EF4-FFF2-40B4-BE49-F238E27FC236}">
                  <a16:creationId xmlns:a16="http://schemas.microsoft.com/office/drawing/2014/main" id="{02F9A2B4-BDF1-9F4C-1D20-189ABB22B449}"/>
                </a:ext>
              </a:extLst>
            </p:cNvPr>
            <p:cNvSpPr/>
            <p:nvPr/>
          </p:nvSpPr>
          <p:spPr>
            <a:xfrm>
              <a:off x="582743" y="8809173"/>
              <a:ext cx="855247" cy="1036106"/>
            </a:xfrm>
            <a:prstGeom prst="rect">
              <a:avLst/>
            </a:prstGeom>
            <a:blipFill>
              <a:blip r:embed="rId11">
                <a:extLst>
                  <a:ext uri="{96DAC541-7B7A-43D3-8B79-37D633B846F1}">
                    <asvg:svgBlip xmlns:asvg="http://schemas.microsoft.com/office/drawing/2016/SVG/main" r:embed="rId12"/>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grpSp>
      <p:grpSp>
        <p:nvGrpSpPr>
          <p:cNvPr id="39" name="Group 38" descr="Primary practices provided 7.8m GP appointments in 2024, an increase of 430,000 from 2023. 69% were face to face. 41% were same day requests.">
            <a:extLst>
              <a:ext uri="{FF2B5EF4-FFF2-40B4-BE49-F238E27FC236}">
                <a16:creationId xmlns:a16="http://schemas.microsoft.com/office/drawing/2014/main" id="{64F061F4-4A1F-C7E0-883A-584F6025C5B1}"/>
              </a:ext>
            </a:extLst>
          </p:cNvPr>
          <p:cNvGrpSpPr/>
          <p:nvPr/>
        </p:nvGrpSpPr>
        <p:grpSpPr>
          <a:xfrm>
            <a:off x="6550864" y="2412866"/>
            <a:ext cx="5699329" cy="1445937"/>
            <a:chOff x="6550864" y="2412866"/>
            <a:chExt cx="5699329" cy="1445937"/>
          </a:xfrm>
        </p:grpSpPr>
        <p:grpSp>
          <p:nvGrpSpPr>
            <p:cNvPr id="20" name="Group 20">
              <a:extLst>
                <a:ext uri="{C183D7F6-B498-43B3-948B-1728B52AA6E4}">
                  <adec:decorative xmlns:adec="http://schemas.microsoft.com/office/drawing/2017/decorative" val="1"/>
                </a:ext>
              </a:extLst>
            </p:cNvPr>
            <p:cNvGrpSpPr/>
            <p:nvPr/>
          </p:nvGrpSpPr>
          <p:grpSpPr>
            <a:xfrm>
              <a:off x="7499317" y="2412866"/>
              <a:ext cx="4750876" cy="1445937"/>
              <a:chOff x="0" y="0"/>
              <a:chExt cx="1251260" cy="380823"/>
            </a:xfrm>
          </p:grpSpPr>
          <p:sp>
            <p:nvSpPr>
              <p:cNvPr id="21" name="Freeform 21"/>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22" name="TextBox 22"/>
              <p:cNvSpPr txBox="1"/>
              <p:nvPr/>
            </p:nvSpPr>
            <p:spPr>
              <a:xfrm>
                <a:off x="0" y="-28575"/>
                <a:ext cx="1251260" cy="409398"/>
              </a:xfrm>
              <a:prstGeom prst="rect">
                <a:avLst/>
              </a:prstGeom>
            </p:spPr>
            <p:txBody>
              <a:bodyPr lIns="50800" tIns="50800" rIns="50800" bIns="50800" rtlCol="0" anchor="ctr"/>
              <a:lstStyle/>
              <a:p>
                <a:pPr algn="ctr">
                  <a:lnSpc>
                    <a:spcPts val="2600"/>
                  </a:lnSpc>
                </a:pPr>
                <a:endParaRPr dirty="0"/>
              </a:p>
            </p:txBody>
          </p:sp>
        </p:grpSp>
        <p:sp>
          <p:nvSpPr>
            <p:cNvPr id="69" name="TextBox 69"/>
            <p:cNvSpPr txBox="1"/>
            <p:nvPr/>
          </p:nvSpPr>
          <p:spPr>
            <a:xfrm>
              <a:off x="7714791" y="2617194"/>
              <a:ext cx="4421103" cy="1104661"/>
            </a:xfrm>
            <a:prstGeom prst="rect">
              <a:avLst/>
            </a:prstGeom>
          </p:spPr>
          <p:txBody>
            <a:bodyPr lIns="0" tIns="0" rIns="0" bIns="0" rtlCol="0" anchor="t">
              <a:spAutoFit/>
            </a:bodyPr>
            <a:lstStyle/>
            <a:p>
              <a:pPr>
                <a:lnSpc>
                  <a:spcPts val="2240"/>
                </a:lnSpc>
              </a:pPr>
              <a:r>
                <a:rPr lang="en-US" sz="1600" dirty="0">
                  <a:solidFill>
                    <a:srgbClr val="FFFFFF"/>
                  </a:solidFill>
                  <a:latin typeface="Arial" panose="020B0604020202020204" pitchFamily="34" charset="0"/>
                  <a:ea typeface="Clear Sans"/>
                  <a:cs typeface="Arial" panose="020B0604020202020204" pitchFamily="34" charset="0"/>
                  <a:sym typeface="Clear Sans"/>
                </a:rPr>
                <a:t>Primary practices provided 7.8m GP appointments in 2024, an increase of 430,000 from 2023. 69% were face to face. 41% were same day requests.</a:t>
              </a:r>
            </a:p>
          </p:txBody>
        </p:sp>
        <p:sp>
          <p:nvSpPr>
            <p:cNvPr id="85" name="Rectangle 84" descr="Stethoscope outline">
              <a:extLst>
                <a:ext uri="{FF2B5EF4-FFF2-40B4-BE49-F238E27FC236}">
                  <a16:creationId xmlns:a16="http://schemas.microsoft.com/office/drawing/2014/main" id="{F05A82C2-5F23-1798-CF0E-CEA72EB8D609}"/>
                </a:ext>
              </a:extLst>
            </p:cNvPr>
            <p:cNvSpPr/>
            <p:nvPr/>
          </p:nvSpPr>
          <p:spPr>
            <a:xfrm>
              <a:off x="6550864" y="2588801"/>
              <a:ext cx="764632" cy="932990"/>
            </a:xfrm>
            <a:prstGeom prst="rect">
              <a:avLst/>
            </a:prstGeom>
            <a:blipFill>
              <a:blip r:embed="rId13">
                <a:extLst>
                  <a:ext uri="{96DAC541-7B7A-43D3-8B79-37D633B846F1}">
                    <asvg:svgBlip xmlns:asvg="http://schemas.microsoft.com/office/drawing/2016/SVG/main" r:embed="rId14"/>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grpSp>
      <p:grpSp>
        <p:nvGrpSpPr>
          <p:cNvPr id="43" name="Group 42" descr="We have 24 Primary Care Networks (PCNs) supporting local communities and providing extended services.&#10;">
            <a:extLst>
              <a:ext uri="{FF2B5EF4-FFF2-40B4-BE49-F238E27FC236}">
                <a16:creationId xmlns:a16="http://schemas.microsoft.com/office/drawing/2014/main" id="{C6EDB1D1-B18E-BD21-5484-A561F24980FE}"/>
              </a:ext>
            </a:extLst>
          </p:cNvPr>
          <p:cNvGrpSpPr/>
          <p:nvPr/>
        </p:nvGrpSpPr>
        <p:grpSpPr>
          <a:xfrm>
            <a:off x="6322818" y="-1638300"/>
            <a:ext cx="5927375" cy="7057759"/>
            <a:chOff x="6322818" y="-1638300"/>
            <a:chExt cx="5927375" cy="7057759"/>
          </a:xfrm>
        </p:grpSpPr>
        <p:grpSp>
          <p:nvGrpSpPr>
            <p:cNvPr id="24" name="Group 24">
              <a:extLst>
                <a:ext uri="{C183D7F6-B498-43B3-948B-1728B52AA6E4}">
                  <adec:decorative xmlns:adec="http://schemas.microsoft.com/office/drawing/2017/decorative" val="1"/>
                </a:ext>
              </a:extLst>
            </p:cNvPr>
            <p:cNvGrpSpPr/>
            <p:nvPr/>
          </p:nvGrpSpPr>
          <p:grpSpPr>
            <a:xfrm>
              <a:off x="6322818" y="-1638300"/>
              <a:ext cx="5927375" cy="7057759"/>
              <a:chOff x="0" y="-28575"/>
              <a:chExt cx="1561120" cy="1946996"/>
            </a:xfrm>
          </p:grpSpPr>
          <p:sp>
            <p:nvSpPr>
              <p:cNvPr id="25" name="Freeform 25"/>
              <p:cNvSpPr/>
              <p:nvPr/>
            </p:nvSpPr>
            <p:spPr>
              <a:xfrm>
                <a:off x="309860" y="1537598"/>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26" name="TextBox 26"/>
              <p:cNvSpPr txBox="1"/>
              <p:nvPr/>
            </p:nvSpPr>
            <p:spPr>
              <a:xfrm>
                <a:off x="0" y="-28575"/>
                <a:ext cx="1251260" cy="409398"/>
              </a:xfrm>
              <a:prstGeom prst="rect">
                <a:avLst/>
              </a:prstGeom>
            </p:spPr>
            <p:txBody>
              <a:bodyPr lIns="50800" tIns="50800" rIns="50800" bIns="50800" rtlCol="0" anchor="ctr"/>
              <a:lstStyle/>
              <a:p>
                <a:pPr algn="ctr">
                  <a:lnSpc>
                    <a:spcPts val="2600"/>
                  </a:lnSpc>
                </a:pPr>
                <a:endParaRPr dirty="0"/>
              </a:p>
            </p:txBody>
          </p:sp>
        </p:grpSp>
        <p:sp>
          <p:nvSpPr>
            <p:cNvPr id="70" name="TextBox 70"/>
            <p:cNvSpPr txBox="1"/>
            <p:nvPr/>
          </p:nvSpPr>
          <p:spPr>
            <a:xfrm>
              <a:off x="7714791" y="4275730"/>
              <a:ext cx="4421103" cy="825932"/>
            </a:xfrm>
            <a:prstGeom prst="rect">
              <a:avLst/>
            </a:prstGeom>
          </p:spPr>
          <p:txBody>
            <a:bodyPr lIns="0" tIns="0" rIns="0" bIns="0" rtlCol="0" anchor="t">
              <a:spAutoFit/>
            </a:bodyPr>
            <a:lstStyle/>
            <a:p>
              <a:pPr>
                <a:lnSpc>
                  <a:spcPts val="2240"/>
                </a:lnSpc>
              </a:pPr>
              <a:r>
                <a:rPr lang="en-US" sz="1600" dirty="0">
                  <a:solidFill>
                    <a:srgbClr val="FFFFFF"/>
                  </a:solidFill>
                  <a:latin typeface="Arial" panose="020B0604020202020204" pitchFamily="34" charset="0"/>
                  <a:ea typeface="Clear Sans"/>
                  <a:cs typeface="Arial" panose="020B0604020202020204" pitchFamily="34" charset="0"/>
                  <a:sym typeface="Clear Sans"/>
                </a:rPr>
                <a:t>We have 24 Primary Care Networks (PCNs) supporting local communities and providing extended services.</a:t>
              </a:r>
            </a:p>
          </p:txBody>
        </p:sp>
        <p:sp>
          <p:nvSpPr>
            <p:cNvPr id="86" name="Rectangle 85" descr="Social network outline">
              <a:extLst>
                <a:ext uri="{FF2B5EF4-FFF2-40B4-BE49-F238E27FC236}">
                  <a16:creationId xmlns:a16="http://schemas.microsoft.com/office/drawing/2014/main" id="{73C93B09-0557-F0E6-B8A2-A1AC18756BD1}"/>
                </a:ext>
              </a:extLst>
            </p:cNvPr>
            <p:cNvSpPr/>
            <p:nvPr/>
          </p:nvSpPr>
          <p:spPr>
            <a:xfrm>
              <a:off x="6604942" y="4166507"/>
              <a:ext cx="764632" cy="890743"/>
            </a:xfrm>
            <a:prstGeom prst="rect">
              <a:avLst/>
            </a:prstGeom>
            <a:blipFill>
              <a:blip r:embed="rId15">
                <a:extLst>
                  <a:ext uri="{96DAC541-7B7A-43D3-8B79-37D633B846F1}">
                    <asvg:svgBlip xmlns:asvg="http://schemas.microsoft.com/office/drawing/2016/SVG/main" r:embed="rId16"/>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grpSp>
      <p:grpSp>
        <p:nvGrpSpPr>
          <p:cNvPr id="47" name="Group 46" descr="We are national leaders in the roll out of the NHS App. We had a 54% increase in use last year, making it easier for more patients to access their GP.&#10;">
            <a:extLst>
              <a:ext uri="{FF2B5EF4-FFF2-40B4-BE49-F238E27FC236}">
                <a16:creationId xmlns:a16="http://schemas.microsoft.com/office/drawing/2014/main" id="{C3940721-03FF-CC19-DAC7-B4360404AD27}"/>
              </a:ext>
            </a:extLst>
          </p:cNvPr>
          <p:cNvGrpSpPr/>
          <p:nvPr/>
        </p:nvGrpSpPr>
        <p:grpSpPr>
          <a:xfrm>
            <a:off x="6532483" y="5517212"/>
            <a:ext cx="5717710" cy="1445937"/>
            <a:chOff x="6532483" y="5517212"/>
            <a:chExt cx="5717710" cy="1445937"/>
          </a:xfrm>
        </p:grpSpPr>
        <p:grpSp>
          <p:nvGrpSpPr>
            <p:cNvPr id="28" name="Group 28">
              <a:extLst>
                <a:ext uri="{C183D7F6-B498-43B3-948B-1728B52AA6E4}">
                  <adec:decorative xmlns:adec="http://schemas.microsoft.com/office/drawing/2017/decorative" val="1"/>
                </a:ext>
              </a:extLst>
            </p:cNvPr>
            <p:cNvGrpSpPr/>
            <p:nvPr/>
          </p:nvGrpSpPr>
          <p:grpSpPr>
            <a:xfrm>
              <a:off x="7499317" y="5517212"/>
              <a:ext cx="4750876" cy="1445937"/>
              <a:chOff x="0" y="0"/>
              <a:chExt cx="1251260" cy="380823"/>
            </a:xfrm>
          </p:grpSpPr>
          <p:sp>
            <p:nvSpPr>
              <p:cNvPr id="29" name="Freeform 29"/>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30" name="TextBox 30"/>
              <p:cNvSpPr txBox="1"/>
              <p:nvPr/>
            </p:nvSpPr>
            <p:spPr>
              <a:xfrm>
                <a:off x="0" y="-28575"/>
                <a:ext cx="1251260" cy="409398"/>
              </a:xfrm>
              <a:prstGeom prst="rect">
                <a:avLst/>
              </a:prstGeom>
            </p:spPr>
            <p:txBody>
              <a:bodyPr lIns="50800" tIns="50800" rIns="50800" bIns="50800" rtlCol="0" anchor="ctr"/>
              <a:lstStyle/>
              <a:p>
                <a:pPr>
                  <a:lnSpc>
                    <a:spcPts val="2600"/>
                  </a:lnSpc>
                </a:pPr>
                <a:endParaRPr dirty="0"/>
              </a:p>
            </p:txBody>
          </p:sp>
        </p:grpSp>
        <p:sp>
          <p:nvSpPr>
            <p:cNvPr id="71" name="TextBox 71"/>
            <p:cNvSpPr txBox="1"/>
            <p:nvPr/>
          </p:nvSpPr>
          <p:spPr>
            <a:xfrm>
              <a:off x="7714791" y="5733200"/>
              <a:ext cx="4421103" cy="1104661"/>
            </a:xfrm>
            <a:prstGeom prst="rect">
              <a:avLst/>
            </a:prstGeom>
          </p:spPr>
          <p:txBody>
            <a:bodyPr lIns="0" tIns="0" rIns="0" bIns="0" rtlCol="0" anchor="t">
              <a:spAutoFit/>
            </a:bodyPr>
            <a:lstStyle/>
            <a:p>
              <a:pPr>
                <a:lnSpc>
                  <a:spcPts val="2240"/>
                </a:lnSpc>
              </a:pPr>
              <a:r>
                <a:rPr lang="en-US" sz="1600" dirty="0">
                  <a:solidFill>
                    <a:srgbClr val="FFFFFF"/>
                  </a:solidFill>
                  <a:latin typeface="Arial" panose="020B0604020202020204" pitchFamily="34" charset="0"/>
                  <a:ea typeface="Clear Sans"/>
                  <a:cs typeface="Arial" panose="020B0604020202020204" pitchFamily="34" charset="0"/>
                  <a:sym typeface="Clear Sans"/>
                </a:rPr>
                <a:t>We are national leaders in the roll out of the NHS App. We had a 54% increase in use last year, making it easier for more patients to access their GP.</a:t>
              </a:r>
            </a:p>
          </p:txBody>
        </p:sp>
        <p:sp>
          <p:nvSpPr>
            <p:cNvPr id="87" name="Rectangle 86" descr="Online Network with solid fill">
              <a:extLst>
                <a:ext uri="{FF2B5EF4-FFF2-40B4-BE49-F238E27FC236}">
                  <a16:creationId xmlns:a16="http://schemas.microsoft.com/office/drawing/2014/main" id="{0181CD47-B50B-C8B9-D45F-1D02F78FA819}"/>
                </a:ext>
              </a:extLst>
            </p:cNvPr>
            <p:cNvSpPr/>
            <p:nvPr/>
          </p:nvSpPr>
          <p:spPr>
            <a:xfrm>
              <a:off x="6532483" y="5644639"/>
              <a:ext cx="816836" cy="1142013"/>
            </a:xfrm>
            <a:prstGeom prst="rect">
              <a:avLst/>
            </a:prstGeom>
            <a:blipFill>
              <a:blip r:embed="rId17">
                <a:extLst>
                  <a:ext uri="{96DAC541-7B7A-43D3-8B79-37D633B846F1}">
                    <asvg:svgBlip xmlns:asvg="http://schemas.microsoft.com/office/drawing/2016/SVG/main" r:embed="rId18"/>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grpSp>
      <p:grpSp>
        <p:nvGrpSpPr>
          <p:cNvPr id="51" name="Group 50" descr="95.2% of prescriptions are dispensed using the Electronic Prescription Service, 76.9% of patients have a nominated pharmacy.&#10;">
            <a:extLst>
              <a:ext uri="{FF2B5EF4-FFF2-40B4-BE49-F238E27FC236}">
                <a16:creationId xmlns:a16="http://schemas.microsoft.com/office/drawing/2014/main" id="{C0B45567-F83A-7A4C-0D5A-6D7E0727E97C}"/>
              </a:ext>
            </a:extLst>
          </p:cNvPr>
          <p:cNvGrpSpPr/>
          <p:nvPr/>
        </p:nvGrpSpPr>
        <p:grpSpPr>
          <a:xfrm>
            <a:off x="6593495" y="7068172"/>
            <a:ext cx="5656698" cy="1445937"/>
            <a:chOff x="6593495" y="7068172"/>
            <a:chExt cx="5656698" cy="1445937"/>
          </a:xfrm>
        </p:grpSpPr>
        <p:grpSp>
          <p:nvGrpSpPr>
            <p:cNvPr id="32" name="Group 32">
              <a:extLst>
                <a:ext uri="{C183D7F6-B498-43B3-948B-1728B52AA6E4}">
                  <adec:decorative xmlns:adec="http://schemas.microsoft.com/office/drawing/2017/decorative" val="1"/>
                </a:ext>
              </a:extLst>
            </p:cNvPr>
            <p:cNvGrpSpPr/>
            <p:nvPr/>
          </p:nvGrpSpPr>
          <p:grpSpPr>
            <a:xfrm>
              <a:off x="7499317" y="7068172"/>
              <a:ext cx="4750876" cy="1445937"/>
              <a:chOff x="0" y="0"/>
              <a:chExt cx="1251260" cy="380823"/>
            </a:xfrm>
          </p:grpSpPr>
          <p:sp>
            <p:nvSpPr>
              <p:cNvPr id="33" name="Freeform 33"/>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34" name="TextBox 34"/>
              <p:cNvSpPr txBox="1"/>
              <p:nvPr/>
            </p:nvSpPr>
            <p:spPr>
              <a:xfrm>
                <a:off x="0" y="-28575"/>
                <a:ext cx="1251260" cy="409398"/>
              </a:xfrm>
              <a:prstGeom prst="rect">
                <a:avLst/>
              </a:prstGeom>
            </p:spPr>
            <p:txBody>
              <a:bodyPr lIns="50800" tIns="50800" rIns="50800" bIns="50800" rtlCol="0" anchor="ctr"/>
              <a:lstStyle/>
              <a:p>
                <a:pPr>
                  <a:lnSpc>
                    <a:spcPts val="2600"/>
                  </a:lnSpc>
                </a:pPr>
                <a:endParaRPr dirty="0"/>
              </a:p>
            </p:txBody>
          </p:sp>
        </p:grpSp>
        <p:sp>
          <p:nvSpPr>
            <p:cNvPr id="72" name="TextBox 72"/>
            <p:cNvSpPr txBox="1"/>
            <p:nvPr/>
          </p:nvSpPr>
          <p:spPr>
            <a:xfrm>
              <a:off x="7606777" y="7298199"/>
              <a:ext cx="4421103" cy="816610"/>
            </a:xfrm>
            <a:prstGeom prst="rect">
              <a:avLst/>
            </a:prstGeom>
          </p:spPr>
          <p:txBody>
            <a:bodyPr lIns="0" tIns="0" rIns="0" bIns="0" rtlCol="0" anchor="t">
              <a:spAutoFit/>
            </a:bodyPr>
            <a:lstStyle/>
            <a:p>
              <a:pPr>
                <a:lnSpc>
                  <a:spcPts val="2240"/>
                </a:lnSpc>
              </a:pPr>
              <a:r>
                <a:rPr lang="en-US" sz="1600" dirty="0">
                  <a:solidFill>
                    <a:srgbClr val="FFFFFF"/>
                  </a:solidFill>
                  <a:latin typeface="Arial" panose="020B0604020202020204" pitchFamily="34" charset="0"/>
                  <a:ea typeface="Clear Sans"/>
                  <a:cs typeface="Arial" panose="020B0604020202020204" pitchFamily="34" charset="0"/>
                  <a:sym typeface="Clear Sans"/>
                </a:rPr>
                <a:t>95.2% of prescriptions are dispensed using the Electronic Prescription Service, 76.9% of patients have a nominated pharmacy.</a:t>
              </a:r>
            </a:p>
          </p:txBody>
        </p:sp>
        <p:sp>
          <p:nvSpPr>
            <p:cNvPr id="88" name="Rectangle 87" descr="Medicine outline">
              <a:extLst>
                <a:ext uri="{FF2B5EF4-FFF2-40B4-BE49-F238E27FC236}">
                  <a16:creationId xmlns:a16="http://schemas.microsoft.com/office/drawing/2014/main" id="{9C2AEED4-1FAE-116C-082C-60129F1FECBB}"/>
                </a:ext>
              </a:extLst>
            </p:cNvPr>
            <p:cNvSpPr/>
            <p:nvPr/>
          </p:nvSpPr>
          <p:spPr>
            <a:xfrm>
              <a:off x="6593495" y="7252210"/>
              <a:ext cx="809726" cy="1008492"/>
            </a:xfrm>
            <a:prstGeom prst="rect">
              <a:avLst/>
            </a:prstGeom>
            <a:blipFill>
              <a:blip r:embed="rId19">
                <a:extLst>
                  <a:ext uri="{96DAC541-7B7A-43D3-8B79-37D633B846F1}">
                    <asvg:svgBlip xmlns:asvg="http://schemas.microsoft.com/office/drawing/2016/SVG/main" r:embed="rId2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grpSp>
      <p:grpSp>
        <p:nvGrpSpPr>
          <p:cNvPr id="55" name="Group 54" descr="74% of patients rated a positive GP experience.  (GP Survey 2024).&#10;">
            <a:extLst>
              <a:ext uri="{FF2B5EF4-FFF2-40B4-BE49-F238E27FC236}">
                <a16:creationId xmlns:a16="http://schemas.microsoft.com/office/drawing/2014/main" id="{0D85FC85-C5EB-15CD-4AE1-B46E16A5F860}"/>
              </a:ext>
            </a:extLst>
          </p:cNvPr>
          <p:cNvGrpSpPr/>
          <p:nvPr/>
        </p:nvGrpSpPr>
        <p:grpSpPr>
          <a:xfrm>
            <a:off x="6540290" y="8640615"/>
            <a:ext cx="5709903" cy="1445937"/>
            <a:chOff x="6540290" y="8640615"/>
            <a:chExt cx="5709903" cy="1445937"/>
          </a:xfrm>
        </p:grpSpPr>
        <p:grpSp>
          <p:nvGrpSpPr>
            <p:cNvPr id="56" name="Group 56">
              <a:extLst>
                <a:ext uri="{C183D7F6-B498-43B3-948B-1728B52AA6E4}">
                  <adec:decorative xmlns:adec="http://schemas.microsoft.com/office/drawing/2017/decorative" val="1"/>
                </a:ext>
              </a:extLst>
            </p:cNvPr>
            <p:cNvGrpSpPr/>
            <p:nvPr/>
          </p:nvGrpSpPr>
          <p:grpSpPr>
            <a:xfrm>
              <a:off x="7499317" y="8640615"/>
              <a:ext cx="4750876" cy="1445937"/>
              <a:chOff x="0" y="0"/>
              <a:chExt cx="1251260" cy="380823"/>
            </a:xfrm>
          </p:grpSpPr>
          <p:sp>
            <p:nvSpPr>
              <p:cNvPr id="57" name="Freeform 57"/>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58" name="TextBox 58"/>
              <p:cNvSpPr txBox="1"/>
              <p:nvPr/>
            </p:nvSpPr>
            <p:spPr>
              <a:xfrm>
                <a:off x="0" y="-28575"/>
                <a:ext cx="1251260" cy="409398"/>
              </a:xfrm>
              <a:prstGeom prst="rect">
                <a:avLst/>
              </a:prstGeom>
            </p:spPr>
            <p:txBody>
              <a:bodyPr lIns="50800" tIns="50800" rIns="50800" bIns="50800" rtlCol="0" anchor="ctr"/>
              <a:lstStyle/>
              <a:p>
                <a:pPr algn="ctr">
                  <a:lnSpc>
                    <a:spcPts val="2600"/>
                  </a:lnSpc>
                </a:pPr>
                <a:endParaRPr dirty="0"/>
              </a:p>
            </p:txBody>
          </p:sp>
        </p:grpSp>
        <p:sp>
          <p:nvSpPr>
            <p:cNvPr id="73" name="TextBox 73"/>
            <p:cNvSpPr txBox="1"/>
            <p:nvPr/>
          </p:nvSpPr>
          <p:spPr>
            <a:xfrm>
              <a:off x="7677323" y="9020712"/>
              <a:ext cx="4572870" cy="543097"/>
            </a:xfrm>
            <a:prstGeom prst="rect">
              <a:avLst/>
            </a:prstGeom>
          </p:spPr>
          <p:txBody>
            <a:bodyPr wrap="square" lIns="0" tIns="0" rIns="0" bIns="0" rtlCol="0" anchor="t">
              <a:spAutoFit/>
            </a:bodyPr>
            <a:lstStyle/>
            <a:p>
              <a:pPr>
                <a:lnSpc>
                  <a:spcPts val="2240"/>
                </a:lnSpc>
              </a:pPr>
              <a:r>
                <a:rPr lang="en-GB" sz="1600" dirty="0">
                  <a:solidFill>
                    <a:srgbClr val="FFFFFF"/>
                  </a:solidFill>
                  <a:latin typeface="Arial" panose="020B0604020202020204" pitchFamily="34" charset="0"/>
                  <a:ea typeface="Clear Sans"/>
                  <a:cs typeface="Arial" panose="020B0604020202020204" pitchFamily="34" charset="0"/>
                  <a:sym typeface="Clear Sans"/>
                </a:rPr>
                <a:t>74% of patients rated a positive GP experience.  (GP Survey 2024).</a:t>
              </a:r>
              <a:endParaRPr lang="en-US" sz="1600" dirty="0">
                <a:solidFill>
                  <a:srgbClr val="FFFFFF"/>
                </a:solidFill>
                <a:latin typeface="Clear Sans"/>
                <a:ea typeface="Clear Sans"/>
                <a:cs typeface="Clear Sans"/>
                <a:sym typeface="Clear Sans"/>
              </a:endParaRPr>
            </a:p>
          </p:txBody>
        </p:sp>
        <p:sp>
          <p:nvSpPr>
            <p:cNvPr id="89" name="Rectangle 88" descr="Business Growth outline">
              <a:extLst>
                <a:ext uri="{FF2B5EF4-FFF2-40B4-BE49-F238E27FC236}">
                  <a16:creationId xmlns:a16="http://schemas.microsoft.com/office/drawing/2014/main" id="{A25A9DE3-9D22-6A81-D076-0D7CC674EB58}"/>
                </a:ext>
              </a:extLst>
            </p:cNvPr>
            <p:cNvSpPr/>
            <p:nvPr/>
          </p:nvSpPr>
          <p:spPr>
            <a:xfrm>
              <a:off x="6540290" y="8745030"/>
              <a:ext cx="880477" cy="1128610"/>
            </a:xfrm>
            <a:prstGeom prst="rect">
              <a:avLst/>
            </a:prstGeom>
            <a:blipFill>
              <a:blip r:embed="rId21">
                <a:extLst>
                  <a:ext uri="{96DAC541-7B7A-43D3-8B79-37D633B846F1}">
                    <asvg:svgBlip xmlns:asvg="http://schemas.microsoft.com/office/drawing/2016/SVG/main" r:embed="rId22"/>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grpSp>
      <p:grpSp>
        <p:nvGrpSpPr>
          <p:cNvPr id="59" name="Group 58" descr="Multi-Disciplinary Teams in place  supporting people with multiple Long-Term  Conditions">
            <a:extLst>
              <a:ext uri="{FF2B5EF4-FFF2-40B4-BE49-F238E27FC236}">
                <a16:creationId xmlns:a16="http://schemas.microsoft.com/office/drawing/2014/main" id="{CBB6FB7C-EE37-1796-B51F-AC63A7A08977}"/>
              </a:ext>
            </a:extLst>
          </p:cNvPr>
          <p:cNvGrpSpPr/>
          <p:nvPr/>
        </p:nvGrpSpPr>
        <p:grpSpPr>
          <a:xfrm>
            <a:off x="12301581" y="2466590"/>
            <a:ext cx="5716909" cy="1445937"/>
            <a:chOff x="12301581" y="2466590"/>
            <a:chExt cx="5716909" cy="1445937"/>
          </a:xfrm>
        </p:grpSpPr>
        <p:grpSp>
          <p:nvGrpSpPr>
            <p:cNvPr id="36" name="Group 36">
              <a:extLst>
                <a:ext uri="{C183D7F6-B498-43B3-948B-1728B52AA6E4}">
                  <adec:decorative xmlns:adec="http://schemas.microsoft.com/office/drawing/2017/decorative" val="1"/>
                </a:ext>
              </a:extLst>
            </p:cNvPr>
            <p:cNvGrpSpPr/>
            <p:nvPr/>
          </p:nvGrpSpPr>
          <p:grpSpPr>
            <a:xfrm>
              <a:off x="13267614" y="2466590"/>
              <a:ext cx="4750876" cy="1445937"/>
              <a:chOff x="0" y="0"/>
              <a:chExt cx="1251260" cy="380823"/>
            </a:xfrm>
          </p:grpSpPr>
          <p:sp>
            <p:nvSpPr>
              <p:cNvPr id="37" name="Freeform 37"/>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38" name="TextBox 38"/>
              <p:cNvSpPr txBox="1"/>
              <p:nvPr/>
            </p:nvSpPr>
            <p:spPr>
              <a:xfrm>
                <a:off x="0" y="-28575"/>
                <a:ext cx="1251260" cy="409398"/>
              </a:xfrm>
              <a:prstGeom prst="rect">
                <a:avLst/>
              </a:prstGeom>
            </p:spPr>
            <p:txBody>
              <a:bodyPr lIns="50800" tIns="50800" rIns="50800" bIns="50800" rtlCol="0" anchor="ctr"/>
              <a:lstStyle/>
              <a:p>
                <a:pPr algn="ctr">
                  <a:lnSpc>
                    <a:spcPts val="2600"/>
                  </a:lnSpc>
                </a:pPr>
                <a:endParaRPr dirty="0"/>
              </a:p>
            </p:txBody>
          </p:sp>
        </p:grpSp>
        <p:sp>
          <p:nvSpPr>
            <p:cNvPr id="74" name="TextBox 74"/>
            <p:cNvSpPr txBox="1"/>
            <p:nvPr/>
          </p:nvSpPr>
          <p:spPr>
            <a:xfrm>
              <a:off x="13432500" y="2829191"/>
              <a:ext cx="4421103" cy="540404"/>
            </a:xfrm>
            <a:prstGeom prst="rect">
              <a:avLst/>
            </a:prstGeom>
          </p:spPr>
          <p:txBody>
            <a:bodyPr lIns="0" tIns="0" rIns="0" bIns="0" rtlCol="0" anchor="t">
              <a:spAutoFit/>
            </a:bodyPr>
            <a:lstStyle/>
            <a:p>
              <a:pPr>
                <a:lnSpc>
                  <a:spcPts val="2240"/>
                </a:lnSpc>
              </a:pPr>
              <a:r>
                <a:rPr lang="en-US" sz="1600" dirty="0">
                  <a:solidFill>
                    <a:srgbClr val="FFFFFF"/>
                  </a:solidFill>
                  <a:latin typeface="Arial" panose="020B0604020202020204" pitchFamily="34" charset="0"/>
                  <a:ea typeface="Clear Sans"/>
                  <a:cs typeface="Arial" panose="020B0604020202020204" pitchFamily="34" charset="0"/>
                  <a:sym typeface="Clear Sans"/>
                </a:rPr>
                <a:t>Multi-Disciplinary Teams in place  supporting people with multiple Long-Term  Conditions.</a:t>
              </a:r>
            </a:p>
          </p:txBody>
        </p:sp>
        <p:sp>
          <p:nvSpPr>
            <p:cNvPr id="90" name="Rectangle 89" descr="Playbook outline">
              <a:extLst>
                <a:ext uri="{FF2B5EF4-FFF2-40B4-BE49-F238E27FC236}">
                  <a16:creationId xmlns:a16="http://schemas.microsoft.com/office/drawing/2014/main" id="{752DDBFF-5349-32B0-0EDA-106EC10BA186}"/>
                </a:ext>
              </a:extLst>
            </p:cNvPr>
            <p:cNvSpPr/>
            <p:nvPr/>
          </p:nvSpPr>
          <p:spPr>
            <a:xfrm>
              <a:off x="12301581" y="2526507"/>
              <a:ext cx="904484" cy="1105895"/>
            </a:xfrm>
            <a:prstGeom prst="rect">
              <a:avLst/>
            </a:prstGeom>
            <a:blipFill>
              <a:blip r:embed="rId23">
                <a:extLst>
                  <a:ext uri="{96DAC541-7B7A-43D3-8B79-37D633B846F1}">
                    <asvg:svgBlip xmlns:asvg="http://schemas.microsoft.com/office/drawing/2016/SVG/main" r:embed="rId24"/>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grpSp>
      <p:grpSp>
        <p:nvGrpSpPr>
          <p:cNvPr id="80" name="Group 79" descr="95% of Community Pharmacies are signed up  to the Pharmacy First scheme providing 7 clinical pathways with 25,262 consultations  taking place. 47,911 Blood Pressure checks  and 4108 Contraception checks having been  completed. (Aug 23- July 24).&#10;">
            <a:extLst>
              <a:ext uri="{FF2B5EF4-FFF2-40B4-BE49-F238E27FC236}">
                <a16:creationId xmlns:a16="http://schemas.microsoft.com/office/drawing/2014/main" id="{BE5FE56A-0E0E-AC76-D8EC-5C284921C74B}"/>
              </a:ext>
            </a:extLst>
          </p:cNvPr>
          <p:cNvGrpSpPr/>
          <p:nvPr/>
        </p:nvGrpSpPr>
        <p:grpSpPr>
          <a:xfrm>
            <a:off x="12432480" y="4019976"/>
            <a:ext cx="5750897" cy="1661526"/>
            <a:chOff x="12432480" y="4019976"/>
            <a:chExt cx="5750897" cy="1661526"/>
          </a:xfrm>
        </p:grpSpPr>
        <p:grpSp>
          <p:nvGrpSpPr>
            <p:cNvPr id="40" name="Group 40">
              <a:extLst>
                <a:ext uri="{C183D7F6-B498-43B3-948B-1728B52AA6E4}">
                  <adec:decorative xmlns:adec="http://schemas.microsoft.com/office/drawing/2017/decorative" val="1"/>
                </a:ext>
              </a:extLst>
            </p:cNvPr>
            <p:cNvGrpSpPr/>
            <p:nvPr/>
          </p:nvGrpSpPr>
          <p:grpSpPr>
            <a:xfrm>
              <a:off x="13267614" y="4019976"/>
              <a:ext cx="4750876" cy="1445937"/>
              <a:chOff x="0" y="0"/>
              <a:chExt cx="1251260" cy="380823"/>
            </a:xfrm>
          </p:grpSpPr>
          <p:sp>
            <p:nvSpPr>
              <p:cNvPr id="41" name="Freeform 41"/>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42" name="TextBox 42"/>
              <p:cNvSpPr txBox="1"/>
              <p:nvPr/>
            </p:nvSpPr>
            <p:spPr>
              <a:xfrm>
                <a:off x="0" y="-28575"/>
                <a:ext cx="1251260" cy="409398"/>
              </a:xfrm>
              <a:prstGeom prst="rect">
                <a:avLst/>
              </a:prstGeom>
            </p:spPr>
            <p:txBody>
              <a:bodyPr lIns="50800" tIns="50800" rIns="50800" bIns="50800" rtlCol="0" anchor="ctr"/>
              <a:lstStyle/>
              <a:p>
                <a:pPr algn="ctr">
                  <a:lnSpc>
                    <a:spcPts val="2600"/>
                  </a:lnSpc>
                </a:pPr>
                <a:endParaRPr dirty="0"/>
              </a:p>
            </p:txBody>
          </p:sp>
        </p:grpSp>
        <p:sp>
          <p:nvSpPr>
            <p:cNvPr id="75" name="TextBox 75"/>
            <p:cNvSpPr txBox="1"/>
            <p:nvPr/>
          </p:nvSpPr>
          <p:spPr>
            <a:xfrm>
              <a:off x="13432501" y="4090827"/>
              <a:ext cx="4750876" cy="1590675"/>
            </a:xfrm>
            <a:prstGeom prst="rect">
              <a:avLst/>
            </a:prstGeom>
          </p:spPr>
          <p:txBody>
            <a:bodyPr lIns="0" tIns="0" rIns="0" bIns="0" rtlCol="0" anchor="t">
              <a:spAutoFit/>
            </a:bodyPr>
            <a:lstStyle/>
            <a:p>
              <a:pPr>
                <a:lnSpc>
                  <a:spcPts val="2100"/>
                </a:lnSpc>
              </a:pPr>
              <a:r>
                <a:rPr lang="en-US" sz="1500" dirty="0">
                  <a:solidFill>
                    <a:srgbClr val="FFFFFF"/>
                  </a:solidFill>
                  <a:latin typeface="Arial" panose="020B0604020202020204" pitchFamily="34" charset="0"/>
                  <a:ea typeface="Clear Sans"/>
                  <a:cs typeface="Arial" panose="020B0604020202020204" pitchFamily="34" charset="0"/>
                  <a:sym typeface="Clear Sans"/>
                </a:rPr>
                <a:t>95% of Community Pharmacies are signed up  to the Pharmacy First scheme providing 7 clinical pathways with 25,262 consultations  taking place. 47,911 Blood Pressure checks  and 4108 Contraception checks having been  completed. (Aug 23- July 24).</a:t>
              </a:r>
            </a:p>
            <a:p>
              <a:pPr>
                <a:lnSpc>
                  <a:spcPts val="2100"/>
                </a:lnSpc>
              </a:pPr>
              <a:endParaRPr lang="en-US" sz="1500" dirty="0">
                <a:solidFill>
                  <a:srgbClr val="FFFFFF"/>
                </a:solidFill>
                <a:latin typeface="Clear Sans"/>
                <a:ea typeface="Clear Sans"/>
                <a:cs typeface="Clear Sans"/>
                <a:sym typeface="Clear Sans"/>
              </a:endParaRPr>
            </a:p>
          </p:txBody>
        </p:sp>
        <p:sp>
          <p:nvSpPr>
            <p:cNvPr id="91" name="Rectangle 90" descr="Hospital with solid fill">
              <a:extLst>
                <a:ext uri="{FF2B5EF4-FFF2-40B4-BE49-F238E27FC236}">
                  <a16:creationId xmlns:a16="http://schemas.microsoft.com/office/drawing/2014/main" id="{91582FB8-DC71-985C-6DD9-8DD81EDCD805}"/>
                </a:ext>
              </a:extLst>
            </p:cNvPr>
            <p:cNvSpPr/>
            <p:nvPr/>
          </p:nvSpPr>
          <p:spPr>
            <a:xfrm>
              <a:off x="12432480" y="4153060"/>
              <a:ext cx="720835" cy="990440"/>
            </a:xfrm>
            <a:prstGeom prst="rect">
              <a:avLst/>
            </a:prstGeom>
            <a:blipFill>
              <a:blip r:embed="rId25">
                <a:extLst>
                  <a:ext uri="{96DAC541-7B7A-43D3-8B79-37D633B846F1}">
                    <asvg:svgBlip xmlns:asvg="http://schemas.microsoft.com/office/drawing/2016/SVG/main" r:embed="rId26"/>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grpSp>
      <p:grpSp>
        <p:nvGrpSpPr>
          <p:cNvPr id="95" name="Group 94" descr="285,026 NHS Sight tests are  completed per year (23/24).&#10;">
            <a:extLst>
              <a:ext uri="{FF2B5EF4-FFF2-40B4-BE49-F238E27FC236}">
                <a16:creationId xmlns:a16="http://schemas.microsoft.com/office/drawing/2014/main" id="{FE612D9B-B2F6-795D-E87A-47A4FDEAACAD}"/>
              </a:ext>
            </a:extLst>
          </p:cNvPr>
          <p:cNvGrpSpPr/>
          <p:nvPr/>
        </p:nvGrpSpPr>
        <p:grpSpPr>
          <a:xfrm>
            <a:off x="13267614" y="5570936"/>
            <a:ext cx="4750876" cy="1445937"/>
            <a:chOff x="13267614" y="5570936"/>
            <a:chExt cx="4750876" cy="1445937"/>
          </a:xfrm>
        </p:grpSpPr>
        <p:grpSp>
          <p:nvGrpSpPr>
            <p:cNvPr id="44" name="Group 44">
              <a:extLst>
                <a:ext uri="{C183D7F6-B498-43B3-948B-1728B52AA6E4}">
                  <adec:decorative xmlns:adec="http://schemas.microsoft.com/office/drawing/2017/decorative" val="1"/>
                </a:ext>
              </a:extLst>
            </p:cNvPr>
            <p:cNvGrpSpPr/>
            <p:nvPr/>
          </p:nvGrpSpPr>
          <p:grpSpPr>
            <a:xfrm>
              <a:off x="13267614" y="5570936"/>
              <a:ext cx="4750876" cy="1445937"/>
              <a:chOff x="0" y="0"/>
              <a:chExt cx="1251260" cy="380823"/>
            </a:xfrm>
          </p:grpSpPr>
          <p:sp>
            <p:nvSpPr>
              <p:cNvPr id="45" name="Freeform 45" descr="285,026 NHS Sight tests are  completed per year (23/24).&#10;"/>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46" name="TextBox 46"/>
              <p:cNvSpPr txBox="1"/>
              <p:nvPr/>
            </p:nvSpPr>
            <p:spPr>
              <a:xfrm>
                <a:off x="0" y="-28575"/>
                <a:ext cx="1251260" cy="409398"/>
              </a:xfrm>
              <a:prstGeom prst="rect">
                <a:avLst/>
              </a:prstGeom>
            </p:spPr>
            <p:txBody>
              <a:bodyPr lIns="50800" tIns="50800" rIns="50800" bIns="50800" rtlCol="0" anchor="ctr"/>
              <a:lstStyle/>
              <a:p>
                <a:pPr algn="ctr">
                  <a:lnSpc>
                    <a:spcPts val="2600"/>
                  </a:lnSpc>
                </a:pPr>
                <a:endParaRPr dirty="0"/>
              </a:p>
            </p:txBody>
          </p:sp>
        </p:grpSp>
        <p:sp>
          <p:nvSpPr>
            <p:cNvPr id="76" name="TextBox 76" descr="285,026 NHS Sight tests are  completed per year (23/24).&#10;"/>
            <p:cNvSpPr txBox="1"/>
            <p:nvPr/>
          </p:nvSpPr>
          <p:spPr>
            <a:xfrm>
              <a:off x="13432501" y="5887235"/>
              <a:ext cx="4421103" cy="540385"/>
            </a:xfrm>
            <a:prstGeom prst="rect">
              <a:avLst/>
            </a:prstGeom>
          </p:spPr>
          <p:txBody>
            <a:bodyPr lIns="0" tIns="0" rIns="0" bIns="0" rtlCol="0" anchor="t">
              <a:spAutoFit/>
            </a:bodyPr>
            <a:lstStyle/>
            <a:p>
              <a:pPr>
                <a:lnSpc>
                  <a:spcPts val="2240"/>
                </a:lnSpc>
              </a:pPr>
              <a:r>
                <a:rPr lang="en-US" sz="1600" dirty="0">
                  <a:solidFill>
                    <a:srgbClr val="FFFFFF"/>
                  </a:solidFill>
                  <a:latin typeface="Arial" panose="020B0604020202020204" pitchFamily="34" charset="0"/>
                  <a:ea typeface="Clear Sans"/>
                  <a:cs typeface="Arial" panose="020B0604020202020204" pitchFamily="34" charset="0"/>
                  <a:sym typeface="Clear Sans"/>
                </a:rPr>
                <a:t>285,026 NHS Sight tests are  completed per year (23/24).</a:t>
              </a:r>
            </a:p>
          </p:txBody>
        </p:sp>
      </p:grpSp>
      <p:sp>
        <p:nvSpPr>
          <p:cNvPr id="92" name="Rectangle 91" descr="Eye with solid fill">
            <a:extLst>
              <a:ext uri="{FF2B5EF4-FFF2-40B4-BE49-F238E27FC236}">
                <a16:creationId xmlns:a16="http://schemas.microsoft.com/office/drawing/2014/main" id="{C3D51A02-BC0C-BDEA-12B1-330C6B7370B0}"/>
              </a:ext>
            </a:extLst>
          </p:cNvPr>
          <p:cNvSpPr/>
          <p:nvPr/>
        </p:nvSpPr>
        <p:spPr>
          <a:xfrm>
            <a:off x="12400191" y="5651999"/>
            <a:ext cx="798560" cy="1042559"/>
          </a:xfrm>
          <a:prstGeom prst="rect">
            <a:avLst/>
          </a:prstGeom>
          <a:blipFill>
            <a:blip r:embed="rId27">
              <a:extLst>
                <a:ext uri="{96DAC541-7B7A-43D3-8B79-37D633B846F1}">
                  <asvg:svgBlip xmlns:asvg="http://schemas.microsoft.com/office/drawing/2016/SVG/main" r:embed="rId28"/>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grpSp>
        <p:nvGrpSpPr>
          <p:cNvPr id="93" name="Group 92" descr="87% of patients described their experience of using the community pharmacy as good. (GP Survey 2024).&#10;">
            <a:extLst>
              <a:ext uri="{FF2B5EF4-FFF2-40B4-BE49-F238E27FC236}">
                <a16:creationId xmlns:a16="http://schemas.microsoft.com/office/drawing/2014/main" id="{67570094-1DBE-DB91-F529-7E7B29357483}"/>
              </a:ext>
            </a:extLst>
          </p:cNvPr>
          <p:cNvGrpSpPr/>
          <p:nvPr/>
        </p:nvGrpSpPr>
        <p:grpSpPr>
          <a:xfrm>
            <a:off x="12432480" y="7121896"/>
            <a:ext cx="5586010" cy="1445937"/>
            <a:chOff x="12432480" y="7121896"/>
            <a:chExt cx="5586010" cy="1445937"/>
          </a:xfrm>
        </p:grpSpPr>
        <p:grpSp>
          <p:nvGrpSpPr>
            <p:cNvPr id="48" name="Group 48">
              <a:extLst>
                <a:ext uri="{C183D7F6-B498-43B3-948B-1728B52AA6E4}">
                  <adec:decorative xmlns:adec="http://schemas.microsoft.com/office/drawing/2017/decorative" val="1"/>
                </a:ext>
              </a:extLst>
            </p:cNvPr>
            <p:cNvGrpSpPr/>
            <p:nvPr/>
          </p:nvGrpSpPr>
          <p:grpSpPr>
            <a:xfrm>
              <a:off x="13267614" y="7121896"/>
              <a:ext cx="4750876" cy="1445937"/>
              <a:chOff x="0" y="0"/>
              <a:chExt cx="1251260" cy="380823"/>
            </a:xfrm>
          </p:grpSpPr>
          <p:sp>
            <p:nvSpPr>
              <p:cNvPr id="49" name="Freeform 49"/>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50" name="TextBox 50"/>
              <p:cNvSpPr txBox="1"/>
              <p:nvPr/>
            </p:nvSpPr>
            <p:spPr>
              <a:xfrm>
                <a:off x="0" y="-28575"/>
                <a:ext cx="1251260" cy="409398"/>
              </a:xfrm>
              <a:prstGeom prst="rect">
                <a:avLst/>
              </a:prstGeom>
            </p:spPr>
            <p:txBody>
              <a:bodyPr lIns="50800" tIns="50800" rIns="50800" bIns="50800" rtlCol="0" anchor="ctr"/>
              <a:lstStyle/>
              <a:p>
                <a:pPr algn="ctr">
                  <a:lnSpc>
                    <a:spcPts val="2600"/>
                  </a:lnSpc>
                </a:pPr>
                <a:endParaRPr dirty="0"/>
              </a:p>
            </p:txBody>
          </p:sp>
        </p:grpSp>
        <p:sp>
          <p:nvSpPr>
            <p:cNvPr id="77" name="TextBox 77"/>
            <p:cNvSpPr txBox="1"/>
            <p:nvPr/>
          </p:nvSpPr>
          <p:spPr>
            <a:xfrm>
              <a:off x="13432501" y="7283573"/>
              <a:ext cx="4421103" cy="822533"/>
            </a:xfrm>
            <a:prstGeom prst="rect">
              <a:avLst/>
            </a:prstGeom>
          </p:spPr>
          <p:txBody>
            <a:bodyPr lIns="0" tIns="0" rIns="0" bIns="0" rtlCol="0" anchor="t">
              <a:spAutoFit/>
            </a:bodyPr>
            <a:lstStyle/>
            <a:p>
              <a:pPr>
                <a:lnSpc>
                  <a:spcPts val="2240"/>
                </a:lnSpc>
              </a:pPr>
              <a:r>
                <a:rPr lang="en-US" sz="1600" dirty="0">
                  <a:solidFill>
                    <a:srgbClr val="FFFFFF"/>
                  </a:solidFill>
                  <a:latin typeface="Arial" panose="020B0604020202020204" pitchFamily="34" charset="0"/>
                  <a:ea typeface="Clear Sans"/>
                  <a:cs typeface="Arial" panose="020B0604020202020204" pitchFamily="34" charset="0"/>
                  <a:sym typeface="Clear Sans"/>
                </a:rPr>
                <a:t>87% of patients described their experience of using the community pharmacy as good. (GP Survey 2024).</a:t>
              </a:r>
            </a:p>
          </p:txBody>
        </p:sp>
        <p:sp>
          <p:nvSpPr>
            <p:cNvPr id="84" name="Rectangle 83" descr="Business Growth outline">
              <a:extLst>
                <a:ext uri="{FF2B5EF4-FFF2-40B4-BE49-F238E27FC236}">
                  <a16:creationId xmlns:a16="http://schemas.microsoft.com/office/drawing/2014/main" id="{2293D7E7-6A2E-DB4F-116B-18B02E2C5E19}"/>
                </a:ext>
              </a:extLst>
            </p:cNvPr>
            <p:cNvSpPr/>
            <p:nvPr/>
          </p:nvSpPr>
          <p:spPr>
            <a:xfrm>
              <a:off x="12432480" y="7252211"/>
              <a:ext cx="786003" cy="1022964"/>
            </a:xfrm>
            <a:prstGeom prst="rect">
              <a:avLst/>
            </a:prstGeom>
            <a:blipFill>
              <a:blip r:embed="rId21">
                <a:extLst>
                  <a:ext uri="{96DAC541-7B7A-43D3-8B79-37D633B846F1}">
                    <asvg:svgBlip xmlns:asvg="http://schemas.microsoft.com/office/drawing/2016/SVG/main" r:embed="rId22"/>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grpSp>
      <p:grpSp>
        <p:nvGrpSpPr>
          <p:cNvPr id="94" name="Group 93" descr="92% felt that they had confidence &amp; trust in the healthcare professional with 91% being involved in the decisions about their care and treatment. (GP Survey 2024).&#10;">
            <a:extLst>
              <a:ext uri="{FF2B5EF4-FFF2-40B4-BE49-F238E27FC236}">
                <a16:creationId xmlns:a16="http://schemas.microsoft.com/office/drawing/2014/main" id="{076E5851-6A49-1C4D-467E-09EDC7E59645}"/>
              </a:ext>
            </a:extLst>
          </p:cNvPr>
          <p:cNvGrpSpPr/>
          <p:nvPr/>
        </p:nvGrpSpPr>
        <p:grpSpPr>
          <a:xfrm>
            <a:off x="12468715" y="8694339"/>
            <a:ext cx="5549775" cy="1445937"/>
            <a:chOff x="12468715" y="8694339"/>
            <a:chExt cx="5549775" cy="1445937"/>
          </a:xfrm>
        </p:grpSpPr>
        <p:grpSp>
          <p:nvGrpSpPr>
            <p:cNvPr id="60" name="Group 60">
              <a:extLst>
                <a:ext uri="{C183D7F6-B498-43B3-948B-1728B52AA6E4}">
                  <adec:decorative xmlns:adec="http://schemas.microsoft.com/office/drawing/2017/decorative" val="1"/>
                </a:ext>
              </a:extLst>
            </p:cNvPr>
            <p:cNvGrpSpPr/>
            <p:nvPr/>
          </p:nvGrpSpPr>
          <p:grpSpPr>
            <a:xfrm>
              <a:off x="13267614" y="8694339"/>
              <a:ext cx="4750876" cy="1445937"/>
              <a:chOff x="0" y="0"/>
              <a:chExt cx="1251260" cy="380823"/>
            </a:xfrm>
          </p:grpSpPr>
          <p:sp>
            <p:nvSpPr>
              <p:cNvPr id="61" name="Freeform 61"/>
              <p:cNvSpPr/>
              <p:nvPr/>
            </p:nvSpPr>
            <p:spPr>
              <a:xfrm>
                <a:off x="0" y="0"/>
                <a:ext cx="1251260" cy="380823"/>
              </a:xfrm>
              <a:custGeom>
                <a:avLst/>
                <a:gdLst/>
                <a:ahLst/>
                <a:cxnLst/>
                <a:rect l="l" t="t" r="r" b="b"/>
                <a:pathLst>
                  <a:path w="1251260" h="380823">
                    <a:moveTo>
                      <a:pt x="83108" y="0"/>
                    </a:moveTo>
                    <a:lnTo>
                      <a:pt x="1168151" y="0"/>
                    </a:lnTo>
                    <a:cubicBezTo>
                      <a:pt x="1190193" y="0"/>
                      <a:pt x="1211332" y="8756"/>
                      <a:pt x="1226918" y="24342"/>
                    </a:cubicBezTo>
                    <a:cubicBezTo>
                      <a:pt x="1242504" y="39928"/>
                      <a:pt x="1251260" y="61067"/>
                      <a:pt x="1251260" y="83108"/>
                    </a:cubicBezTo>
                    <a:lnTo>
                      <a:pt x="1251260" y="297715"/>
                    </a:lnTo>
                    <a:cubicBezTo>
                      <a:pt x="1251260" y="319756"/>
                      <a:pt x="1242504" y="340895"/>
                      <a:pt x="1226918" y="356481"/>
                    </a:cubicBezTo>
                    <a:cubicBezTo>
                      <a:pt x="1211332" y="372067"/>
                      <a:pt x="1190193" y="380823"/>
                      <a:pt x="1168151" y="380823"/>
                    </a:cubicBezTo>
                    <a:lnTo>
                      <a:pt x="83108" y="380823"/>
                    </a:lnTo>
                    <a:cubicBezTo>
                      <a:pt x="61067" y="380823"/>
                      <a:pt x="39928" y="372067"/>
                      <a:pt x="24342" y="356481"/>
                    </a:cubicBezTo>
                    <a:cubicBezTo>
                      <a:pt x="8756" y="340895"/>
                      <a:pt x="0" y="319756"/>
                      <a:pt x="0" y="297715"/>
                    </a:cubicBezTo>
                    <a:lnTo>
                      <a:pt x="0" y="83108"/>
                    </a:lnTo>
                    <a:cubicBezTo>
                      <a:pt x="0" y="61067"/>
                      <a:pt x="8756" y="39928"/>
                      <a:pt x="24342" y="24342"/>
                    </a:cubicBezTo>
                    <a:cubicBezTo>
                      <a:pt x="39928" y="8756"/>
                      <a:pt x="61067" y="0"/>
                      <a:pt x="83108" y="0"/>
                    </a:cubicBezTo>
                    <a:close/>
                  </a:path>
                </a:pathLst>
              </a:custGeom>
              <a:solidFill>
                <a:srgbClr val="0097B2"/>
              </a:solidFill>
            </p:spPr>
            <p:txBody>
              <a:bodyPr/>
              <a:lstStyle/>
              <a:p>
                <a:endParaRPr lang="en-GB" dirty="0"/>
              </a:p>
            </p:txBody>
          </p:sp>
          <p:sp>
            <p:nvSpPr>
              <p:cNvPr id="62" name="TextBox 62"/>
              <p:cNvSpPr txBox="1"/>
              <p:nvPr/>
            </p:nvSpPr>
            <p:spPr>
              <a:xfrm>
                <a:off x="0" y="-28575"/>
                <a:ext cx="1251260" cy="409398"/>
              </a:xfrm>
              <a:prstGeom prst="rect">
                <a:avLst/>
              </a:prstGeom>
            </p:spPr>
            <p:txBody>
              <a:bodyPr lIns="50800" tIns="50800" rIns="50800" bIns="50800" rtlCol="0" anchor="ctr"/>
              <a:lstStyle/>
              <a:p>
                <a:pPr algn="ctr">
                  <a:lnSpc>
                    <a:spcPts val="2600"/>
                  </a:lnSpc>
                </a:pPr>
                <a:endParaRPr dirty="0"/>
              </a:p>
            </p:txBody>
          </p:sp>
        </p:grpSp>
        <p:sp>
          <p:nvSpPr>
            <p:cNvPr id="78" name="TextBox 78"/>
            <p:cNvSpPr txBox="1"/>
            <p:nvPr/>
          </p:nvSpPr>
          <p:spPr>
            <a:xfrm>
              <a:off x="13486136" y="8748766"/>
              <a:ext cx="4421103" cy="1104661"/>
            </a:xfrm>
            <a:prstGeom prst="rect">
              <a:avLst/>
            </a:prstGeom>
          </p:spPr>
          <p:txBody>
            <a:bodyPr lIns="0" tIns="0" rIns="0" bIns="0" rtlCol="0" anchor="t">
              <a:spAutoFit/>
            </a:bodyPr>
            <a:lstStyle/>
            <a:p>
              <a:pPr>
                <a:lnSpc>
                  <a:spcPts val="2240"/>
                </a:lnSpc>
              </a:pPr>
              <a:r>
                <a:rPr lang="en-GB" sz="1600" dirty="0">
                  <a:solidFill>
                    <a:srgbClr val="FFFFFF"/>
                  </a:solidFill>
                  <a:latin typeface="Arial" panose="020B0604020202020204" pitchFamily="34" charset="0"/>
                  <a:ea typeface="Clear Sans"/>
                  <a:cs typeface="Arial" panose="020B0604020202020204" pitchFamily="34" charset="0"/>
                  <a:sym typeface="Clear Sans"/>
                </a:rPr>
                <a:t>92% felt that they had confidence &amp; trust in the healthcare professional with 91% being involved in the decisions about their care and treatment. (GP Survey 2024).</a:t>
              </a:r>
            </a:p>
          </p:txBody>
        </p:sp>
        <p:sp>
          <p:nvSpPr>
            <p:cNvPr id="31" name="Rectangle 30" descr="Business Growth outline">
              <a:extLst>
                <a:ext uri="{FF2B5EF4-FFF2-40B4-BE49-F238E27FC236}">
                  <a16:creationId xmlns:a16="http://schemas.microsoft.com/office/drawing/2014/main" id="{FA722A80-FAAB-7428-3778-41D35E5CA49C}"/>
                </a:ext>
              </a:extLst>
            </p:cNvPr>
            <p:cNvSpPr/>
            <p:nvPr/>
          </p:nvSpPr>
          <p:spPr>
            <a:xfrm>
              <a:off x="12468715" y="8739242"/>
              <a:ext cx="768677" cy="1106038"/>
            </a:xfrm>
            <a:prstGeom prst="rect">
              <a:avLst/>
            </a:prstGeom>
            <a:blipFill>
              <a:blip r:embed="rId21">
                <a:extLst>
                  <a:ext uri="{96DAC541-7B7A-43D3-8B79-37D633B846F1}">
                    <asvg:svgBlip xmlns:asvg="http://schemas.microsoft.com/office/drawing/2016/SVG/main" r:embed="rId22"/>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293F68E8-9603-630D-1D67-1A64EA7297E6}"/>
              </a:ext>
              <a:ext uri="{C183D7F6-B498-43B3-948B-1728B52AA6E4}">
                <adec:decorative xmlns:adec="http://schemas.microsoft.com/office/drawing/2017/decorative" val="1"/>
              </a:ext>
            </a:extLst>
          </p:cNvPr>
          <p:cNvSpPr>
            <a:spLocks noGrp="1"/>
          </p:cNvSpPr>
          <p:nvPr>
            <p:ph type="title" idx="4294967295"/>
          </p:nvPr>
        </p:nvSpPr>
        <p:spPr>
          <a:xfrm>
            <a:off x="-19493" y="0"/>
            <a:ext cx="18288000" cy="1691372"/>
          </a:xfrm>
          <a:prstGeom prst="rect">
            <a:avLst/>
          </a:prstGeom>
          <a:solidFill>
            <a:srgbClr val="0097B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100" normalizeH="0" baseline="0" noProof="0" dirty="0">
                <a:ln>
                  <a:noFill/>
                </a:ln>
                <a:solidFill>
                  <a:schemeClr val="bg1"/>
                </a:solidFill>
                <a:effectLst/>
                <a:uLnTx/>
                <a:uFillTx/>
                <a:latin typeface="Arial" panose="020B0604020202020204" pitchFamily="34" charset="0"/>
                <a:ea typeface="Clear Sans"/>
                <a:cs typeface="Arial" panose="020B0604020202020204" pitchFamily="34" charset="0"/>
                <a:sym typeface="Clear Sans"/>
              </a:rPr>
              <a:t>Our changing population also means we need to change how services are provided</a:t>
            </a:r>
            <a:endParaRPr kumimoji="0" lang="en-GB" sz="54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Freeform 3" descr="Snapshot of the health and wellbeing of our population.  Infographic">
            <a:extLst>
              <a:ext uri="{C183D7F6-B498-43B3-948B-1728B52AA6E4}">
                <adec:decorative xmlns:adec="http://schemas.microsoft.com/office/drawing/2017/decorative" val="0"/>
              </a:ext>
            </a:extLst>
          </p:cNvPr>
          <p:cNvSpPr/>
          <p:nvPr/>
        </p:nvSpPr>
        <p:spPr>
          <a:xfrm>
            <a:off x="381000" y="1691372"/>
            <a:ext cx="7010400" cy="8595628"/>
          </a:xfrm>
          <a:custGeom>
            <a:avLst/>
            <a:gdLst/>
            <a:ahLst/>
            <a:cxnLst/>
            <a:rect l="l" t="t" r="r" b="b"/>
            <a:pathLst>
              <a:path w="5207202" h="8240966">
                <a:moveTo>
                  <a:pt x="0" y="0"/>
                </a:moveTo>
                <a:lnTo>
                  <a:pt x="5207203" y="0"/>
                </a:lnTo>
                <a:lnTo>
                  <a:pt x="5207203" y="8240966"/>
                </a:lnTo>
                <a:lnTo>
                  <a:pt x="0" y="8240966"/>
                </a:lnTo>
                <a:lnTo>
                  <a:pt x="0" y="0"/>
                </a:lnTo>
                <a:close/>
              </a:path>
            </a:pathLst>
          </a:custGeom>
          <a:blipFill>
            <a:blip r:embed="rId2"/>
            <a:stretch>
              <a:fillRect l="-1335" r="-1335"/>
            </a:stretch>
          </a:blipFill>
        </p:spPr>
        <p:txBody>
          <a:bodyPr/>
          <a:lstStyle/>
          <a:p>
            <a:endParaRPr lang="en-GB" dirty="0"/>
          </a:p>
        </p:txBody>
      </p:sp>
      <p:sp>
        <p:nvSpPr>
          <p:cNvPr id="2" name="TextBox 1">
            <a:extLst>
              <a:ext uri="{FF2B5EF4-FFF2-40B4-BE49-F238E27FC236}">
                <a16:creationId xmlns:a16="http://schemas.microsoft.com/office/drawing/2014/main" id="{5F24F1BB-C67F-DD22-5E25-63982C953FC8}"/>
              </a:ext>
            </a:extLst>
          </p:cNvPr>
          <p:cNvSpPr txBox="1"/>
          <p:nvPr/>
        </p:nvSpPr>
        <p:spPr>
          <a:xfrm>
            <a:off x="11049000" y="1691372"/>
            <a:ext cx="63246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 map of deprivation across our Integrated Care System</a:t>
            </a:r>
          </a:p>
        </p:txBody>
      </p:sp>
      <p:sp>
        <p:nvSpPr>
          <p:cNvPr id="4" name="Freeform 4" descr="Map of deprivation across our Integrated Care System">
            <a:extLst>
              <a:ext uri="{C183D7F6-B498-43B3-948B-1728B52AA6E4}">
                <adec:decorative xmlns:adec="http://schemas.microsoft.com/office/drawing/2017/decorative" val="0"/>
              </a:ext>
            </a:extLst>
          </p:cNvPr>
          <p:cNvSpPr/>
          <p:nvPr/>
        </p:nvSpPr>
        <p:spPr>
          <a:xfrm>
            <a:off x="8686800" y="2074741"/>
            <a:ext cx="7848600" cy="5110620"/>
          </a:xfrm>
          <a:custGeom>
            <a:avLst/>
            <a:gdLst/>
            <a:ahLst/>
            <a:cxnLst/>
            <a:rect l="l" t="t" r="r" b="b"/>
            <a:pathLst>
              <a:path w="8060732" h="5440994">
                <a:moveTo>
                  <a:pt x="0" y="0"/>
                </a:moveTo>
                <a:lnTo>
                  <a:pt x="8060732" y="0"/>
                </a:lnTo>
                <a:lnTo>
                  <a:pt x="8060732" y="5440994"/>
                </a:lnTo>
                <a:lnTo>
                  <a:pt x="0" y="5440994"/>
                </a:lnTo>
                <a:lnTo>
                  <a:pt x="0" y="0"/>
                </a:lnTo>
                <a:close/>
              </a:path>
            </a:pathLst>
          </a:custGeom>
          <a:blipFill>
            <a:blip r:embed="rId3"/>
            <a:stretch>
              <a:fillRect/>
            </a:stretch>
          </a:blipFill>
        </p:spPr>
        <p:txBody>
          <a:bodyPr/>
          <a:lstStyle/>
          <a:p>
            <a:endParaRPr lang="en-GB" dirty="0"/>
          </a:p>
        </p:txBody>
      </p:sp>
      <p:sp>
        <p:nvSpPr>
          <p:cNvPr id="5" name="TextBox 5"/>
          <p:cNvSpPr txBox="1"/>
          <p:nvPr/>
        </p:nvSpPr>
        <p:spPr>
          <a:xfrm>
            <a:off x="7696200" y="7117949"/>
            <a:ext cx="10401300" cy="3050387"/>
          </a:xfrm>
          <a:prstGeom prst="rect">
            <a:avLst/>
          </a:prstGeom>
        </p:spPr>
        <p:txBody>
          <a:bodyPr wrap="square" lIns="0" tIns="0" rIns="0" bIns="0" rtlCol="0" anchor="t">
            <a:spAutoFit/>
          </a:bodyPr>
          <a:lstStyle/>
          <a:p>
            <a:pPr algn="l">
              <a:lnSpc>
                <a:spcPts val="2379"/>
              </a:lnSpc>
            </a:pPr>
            <a:r>
              <a:rPr lang="en-US" sz="1699" dirty="0">
                <a:solidFill>
                  <a:srgbClr val="000000"/>
                </a:solidFill>
                <a:latin typeface="Arial" panose="020B0604020202020204" pitchFamily="34" charset="0"/>
                <a:ea typeface="Clear Sans Bold"/>
                <a:cs typeface="Arial" panose="020B0604020202020204" pitchFamily="34" charset="0"/>
                <a:sym typeface="Clear Sans Bold"/>
              </a:rPr>
              <a:t>To help us understand better where and how we develop primary care services in order to improve population outcomes we need to understand what our population health need is.  Key facts are:</a:t>
            </a:r>
          </a:p>
          <a:p>
            <a:pPr algn="l">
              <a:lnSpc>
                <a:spcPts val="2379"/>
              </a:lnSpc>
            </a:pPr>
            <a:r>
              <a:rPr lang="en-US" sz="1699" b="1" dirty="0">
                <a:solidFill>
                  <a:srgbClr val="000000"/>
                </a:solidFill>
                <a:latin typeface="Arial" panose="020B0604020202020204" pitchFamily="34" charset="0"/>
                <a:ea typeface="Clear Sans Bold"/>
                <a:cs typeface="Arial" panose="020B0604020202020204" pitchFamily="34" charset="0"/>
                <a:sym typeface="Clear Sans Bold"/>
              </a:rPr>
              <a:t>People are dying earlier than they should be</a:t>
            </a:r>
            <a:r>
              <a:rPr lang="en-US" sz="1699" b="1" dirty="0">
                <a:solidFill>
                  <a:srgbClr val="000000"/>
                </a:solidFill>
                <a:latin typeface="Arial" panose="020B0604020202020204" pitchFamily="34" charset="0"/>
                <a:ea typeface="Clear Sans Bold"/>
                <a:cs typeface="Arial" panose="020B0604020202020204" pitchFamily="34" charset="0"/>
                <a:sym typeface="Clear Sans"/>
              </a:rPr>
              <a:t>.</a:t>
            </a:r>
            <a:r>
              <a:rPr lang="en-US" sz="1699" dirty="0">
                <a:solidFill>
                  <a:srgbClr val="000000"/>
                </a:solidFill>
                <a:latin typeface="Arial" panose="020B0604020202020204" pitchFamily="34" charset="0"/>
                <a:ea typeface="Clear Sans"/>
                <a:cs typeface="Arial" panose="020B0604020202020204" pitchFamily="34" charset="0"/>
                <a:sym typeface="Clear Sans"/>
              </a:rPr>
              <a:t> Nottingham City, Ashfield and Mansfield have significantly higher rates of avoidable and preventable deaths than the England average (and double that in other areas of our ICS).</a:t>
            </a:r>
          </a:p>
          <a:p>
            <a:pPr algn="l">
              <a:lnSpc>
                <a:spcPts val="2379"/>
              </a:lnSpc>
            </a:pPr>
            <a:r>
              <a:rPr lang="en-US" sz="1699" b="1" dirty="0">
                <a:latin typeface="Arial" panose="020B0604020202020204" pitchFamily="34" charset="0"/>
                <a:ea typeface="Clear Sans Bold"/>
                <a:cs typeface="Arial" panose="020B0604020202020204" pitchFamily="34" charset="0"/>
                <a:sym typeface="Clear Sans Bold"/>
              </a:rPr>
              <a:t>Inequalities and inequity are stark</a:t>
            </a:r>
            <a:r>
              <a:rPr lang="en-US" sz="1699" dirty="0">
                <a:latin typeface="Arial" panose="020B0604020202020204" pitchFamily="34" charset="0"/>
                <a:ea typeface="Clear Sans"/>
                <a:cs typeface="Arial" panose="020B0604020202020204" pitchFamily="34" charset="0"/>
                <a:sym typeface="Clear Sans"/>
              </a:rPr>
              <a:t>, reflecting levels of deprivation and social inequalities across our population. </a:t>
            </a:r>
          </a:p>
          <a:p>
            <a:pPr algn="l">
              <a:lnSpc>
                <a:spcPts val="2379"/>
              </a:lnSpc>
            </a:pPr>
            <a:r>
              <a:rPr lang="en-US" sz="1699" b="1" dirty="0">
                <a:solidFill>
                  <a:srgbClr val="000000"/>
                </a:solidFill>
                <a:latin typeface="Arial" panose="020B0604020202020204" pitchFamily="34" charset="0"/>
                <a:ea typeface="Clear Sans Bold"/>
                <a:cs typeface="Arial" panose="020B0604020202020204" pitchFamily="34" charset="0"/>
                <a:sym typeface="Clear Sans Bold"/>
              </a:rPr>
              <a:t>Preventable alcohol and CVD deaths are getting worse. </a:t>
            </a:r>
            <a:r>
              <a:rPr lang="en-US" sz="1699" dirty="0">
                <a:solidFill>
                  <a:srgbClr val="000000"/>
                </a:solidFill>
                <a:latin typeface="Arial" panose="020B0604020202020204" pitchFamily="34" charset="0"/>
                <a:ea typeface="Clear Sans"/>
                <a:cs typeface="Arial" panose="020B0604020202020204" pitchFamily="34" charset="0"/>
                <a:sym typeface="Clear Sans"/>
              </a:rPr>
              <a:t>Our children are not as healthy as they should be, childhood obesity remains high. The number of people accessing some screening programmes is also lower than needed.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1AA938FE962A45A3E19DCBCF209F91" ma:contentTypeVersion="20" ma:contentTypeDescription="Create a new document." ma:contentTypeScope="" ma:versionID="10fb7667b984ca4e5150fa5625a29299">
  <xsd:schema xmlns:xsd="http://www.w3.org/2001/XMLSchema" xmlns:xs="http://www.w3.org/2001/XMLSchema" xmlns:p="http://schemas.microsoft.com/office/2006/metadata/properties" xmlns:ns1="http://schemas.microsoft.com/sharepoint/v3" xmlns:ns3="32678723-8c06-45e1-8bd0-318b9868a43d" xmlns:ns4="5789755c-de38-4fe3-9623-40afa3bba1e2" targetNamespace="http://schemas.microsoft.com/office/2006/metadata/properties" ma:root="true" ma:fieldsID="472ccc2a2e971d765480a112a5c32895" ns1:_="" ns3:_="" ns4:_="">
    <xsd:import namespace="http://schemas.microsoft.com/sharepoint/v3"/>
    <xsd:import namespace="32678723-8c06-45e1-8bd0-318b9868a43d"/>
    <xsd:import namespace="5789755c-de38-4fe3-9623-40afa3bba1e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1:_ip_UnifiedCompliancePolicyProperties" minOccurs="0"/>
                <xsd:element ref="ns1:_ip_UnifiedCompliancePolicyUIAction"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678723-8c06-45e1-8bd0-318b9868a4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89755c-de38-4fe3-9623-40afa3bba1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32678723-8c06-45e1-8bd0-318b9868a43d"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145329-AA93-4B8D-9B4B-0E8D81EE75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678723-8c06-45e1-8bd0-318b9868a43d"/>
    <ds:schemaRef ds:uri="5789755c-de38-4fe3-9623-40afa3bba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991CC8-8FD2-4826-9D69-47FCB58A8E77}">
  <ds:schemaRefs>
    <ds:schemaRef ds:uri="5789755c-de38-4fe3-9623-40afa3bba1e2"/>
    <ds:schemaRef ds:uri="http://schemas.microsoft.com/sharepoint/v3"/>
    <ds:schemaRef ds:uri="http://www.w3.org/XML/1998/namespace"/>
    <ds:schemaRef ds:uri="http://purl.org/dc/elements/1.1/"/>
    <ds:schemaRef ds:uri="http://schemas.openxmlformats.org/package/2006/metadata/core-properties"/>
    <ds:schemaRef ds:uri="http://purl.org/dc/terms/"/>
    <ds:schemaRef ds:uri="32678723-8c06-45e1-8bd0-318b9868a43d"/>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C0743157-C071-4D74-9D47-6DF09F46F911}">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9519</TotalTime>
  <Words>8282</Words>
  <Application>Microsoft Office PowerPoint</Application>
  <PresentationFormat>Custom</PresentationFormat>
  <Paragraphs>545</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Clear Sans</vt:lpstr>
      <vt:lpstr>Calibri</vt:lpstr>
      <vt:lpstr>Hammersmith One</vt:lpstr>
      <vt:lpstr>Montserrat</vt:lpstr>
      <vt:lpstr>Aptos</vt:lpstr>
      <vt:lpstr>Arial</vt:lpstr>
      <vt:lpstr>Office Theme</vt:lpstr>
      <vt:lpstr>Nottingham and Nottinghamshire Primary Care Strategy</vt:lpstr>
      <vt:lpstr>Introduction</vt:lpstr>
      <vt:lpstr>PowerPoint Presentation</vt:lpstr>
      <vt:lpstr>Our Vision for primary Care </vt:lpstr>
      <vt:lpstr>The actions we will take to turn vision into reality</vt:lpstr>
      <vt:lpstr>What will this mean for local people?</vt:lpstr>
      <vt:lpstr>Our current primary care provider landscape </vt:lpstr>
      <vt:lpstr>Building on what we have achieved</vt:lpstr>
      <vt:lpstr>Our changing population also means we need to change how services are provided</vt:lpstr>
      <vt:lpstr>Understanding the impact of our changing population </vt:lpstr>
      <vt:lpstr>Understanding the impact of ethnicity and deprivation</vt:lpstr>
      <vt:lpstr>Understanding our health inequalities </vt:lpstr>
      <vt:lpstr>Understanding the needs of local communities</vt:lpstr>
      <vt:lpstr>Our Primary Care Workforce: General Practice and Community Optometry</vt:lpstr>
      <vt:lpstr>Our Primary Care Workforce:  General Dental Services and Community Pharmacy</vt:lpstr>
      <vt:lpstr>What Primary Care Providers say about local services</vt:lpstr>
      <vt:lpstr>What local people and professionals say about primary care services</vt:lpstr>
      <vt:lpstr>    Moving forward – delivering our vision      </vt:lpstr>
      <vt:lpstr>Marking our vision a reality: Our Plan on a Page</vt:lpstr>
      <vt:lpstr>Delivery Plan 2025/6 – Prevention and Proactive Care</vt:lpstr>
      <vt:lpstr>Delivery Plan 2025/6 – Maintaining Resilience</vt:lpstr>
      <vt:lpstr>Delivery Plan 2025/6 – Improved Access</vt:lpstr>
      <vt:lpstr>Delivery Plan 2025/6 – Improved Access Continued</vt:lpstr>
      <vt:lpstr>Delivery Plan 2025/6 – Delivery of Integrated Neighbourhood Teams</vt:lpstr>
      <vt:lpstr>Delivery Plan 2025/6 – Increased Provider Collaboration</vt:lpstr>
      <vt:lpstr>Delivery Plan 2025/6 – Promoting self care and management</vt:lpstr>
      <vt:lpstr> Delivering our vision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Shaping Our Strategic Decisions</dc:title>
  <dc:creator>Mcgregor-Riley Alexander (Operations)</dc:creator>
  <cp:lastModifiedBy>CUTHBERT, Julie (NHS NOTTINGHAM AND NOTTINGHAMSHIRE ICB - 52R)</cp:lastModifiedBy>
  <cp:revision>77</cp:revision>
  <dcterms:created xsi:type="dcterms:W3CDTF">2006-08-16T00:00:00Z</dcterms:created>
  <dcterms:modified xsi:type="dcterms:W3CDTF">2025-06-13T15:09:42Z</dcterms:modified>
  <dc:identifier>DAGiwl9JO2M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0x010100831AA938FE962A45A3E19DCBCF209F91</vt:lpwstr>
  </property>
</Properties>
</file>