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6" r:id="rId7"/>
    <p:sldId id="262" r:id="rId8"/>
    <p:sldId id="277" r:id="rId9"/>
    <p:sldId id="278" r:id="rId10"/>
    <p:sldId id="280" r:id="rId11"/>
    <p:sldId id="269" r:id="rId12"/>
    <p:sldId id="270" r:id="rId13"/>
    <p:sldId id="287" r:id="rId14"/>
    <p:sldId id="288" r:id="rId15"/>
    <p:sldId id="272" r:id="rId16"/>
    <p:sldId id="282" r:id="rId17"/>
    <p:sldId id="284" r:id="rId18"/>
    <p:sldId id="285" r:id="rId19"/>
    <p:sldId id="286" r:id="rId20"/>
    <p:sldId id="28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4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4BC0-D857-F105-5C3D-E3C390EDD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40D19-852E-A666-B784-60D0A965A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279A3-9780-23C2-C927-44BD3B20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E28D8-E17E-60B6-67F0-3BD0BAC7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F3024-F554-41DA-A790-78428F04B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92B0-FA9C-03E5-67F7-F85926158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D42C8-7AE5-F441-52F9-9BF5088C2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8338E-79A2-352B-D66D-DB5BA2794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D2814-8A4D-6307-898E-490FFBA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A0A9-C3AE-8865-007A-9E2A4CCB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27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97675-A0D5-C5E0-9A14-2039C293B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5D31C-6D0C-03E4-5838-D881A9335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8CDF2-B53B-7AD5-7145-8E4EF089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948D-F610-3EDD-0679-CA0793609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AD678-24DF-9BA2-61C5-55F7C2D8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0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FA1C3-D7BB-495E-BFB5-BF78B01C1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E0D4C-49A2-D835-76BD-25F567A6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3C8F2-286D-6A9A-31CE-568B5C71C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40C30-FC3D-CDBE-8CEF-0AB3DCBB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11D1D-A020-2724-BD37-48E6E89A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74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F71F8-E6D9-90DD-57E0-B8D94317C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45293-2861-ADC8-02BB-E4B5F8B43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98D45-62A1-4E3F-1731-BA6449E6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FDAF8-D21C-5627-9EEB-485C0360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C8E0D-8E50-A84B-D21E-5F0E6DE2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0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A498-E20C-078B-2220-1E0871A35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FD3B-EBFD-E237-8F2D-80D121C5E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7CCF47-7F81-E4DC-F64D-ED8460A33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8DBA2-58BF-D646-5973-D6BCF1307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4BD0C-66E0-5F23-C169-439F3C7F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4B5C6-5883-E59C-C3AA-22E204E43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07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543-609E-961F-C12A-2C796126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69BD6-646F-C555-4F69-C1A0B07BC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F054A-03AB-9C2C-5C8E-8092F9065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F20705-87E7-7631-FCFB-CA673776F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C799E-70B0-9E27-5496-1A2E69336D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CAB78C-8B9E-C502-0428-4135F37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D16BC-A0F9-F7A9-B3E9-C6EDCB5D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1529BD-83FF-69B3-B9F4-621ECE71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6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B61E-D5FA-0BFE-26F8-3638790B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5146D-C978-3EE1-D6B5-F93AC365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EBA45-3704-C48E-47E8-53D748343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384CC-4916-3941-F98E-A3C91795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85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072726-E75B-0F8A-6F9E-126847DD0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67799-C4A0-88A3-E2F5-069259D3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BD6-A1A7-A562-2475-8B0DB2EF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97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74AE3-E904-FBDD-608C-191BBAC1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853A3-3267-A9C7-4FA1-7DD719B13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5228A-C194-E28A-10FE-E4178264E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452CA-F17B-F430-B4CD-B6DABB21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F03B5-D82A-9802-6E5A-DC7F9283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925EF-EB22-97E8-E57D-2A26F8DD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4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E3038-3139-8E3F-2F28-C4D951EB4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FF8CB-4D7D-C6EE-97CE-866BBE744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C0049-1142-3451-DB59-B0F869E05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94E2B-B568-BE2A-F23C-21066768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AACBA-1AEF-DBAE-4F18-AF547039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48700-34A1-954E-9D93-9C4B5A37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6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29F866-984F-7769-B3E4-8377DBFE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35EB7-47A6-8723-C208-C255E7BB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2BC75-F2E9-FC7F-3227-6499F1853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2650-55CD-4F67-8923-C4AF5B3035FA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91BBD-AFC2-32A5-9F2C-00F4E69A1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1B297-0F99-AC59-A26B-052556E2C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098E6-AC58-4924-87F0-1CA88DFD2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8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roccaresystems.co.uk" TargetMode="External"/><Relationship Id="rId2" Type="http://schemas.openxmlformats.org/officeDocument/2006/relationships/hyperlink" Target="https://learning.roccaresystems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9" name="Rectangle 4102">
            <a:extLst>
              <a:ext uri="{FF2B5EF4-FFF2-40B4-BE49-F238E27FC236}">
                <a16:creationId xmlns:a16="http://schemas.microsoft.com/office/drawing/2014/main" id="{D880886B-02ED-4317-9236-CB60C22CF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CB13F-3ECD-2F7B-A040-C1177834B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4385877"/>
            <a:ext cx="10908792" cy="1203960"/>
          </a:xfrm>
        </p:spPr>
        <p:txBody>
          <a:bodyPr anchor="ctr">
            <a:normAutofit/>
          </a:bodyPr>
          <a:lstStyle/>
          <a:p>
            <a:r>
              <a:rPr lang="en-GB" sz="4800" b="1" dirty="0"/>
              <a:t>Nutrition, Hydration,  Frailty and Falls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FBEF7A-E46A-568D-F361-6D32470BDE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017" r="-1" b="8170"/>
          <a:stretch/>
        </p:blipFill>
        <p:spPr>
          <a:xfrm>
            <a:off x="6" y="-11"/>
            <a:ext cx="6095994" cy="4194796"/>
          </a:xfrm>
          <a:custGeom>
            <a:avLst/>
            <a:gdLst/>
            <a:ahLst/>
            <a:cxnLst/>
            <a:rect l="l" t="t" r="r" b="b"/>
            <a:pathLst>
              <a:path w="6002835" h="4194796">
                <a:moveTo>
                  <a:pt x="0" y="0"/>
                </a:moveTo>
                <a:lnTo>
                  <a:pt x="5999418" y="0"/>
                </a:lnTo>
                <a:lnTo>
                  <a:pt x="5996190" y="32760"/>
                </a:lnTo>
                <a:cubicBezTo>
                  <a:pt x="5998706" y="293110"/>
                  <a:pt x="5983874" y="553460"/>
                  <a:pt x="5997116" y="813682"/>
                </a:cubicBezTo>
                <a:cubicBezTo>
                  <a:pt x="6007314" y="1015047"/>
                  <a:pt x="6000824" y="1216284"/>
                  <a:pt x="5997116" y="1417522"/>
                </a:cubicBezTo>
                <a:cubicBezTo>
                  <a:pt x="5989967" y="1803471"/>
                  <a:pt x="6000824" y="2188911"/>
                  <a:pt x="5996190" y="2574351"/>
                </a:cubicBezTo>
                <a:cubicBezTo>
                  <a:pt x="5994204" y="2745205"/>
                  <a:pt x="5996454" y="2915805"/>
                  <a:pt x="6000824" y="3086660"/>
                </a:cubicBezTo>
                <a:cubicBezTo>
                  <a:pt x="6007180" y="3330611"/>
                  <a:pt x="5997382" y="3574689"/>
                  <a:pt x="5986656" y="3818514"/>
                </a:cubicBezTo>
                <a:cubicBezTo>
                  <a:pt x="5983054" y="3885559"/>
                  <a:pt x="5982107" y="3952684"/>
                  <a:pt x="5983808" y="4019746"/>
                </a:cubicBezTo>
                <a:lnTo>
                  <a:pt x="5993788" y="4173418"/>
                </a:lnTo>
                <a:lnTo>
                  <a:pt x="5955106" y="4175101"/>
                </a:lnTo>
                <a:cubicBezTo>
                  <a:pt x="5890100" y="4175133"/>
                  <a:pt x="5825078" y="4173227"/>
                  <a:pt x="5760087" y="4171956"/>
                </a:cubicBezTo>
                <a:cubicBezTo>
                  <a:pt x="5521345" y="4167509"/>
                  <a:pt x="5282477" y="4171956"/>
                  <a:pt x="5044242" y="4149213"/>
                </a:cubicBezTo>
                <a:cubicBezTo>
                  <a:pt x="4979506" y="4143051"/>
                  <a:pt x="4914326" y="4139111"/>
                  <a:pt x="4849272" y="4139890"/>
                </a:cubicBezTo>
                <a:cubicBezTo>
                  <a:pt x="4784218" y="4140668"/>
                  <a:pt x="4719291" y="4146163"/>
                  <a:pt x="4655063" y="4158869"/>
                </a:cubicBezTo>
                <a:cubicBezTo>
                  <a:pt x="4447578" y="4199146"/>
                  <a:pt x="4239457" y="4201688"/>
                  <a:pt x="4029811" y="4185424"/>
                </a:cubicBezTo>
                <a:cubicBezTo>
                  <a:pt x="3943792" y="4178690"/>
                  <a:pt x="3857774" y="4167509"/>
                  <a:pt x="3771375" y="4169669"/>
                </a:cubicBezTo>
                <a:cubicBezTo>
                  <a:pt x="3623225" y="4173608"/>
                  <a:pt x="3474948" y="4165603"/>
                  <a:pt x="3326672" y="4167636"/>
                </a:cubicBezTo>
                <a:cubicBezTo>
                  <a:pt x="3322669" y="4168208"/>
                  <a:pt x="3318578" y="4167674"/>
                  <a:pt x="3314855" y="4166111"/>
                </a:cubicBezTo>
                <a:cubicBezTo>
                  <a:pt x="3278008" y="4140827"/>
                  <a:pt x="3237604" y="4150610"/>
                  <a:pt x="3199487" y="4157217"/>
                </a:cubicBezTo>
                <a:cubicBezTo>
                  <a:pt x="3072810" y="4179198"/>
                  <a:pt x="2946260" y="4189998"/>
                  <a:pt x="2817550" y="4172972"/>
                </a:cubicBezTo>
                <a:cubicBezTo>
                  <a:pt x="2694647" y="4155146"/>
                  <a:pt x="2569990" y="4152923"/>
                  <a:pt x="2446541" y="4166365"/>
                </a:cubicBezTo>
                <a:cubicBezTo>
                  <a:pt x="2276791" y="4186186"/>
                  <a:pt x="2107677" y="4181993"/>
                  <a:pt x="1938308" y="4166365"/>
                </a:cubicBezTo>
                <a:cubicBezTo>
                  <a:pt x="1869570" y="4160013"/>
                  <a:pt x="1799815" y="4149213"/>
                  <a:pt x="1731712" y="4165095"/>
                </a:cubicBezTo>
                <a:cubicBezTo>
                  <a:pt x="1647854" y="4184535"/>
                  <a:pt x="1564250" y="4178182"/>
                  <a:pt x="1480137" y="4173862"/>
                </a:cubicBezTo>
                <a:cubicBezTo>
                  <a:pt x="1373663" y="4168271"/>
                  <a:pt x="1267442" y="4152135"/>
                  <a:pt x="1160586" y="4164841"/>
                </a:cubicBezTo>
                <a:cubicBezTo>
                  <a:pt x="1111161" y="4170685"/>
                  <a:pt x="1062116" y="4179961"/>
                  <a:pt x="1012055" y="4177547"/>
                </a:cubicBezTo>
                <a:cubicBezTo>
                  <a:pt x="873562" y="4171194"/>
                  <a:pt x="735196" y="4163697"/>
                  <a:pt x="596449" y="4164841"/>
                </a:cubicBezTo>
                <a:cubicBezTo>
                  <a:pt x="538383" y="4165222"/>
                  <a:pt x="480699" y="4167128"/>
                  <a:pt x="422887" y="4171321"/>
                </a:cubicBezTo>
                <a:cubicBezTo>
                  <a:pt x="315015" y="4179198"/>
                  <a:pt x="207524" y="4168525"/>
                  <a:pt x="100033" y="4164714"/>
                </a:cubicBezTo>
                <a:lnTo>
                  <a:pt x="0" y="4169195"/>
                </a:lnTo>
                <a:close/>
              </a:path>
            </a:pathLst>
          </a:custGeom>
        </p:spPr>
      </p:pic>
      <p:sp>
        <p:nvSpPr>
          <p:cNvPr id="4110" name="sketch line">
            <a:extLst>
              <a:ext uri="{FF2B5EF4-FFF2-40B4-BE49-F238E27FC236}">
                <a16:creationId xmlns:a16="http://schemas.microsoft.com/office/drawing/2014/main" id="{28C31856-6ABF-41FD-B683-B06E5FFF9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8439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Older Age Care: Could Less Be More? | Technology Networks">
            <a:extLst>
              <a:ext uri="{FF2B5EF4-FFF2-40B4-BE49-F238E27FC236}">
                <a16:creationId xmlns:a16="http://schemas.microsoft.com/office/drawing/2014/main" id="{EAABEBFF-4597-5E6C-5B7A-0267DD1DFE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177"/>
          <a:stretch/>
        </p:blipFill>
        <p:spPr bwMode="auto">
          <a:xfrm>
            <a:off x="6016757" y="-11"/>
            <a:ext cx="6172195" cy="4186171"/>
          </a:xfrm>
          <a:custGeom>
            <a:avLst/>
            <a:gdLst/>
            <a:ahLst/>
            <a:cxnLst/>
            <a:rect l="l" t="t" r="r" b="b"/>
            <a:pathLst>
              <a:path w="6009490" h="4186171">
                <a:moveTo>
                  <a:pt x="9049" y="0"/>
                </a:moveTo>
                <a:lnTo>
                  <a:pt x="6009490" y="0"/>
                </a:lnTo>
                <a:lnTo>
                  <a:pt x="6009490" y="4168273"/>
                </a:lnTo>
                <a:lnTo>
                  <a:pt x="5803951" y="4172925"/>
                </a:lnTo>
                <a:cubicBezTo>
                  <a:pt x="5729787" y="4171950"/>
                  <a:pt x="5655658" y="4168322"/>
                  <a:pt x="5581704" y="4162045"/>
                </a:cubicBezTo>
                <a:cubicBezTo>
                  <a:pt x="5474340" y="4154041"/>
                  <a:pt x="5366086" y="4142987"/>
                  <a:pt x="5259485" y="4163316"/>
                </a:cubicBezTo>
                <a:cubicBezTo>
                  <a:pt x="5142465" y="4185805"/>
                  <a:pt x="5025571" y="4185932"/>
                  <a:pt x="4907534" y="4180215"/>
                </a:cubicBezTo>
                <a:cubicBezTo>
                  <a:pt x="4806650" y="4175387"/>
                  <a:pt x="4706147" y="4149975"/>
                  <a:pt x="4604501" y="4176784"/>
                </a:cubicBezTo>
                <a:cubicBezTo>
                  <a:pt x="4594387" y="4178258"/>
                  <a:pt x="4584082" y="4177826"/>
                  <a:pt x="4574133" y="4175514"/>
                </a:cubicBezTo>
                <a:cubicBezTo>
                  <a:pt x="4462958" y="4160140"/>
                  <a:pt x="4351020" y="4172718"/>
                  <a:pt x="4239463" y="4168398"/>
                </a:cubicBezTo>
                <a:cubicBezTo>
                  <a:pt x="4188005" y="4166365"/>
                  <a:pt x="4135530" y="4167509"/>
                  <a:pt x="4084706" y="4162045"/>
                </a:cubicBezTo>
                <a:cubicBezTo>
                  <a:pt x="3968067" y="4149594"/>
                  <a:pt x="3851682" y="4142987"/>
                  <a:pt x="3736314" y="4172337"/>
                </a:cubicBezTo>
                <a:cubicBezTo>
                  <a:pt x="3702643" y="4180253"/>
                  <a:pt x="3668235" y="4184509"/>
                  <a:pt x="3633650" y="4185043"/>
                </a:cubicBezTo>
                <a:cubicBezTo>
                  <a:pt x="3520696" y="4189109"/>
                  <a:pt x="3408122" y="4181358"/>
                  <a:pt x="3295549" y="4175005"/>
                </a:cubicBezTo>
                <a:cubicBezTo>
                  <a:pt x="3217408" y="4170558"/>
                  <a:pt x="3139394" y="4160902"/>
                  <a:pt x="3061127" y="4169034"/>
                </a:cubicBezTo>
                <a:cubicBezTo>
                  <a:pt x="3015640" y="4173735"/>
                  <a:pt x="2969772" y="4173735"/>
                  <a:pt x="2924285" y="4169034"/>
                </a:cubicBezTo>
                <a:cubicBezTo>
                  <a:pt x="2840452" y="4159212"/>
                  <a:pt x="2755870" y="4157382"/>
                  <a:pt x="2671694" y="4163570"/>
                </a:cubicBezTo>
                <a:cubicBezTo>
                  <a:pt x="2546033" y="4174370"/>
                  <a:pt x="2420500" y="4183391"/>
                  <a:pt x="2294459" y="4166238"/>
                </a:cubicBezTo>
                <a:cubicBezTo>
                  <a:pt x="2222976" y="4155006"/>
                  <a:pt x="2150298" y="4153685"/>
                  <a:pt x="2078460" y="4162300"/>
                </a:cubicBezTo>
                <a:cubicBezTo>
                  <a:pt x="1907313" y="4186314"/>
                  <a:pt x="1735785" y="4178563"/>
                  <a:pt x="1564257" y="4168653"/>
                </a:cubicBezTo>
                <a:cubicBezTo>
                  <a:pt x="1449650" y="4161918"/>
                  <a:pt x="1334536" y="4149594"/>
                  <a:pt x="1220183" y="4165857"/>
                </a:cubicBezTo>
                <a:cubicBezTo>
                  <a:pt x="1074321" y="4186186"/>
                  <a:pt x="928331" y="4179452"/>
                  <a:pt x="782087" y="4173481"/>
                </a:cubicBezTo>
                <a:cubicBezTo>
                  <a:pt x="674723" y="4169034"/>
                  <a:pt x="567232" y="4155565"/>
                  <a:pt x="459614" y="4172210"/>
                </a:cubicBezTo>
                <a:cubicBezTo>
                  <a:pt x="448535" y="4173722"/>
                  <a:pt x="437265" y="4172591"/>
                  <a:pt x="426706" y="4168907"/>
                </a:cubicBezTo>
                <a:cubicBezTo>
                  <a:pt x="385869" y="4155464"/>
                  <a:pt x="342085" y="4153660"/>
                  <a:pt x="300283" y="4163697"/>
                </a:cubicBezTo>
                <a:cubicBezTo>
                  <a:pt x="223159" y="4180596"/>
                  <a:pt x="146162" y="4187965"/>
                  <a:pt x="67640" y="4172591"/>
                </a:cubicBezTo>
                <a:lnTo>
                  <a:pt x="14015" y="4169393"/>
                </a:lnTo>
                <a:lnTo>
                  <a:pt x="28554" y="3856095"/>
                </a:lnTo>
                <a:cubicBezTo>
                  <a:pt x="30458" y="3735660"/>
                  <a:pt x="27412" y="3615306"/>
                  <a:pt x="15626" y="3495237"/>
                </a:cubicBezTo>
                <a:cubicBezTo>
                  <a:pt x="-847" y="3348740"/>
                  <a:pt x="-4304" y="3201174"/>
                  <a:pt x="5296" y="3054118"/>
                </a:cubicBezTo>
                <a:cubicBezTo>
                  <a:pt x="11786" y="2969961"/>
                  <a:pt x="18539" y="2885804"/>
                  <a:pt x="22776" y="2801522"/>
                </a:cubicBezTo>
                <a:cubicBezTo>
                  <a:pt x="28180" y="2681630"/>
                  <a:pt x="25173" y="2561524"/>
                  <a:pt x="13771" y="2442014"/>
                </a:cubicBezTo>
                <a:cubicBezTo>
                  <a:pt x="4237" y="2350879"/>
                  <a:pt x="3177" y="2259120"/>
                  <a:pt x="10593" y="2167807"/>
                </a:cubicBezTo>
                <a:cubicBezTo>
                  <a:pt x="25690" y="2012336"/>
                  <a:pt x="9931" y="1856863"/>
                  <a:pt x="5032" y="1701516"/>
                </a:cubicBezTo>
                <a:cubicBezTo>
                  <a:pt x="-3577" y="1415742"/>
                  <a:pt x="20393" y="1130095"/>
                  <a:pt x="9666" y="844320"/>
                </a:cubicBezTo>
                <a:cubicBezTo>
                  <a:pt x="3841" y="702958"/>
                  <a:pt x="16420" y="561723"/>
                  <a:pt x="9666" y="420361"/>
                </a:cubicBezTo>
                <a:cubicBezTo>
                  <a:pt x="4105" y="319805"/>
                  <a:pt x="397" y="219250"/>
                  <a:pt x="4105" y="118568"/>
                </a:cubicBezTo>
                <a:cubicBezTo>
                  <a:pt x="5164" y="91109"/>
                  <a:pt x="5826" y="63523"/>
                  <a:pt x="9534" y="364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ICS Nottingham &amp; Nottinghamshire - link to homepage">
            <a:extLst>
              <a:ext uri="{FF2B5EF4-FFF2-40B4-BE49-F238E27FC236}">
                <a16:creationId xmlns:a16="http://schemas.microsoft.com/office/drawing/2014/main" id="{8EF7122F-0207-D7CD-FDE8-57E30E3A89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CS Nottingham &amp; Nottinghamshire - link to homepage">
            <a:extLst>
              <a:ext uri="{FF2B5EF4-FFF2-40B4-BE49-F238E27FC236}">
                <a16:creationId xmlns:a16="http://schemas.microsoft.com/office/drawing/2014/main" id="{B6CFEF34-73B7-93E4-5A66-2C307771D0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ICS Nottingham &amp; Nottinghamshire - link to homepage">
            <a:extLst>
              <a:ext uri="{FF2B5EF4-FFF2-40B4-BE49-F238E27FC236}">
                <a16:creationId xmlns:a16="http://schemas.microsoft.com/office/drawing/2014/main" id="{CF521BD2-B357-21E9-6988-92EAE0AE0A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8" descr="ICS Nottingham &amp; Nottinghamshire - link to homepage">
            <a:extLst>
              <a:ext uri="{FF2B5EF4-FFF2-40B4-BE49-F238E27FC236}">
                <a16:creationId xmlns:a16="http://schemas.microsoft.com/office/drawing/2014/main" id="{154A45EE-8EE2-1E40-8FFF-1D5B36F239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602807-3AD5-3470-3F5E-25CF3038BB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5042" y="138113"/>
            <a:ext cx="2575312" cy="9185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CB78E6-48ED-0C2E-DDF8-C02963EDCD7F}"/>
              </a:ext>
            </a:extLst>
          </p:cNvPr>
          <p:cNvSpPr txBox="1"/>
          <p:nvPr/>
        </p:nvSpPr>
        <p:spPr>
          <a:xfrm>
            <a:off x="2178657" y="5789554"/>
            <a:ext cx="7545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Victoria Place Falls in Care Homes </a:t>
            </a:r>
          </a:p>
          <a:p>
            <a:r>
              <a:rPr lang="en-GB" dirty="0"/>
              <a:t>Falls in Care Homes Multiprofessional Fellow</a:t>
            </a:r>
          </a:p>
          <a:p>
            <a:r>
              <a:rPr lang="en-GB" dirty="0"/>
              <a:t>Falls and Frailty Clinical Lead Physiotherapist  </a:t>
            </a:r>
          </a:p>
        </p:txBody>
      </p:sp>
    </p:spTree>
    <p:extLst>
      <p:ext uri="{BB962C8B-B14F-4D97-AF65-F5344CB8AC3E}">
        <p14:creationId xmlns:p14="http://schemas.microsoft.com/office/powerpoint/2010/main" val="162811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:a16="http://schemas.microsoft.com/office/drawing/2014/main" id="{9D80C9EF-3CC6-4ECC-9C2D-9D0396C96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52AAC0-88C3-D355-6982-19D68B22C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anchor="b">
            <a:normAutofit/>
          </a:bodyPr>
          <a:lstStyle/>
          <a:p>
            <a:r>
              <a:rPr lang="en-GB" sz="4800" dirty="0"/>
              <a:t>Folate</a:t>
            </a:r>
          </a:p>
        </p:txBody>
      </p:sp>
      <p:sp>
        <p:nvSpPr>
          <p:cNvPr id="16393" name="Rectangle 16392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Rectangle 1639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54283-9CE2-3C29-3879-F551C294E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227" y="2641914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/>
              <a:t>People with low folate are more prone to reduced muscle strength and size which in turn causes falls and frailty .</a:t>
            </a:r>
          </a:p>
          <a:p>
            <a:pPr marL="0" indent="0">
              <a:buNone/>
            </a:pPr>
            <a:r>
              <a:rPr lang="en-GB" sz="2000" dirty="0"/>
              <a:t>Folate plays a key role in skeletal muscle development , repair and function .</a:t>
            </a:r>
          </a:p>
          <a:p>
            <a:pPr marL="0" indent="0">
              <a:buNone/>
            </a:pPr>
            <a:r>
              <a:rPr lang="en-GB" sz="1400" dirty="0"/>
              <a:t>Folate foods :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broccoli.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brussels sprouts.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leafy green vegetables, such as cabbage, kale, spring greens and spinach.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peas.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chickpeas and kidney beans.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liver (avoid liver if you are pregnant)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1F1F1F"/>
                </a:solidFill>
                <a:effectLst/>
                <a:latin typeface="Google Sans"/>
              </a:rPr>
              <a:t>breakfast cereals fortified with folic acid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6397" name="Rectangle 16396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8" name="Picture 4" descr="10+ Foods High in Folate: List of Good ...">
            <a:extLst>
              <a:ext uri="{FF2B5EF4-FFF2-40B4-BE49-F238E27FC236}">
                <a16:creationId xmlns:a16="http://schemas.microsoft.com/office/drawing/2014/main" id="{A6AC2368-A6B2-40E2-EF08-4600F8EF2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65" y="2490375"/>
            <a:ext cx="4427499" cy="294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8661EF-557B-9469-8C30-EE041CA7F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2961" y="386930"/>
            <a:ext cx="2276474" cy="8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40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7" name="Rectangle 17416">
            <a:extLst>
              <a:ext uri="{FF2B5EF4-FFF2-40B4-BE49-F238E27FC236}">
                <a16:creationId xmlns:a16="http://schemas.microsoft.com/office/drawing/2014/main" id="{9D80C9EF-3CC6-4ECC-9C2D-9D0396C96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2BE3A0-8599-0226-0AD1-8553B678A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anchor="b">
            <a:normAutofit/>
          </a:bodyPr>
          <a:lstStyle/>
          <a:p>
            <a:r>
              <a:rPr lang="en-GB" sz="4800" b="1" dirty="0"/>
              <a:t>Vitamin B12 </a:t>
            </a:r>
          </a:p>
        </p:txBody>
      </p:sp>
      <p:sp>
        <p:nvSpPr>
          <p:cNvPr id="17419" name="Rectangle 17418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1" name="Rectangle 174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10" name="Picture 2" descr="Common Medications and Vitamin B12 ...">
            <a:extLst>
              <a:ext uri="{FF2B5EF4-FFF2-40B4-BE49-F238E27FC236}">
                <a16:creationId xmlns:a16="http://schemas.microsoft.com/office/drawing/2014/main" id="{B4C8F638-2ABD-D0B2-B845-9DC3F8C46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7121"/>
          <a:stretch/>
        </p:blipFill>
        <p:spPr bwMode="auto">
          <a:xfrm>
            <a:off x="279695" y="2479952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Content Placeholder 17413">
            <a:extLst>
              <a:ext uri="{FF2B5EF4-FFF2-40B4-BE49-F238E27FC236}">
                <a16:creationId xmlns:a16="http://schemas.microsoft.com/office/drawing/2014/main" id="{8E0B8AC7-DFE9-7C15-9D7E-AAE11F34F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6811" y="1808818"/>
            <a:ext cx="5519711" cy="363945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B12 helps with the production of red blood cells </a:t>
            </a:r>
          </a:p>
          <a:p>
            <a:r>
              <a:rPr lang="en-US" sz="2000" dirty="0"/>
              <a:t>As people age, they are not able to absorb B12 as well as thy used to which often leads to anemia </a:t>
            </a:r>
          </a:p>
          <a:p>
            <a:r>
              <a:rPr lang="en-US" sz="2000" dirty="0"/>
              <a:t>Anemia can increase falls risk.</a:t>
            </a:r>
          </a:p>
          <a:p>
            <a:r>
              <a:rPr lang="en-US" sz="2000" dirty="0"/>
              <a:t>Therefore, need lots of sources of  this in the diet </a:t>
            </a:r>
          </a:p>
        </p:txBody>
      </p:sp>
      <p:sp>
        <p:nvSpPr>
          <p:cNvPr id="17423" name="Rectangle 17422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4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717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1251A3-A5DF-1B1B-4617-0A165386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65" y="1031403"/>
            <a:ext cx="4970877" cy="1135737"/>
          </a:xfrm>
        </p:spPr>
        <p:txBody>
          <a:bodyPr>
            <a:normAutofit/>
          </a:bodyPr>
          <a:lstStyle/>
          <a:p>
            <a:r>
              <a:rPr lang="en-GB" sz="3600" dirty="0"/>
              <a:t>Iron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ADF57-21D6-44EC-F733-12DB32F18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970877" cy="439398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Anaemia is often a common nutritional issue for people with frailty. </a:t>
            </a:r>
          </a:p>
          <a:p>
            <a:r>
              <a:rPr lang="en-GB" sz="2000" dirty="0"/>
              <a:t>As people age the body slows down on its production of red blood cells. </a:t>
            </a:r>
          </a:p>
          <a:p>
            <a:r>
              <a:rPr lang="en-GB" sz="2000" dirty="0"/>
              <a:t>Gut ages – causing malabsorption of nutrients also increases with age which also contributes to lower red blood cells.</a:t>
            </a:r>
          </a:p>
          <a:p>
            <a:r>
              <a:rPr lang="en-GB" sz="2000" dirty="0"/>
              <a:t>About 10% of people over the age of 65 will have anaemia  which is often not diagnosed.</a:t>
            </a:r>
          </a:p>
          <a:p>
            <a:r>
              <a:rPr lang="en-GB" sz="2000" dirty="0"/>
              <a:t>Presents often as fatigue, weakness, shortness of breath , headaches and low BP – in turn can cause falls, frailty and increased pre existing frailty  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184" name="Isosceles Triangle 717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Iron | The Nutrition Source | Harvard T.H. Chan School of Public Health">
            <a:extLst>
              <a:ext uri="{FF2B5EF4-FFF2-40B4-BE49-F238E27FC236}">
                <a16:creationId xmlns:a16="http://schemas.microsoft.com/office/drawing/2014/main" id="{6BADC9E9-002A-F495-B6B5-F7C50A4D6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7813" y="1801086"/>
            <a:ext cx="5290720" cy="325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81" name="Group 7180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7182" name="Isosceles Triangle 7181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83" name="Rectangle 7182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942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6A90D58-479D-A771-18E4-04B821333991}"/>
              </a:ext>
            </a:extLst>
          </p:cNvPr>
          <p:cNvSpPr/>
          <p:nvPr/>
        </p:nvSpPr>
        <p:spPr>
          <a:xfrm>
            <a:off x="6234113" y="2108372"/>
            <a:ext cx="5448300" cy="3657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i="0" u="none" strike="noStrike" baseline="0" dirty="0">
                <a:solidFill>
                  <a:srgbClr val="282827"/>
                </a:solidFill>
                <a:latin typeface="Frutiger-Bold"/>
              </a:rPr>
              <a:t>Consequences of dehydration</a:t>
            </a:r>
            <a:br>
              <a:rPr lang="en-GB" sz="1800" b="1" i="0" u="none" strike="noStrike" baseline="0" dirty="0">
                <a:solidFill>
                  <a:srgbClr val="282827"/>
                </a:solidFill>
                <a:latin typeface="Frutiger-Bold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Urinary tract infections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Constipation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Low blood pressure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Confusion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Falls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Kidney failure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Seizures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Poor temperature regulation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Pressure injury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Poor wound healing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Harmful drug levels in the body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Death.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BB02CC-FB28-4372-B42F-E69E0942C27A}"/>
              </a:ext>
            </a:extLst>
          </p:cNvPr>
          <p:cNvSpPr/>
          <p:nvPr/>
        </p:nvSpPr>
        <p:spPr>
          <a:xfrm>
            <a:off x="300037" y="669067"/>
            <a:ext cx="10887075" cy="1047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i="0" u="none" strike="noStrike" baseline="0" dirty="0">
                <a:solidFill>
                  <a:srgbClr val="282827"/>
                </a:solidFill>
                <a:latin typeface="Frutiger-Bold"/>
              </a:rPr>
              <a:t>Dehydration </a:t>
            </a:r>
            <a:br>
              <a:rPr lang="en-GB" sz="4000" b="1" i="0" u="none" strike="noStrike" baseline="0" dirty="0">
                <a:solidFill>
                  <a:srgbClr val="282827"/>
                </a:solidFill>
                <a:latin typeface="Frutiger-Bold"/>
              </a:rPr>
            </a:br>
            <a:r>
              <a:rPr lang="en-GB" sz="1800" b="0" i="0" u="none" strike="noStrike" baseline="0" dirty="0" err="1">
                <a:solidFill>
                  <a:srgbClr val="282827"/>
                </a:solidFill>
                <a:latin typeface="Frutiger-Light"/>
              </a:rPr>
              <a:t>Dehydration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 can be life threatening and is a frequent cause of hospital admission but is often preventable.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6AF8FC-1AFC-3121-A596-132635402B8A}"/>
              </a:ext>
            </a:extLst>
          </p:cNvPr>
          <p:cNvSpPr/>
          <p:nvPr/>
        </p:nvSpPr>
        <p:spPr>
          <a:xfrm>
            <a:off x="300037" y="2128709"/>
            <a:ext cx="5014914" cy="3590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i="0" u="none" strike="noStrike" baseline="0" dirty="0">
                <a:solidFill>
                  <a:srgbClr val="282827"/>
                </a:solidFill>
                <a:latin typeface="Frutiger-Bold"/>
              </a:rPr>
              <a:t>Causes of dehydration</a:t>
            </a:r>
            <a:br>
              <a:rPr lang="en-GB" sz="1800" b="1" i="0" u="none" strike="noStrike" baseline="0" dirty="0">
                <a:solidFill>
                  <a:srgbClr val="282827"/>
                </a:solidFill>
                <a:latin typeface="Frutiger-Bold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Reduced sense of thirst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Diarrhoea and vomiting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Concerns about continence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Swallowing difficulties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Reduced ability to drink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High environmental temperature (hot weather)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Taste changes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High body temperature (fever)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Medicines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Reduced access to fluid/preferred drinks</a:t>
            </a:r>
            <a:b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</a:br>
            <a:r>
              <a:rPr lang="en-GB" sz="1800" b="0" i="0" u="none" strike="noStrike" baseline="0" dirty="0">
                <a:solidFill>
                  <a:srgbClr val="0079B0"/>
                </a:solidFill>
                <a:latin typeface="SourceSansPro-Regular"/>
              </a:rPr>
              <a:t>▶ </a:t>
            </a:r>
            <a:r>
              <a:rPr lang="en-GB" sz="1800" b="0" i="0" u="none" strike="noStrike" baseline="0" dirty="0">
                <a:solidFill>
                  <a:srgbClr val="282827"/>
                </a:solidFill>
                <a:latin typeface="Frutiger-Light"/>
              </a:rPr>
              <a:t>Reduced kidney function.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F974FF-2A3E-798D-F347-6A2DA0EEF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1225" y="257175"/>
            <a:ext cx="1895475" cy="676052"/>
          </a:xfrm>
          <a:prstGeom prst="rect">
            <a:avLst/>
          </a:prstGeom>
        </p:spPr>
      </p:pic>
      <p:pic>
        <p:nvPicPr>
          <p:cNvPr id="10242" name="Picture 2" descr="transparent glass cup cartoon vector ...">
            <a:extLst>
              <a:ext uri="{FF2B5EF4-FFF2-40B4-BE49-F238E27FC236}">
                <a16:creationId xmlns:a16="http://schemas.microsoft.com/office/drawing/2014/main" id="{A4E5B93C-DC35-621C-7EBC-6A71C0C7D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2" y="171681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oodle Cartoon Coffee Chocolate in ...">
            <a:extLst>
              <a:ext uri="{FF2B5EF4-FFF2-40B4-BE49-F238E27FC236}">
                <a16:creationId xmlns:a16="http://schemas.microsoft.com/office/drawing/2014/main" id="{0670DA9F-1E71-DD0F-14DA-92FC6F845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225" y="43516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092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04DD9-99FB-4F00-C1EB-503FCC959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419225"/>
            <a:ext cx="11039475" cy="5776913"/>
          </a:xfrm>
        </p:spPr>
        <p:txBody>
          <a:bodyPr>
            <a:normAutofit fontScale="40000" lnSpcReduction="20000"/>
          </a:bodyPr>
          <a:lstStyle/>
          <a:p>
            <a:pPr marL="0" indent="0" algn="l">
              <a:buNone/>
            </a:pPr>
            <a:r>
              <a:rPr lang="en-GB" sz="11200" b="1" i="0" u="none" strike="noStrike" baseline="0" dirty="0">
                <a:solidFill>
                  <a:srgbClr val="000000"/>
                </a:solidFill>
                <a:latin typeface="Frutiger-Bold"/>
              </a:rPr>
              <a:t>How to support good hydration for residents</a:t>
            </a:r>
          </a:p>
          <a:p>
            <a:pPr marL="0" indent="0" algn="l">
              <a:buNone/>
            </a:pP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Availability of drinks-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Drinks should be available everywhere, at all times, at the right temperature and of the right type. There should always be a range of options that meet all needs and preferences</a:t>
            </a:r>
          </a:p>
          <a:p>
            <a:pPr marL="0" indent="0" algn="l">
              <a:buNone/>
            </a:pP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Opportunistic drinks-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When medications are provided, a full glass of fluid should be given, rather than just a few sips</a:t>
            </a:r>
          </a:p>
          <a:p>
            <a:pPr marL="0" indent="0" algn="l">
              <a:buNone/>
            </a:pP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Accessibility-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Help and support to access a drink and whilst drinking should be provided.</a:t>
            </a:r>
          </a:p>
          <a:p>
            <a:pPr marL="0" indent="0" algn="l">
              <a:buNone/>
            </a:pP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This may mean using adapted drinking cups/glasses which meet residents’ needs. Health professionals (such as Speech and Language Therapists or Occupational Therapists) may be able to advise on these.</a:t>
            </a:r>
          </a:p>
          <a:p>
            <a:pPr marL="0" indent="0" algn="l">
              <a:buNone/>
            </a:pP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Social interaction 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Dinking with others can encourage fluid intake</a:t>
            </a:r>
          </a:p>
          <a:p>
            <a:pPr marL="0" indent="0" algn="l">
              <a:buNone/>
            </a:pPr>
            <a:r>
              <a:rPr lang="en-GB" sz="4500" b="0" i="0" u="none" strike="noStrike" baseline="0" dirty="0">
                <a:solidFill>
                  <a:srgbClr val="0079B0"/>
                </a:solidFill>
                <a:latin typeface="SourceSansPro-Regular"/>
              </a:rPr>
              <a:t> </a:t>
            </a: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Cup and glass sizes-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Carers should know the volume of all commonly used cups, mugs and glasses within their care home and</a:t>
            </a:r>
          </a:p>
          <a:p>
            <a:pPr marL="0" indent="0" algn="l">
              <a:buNone/>
            </a:pP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how that relates to the amount that residents need to be encouraged to drink each day</a:t>
            </a:r>
          </a:p>
          <a:p>
            <a:pPr marL="0" indent="0" algn="l">
              <a:buNone/>
            </a:pP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Attractive options -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Try to make the drink look appealing and recognisable to encourage intake</a:t>
            </a:r>
          </a:p>
          <a:p>
            <a:pPr marL="0" indent="0" algn="l">
              <a:buNone/>
            </a:pPr>
            <a:r>
              <a:rPr lang="en-GB" sz="4500" b="0" i="0" u="none" strike="noStrike" baseline="0" dirty="0">
                <a:solidFill>
                  <a:srgbClr val="0079B0"/>
                </a:solidFill>
                <a:latin typeface="SourceSansPro-Regular"/>
              </a:rPr>
              <a:t> </a:t>
            </a: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Reassurance 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Residents may need to be discreetly reminded that there is support if fear of incontinence is a barrier to drinking well</a:t>
            </a:r>
          </a:p>
          <a:p>
            <a:pPr marL="0" indent="0" algn="l">
              <a:buNone/>
            </a:pPr>
            <a:r>
              <a:rPr lang="en-GB" sz="4500" b="0" i="0" u="none" strike="noStrike" baseline="0" dirty="0">
                <a:solidFill>
                  <a:srgbClr val="0079B0"/>
                </a:solidFill>
                <a:latin typeface="SourceSansPro-Regular"/>
              </a:rPr>
              <a:t> </a:t>
            </a:r>
            <a:r>
              <a:rPr lang="en-GB" sz="4500" b="1" i="0" u="none" strike="noStrike" baseline="0" dirty="0">
                <a:solidFill>
                  <a:srgbClr val="282827"/>
                </a:solidFill>
                <a:latin typeface="Frutiger-Bold"/>
              </a:rPr>
              <a:t>Education - </a:t>
            </a:r>
            <a:r>
              <a:rPr lang="en-GB" sz="4500" b="0" i="0" u="none" strike="noStrike" baseline="0" dirty="0">
                <a:solidFill>
                  <a:srgbClr val="282827"/>
                </a:solidFill>
                <a:latin typeface="Frutiger-Light"/>
              </a:rPr>
              <a:t>Supporting the resident, relatives and carers to understand the importance of drinking regularly.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13AB2F-A940-F12E-8DE3-C96DDB481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1" y="381000"/>
            <a:ext cx="2276474" cy="8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77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F28644-77E3-C234-93E6-DF87869DD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229" t="35096" r="30053" b="15652"/>
          <a:stretch/>
        </p:blipFill>
        <p:spPr>
          <a:xfrm>
            <a:off x="824496" y="983456"/>
            <a:ext cx="10543007" cy="489108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8FB5AA-90ED-08FE-F467-77930D053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7041" y="171514"/>
            <a:ext cx="2276474" cy="8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03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662E-45D7-3F9E-80E9-849580DA4CBE}"/>
              </a:ext>
            </a:extLst>
          </p:cNvPr>
          <p:cNvSpPr txBox="1"/>
          <p:nvPr/>
        </p:nvSpPr>
        <p:spPr>
          <a:xfrm>
            <a:off x="793662" y="386930"/>
            <a:ext cx="10066122" cy="12984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Take away messages 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B9D5-52F2-53AD-AA38-8D55445E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03079"/>
            <a:ext cx="6096000" cy="40358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1800" dirty="0"/>
              <a:t>Good hydration and nutrition will significantly reduce the risk of falls and will help to prevent frailty and the progression of frailty.</a:t>
            </a:r>
          </a:p>
          <a:p>
            <a:r>
              <a:rPr lang="en-US" sz="1800" dirty="0"/>
              <a:t>It is  important to consider any issues on an individual basis and to seek advice .</a:t>
            </a:r>
          </a:p>
          <a:p>
            <a:r>
              <a:rPr lang="en-US" sz="1800" dirty="0"/>
              <a:t>GP and aligned care home teams are there to support .</a:t>
            </a:r>
          </a:p>
          <a:p>
            <a:r>
              <a:rPr lang="en-US" sz="1800" dirty="0"/>
              <a:t>Consider the  learning from today and how you can use this to monitor diet nutrition and hydration in your residents.</a:t>
            </a:r>
          </a:p>
          <a:p>
            <a:r>
              <a:rPr lang="en-US" sz="1800" dirty="0"/>
              <a:t>If you raise concerns - Ask for an update</a:t>
            </a:r>
          </a:p>
          <a:p>
            <a:r>
              <a:rPr lang="en-US" sz="1800" dirty="0"/>
              <a:t>Always involve the resident and their friends and family with permission</a:t>
            </a:r>
          </a:p>
        </p:txBody>
      </p:sp>
      <p:pic>
        <p:nvPicPr>
          <p:cNvPr id="4098" name="Picture 2" descr="Nutrition and hydration advice for ...">
            <a:extLst>
              <a:ext uri="{FF2B5EF4-FFF2-40B4-BE49-F238E27FC236}">
                <a16:creationId xmlns:a16="http://schemas.microsoft.com/office/drawing/2014/main" id="{37EE59DF-80D1-B2B7-AB4B-DEF7D10C9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6"/>
          <a:stretch/>
        </p:blipFill>
        <p:spPr bwMode="auto">
          <a:xfrm>
            <a:off x="7049656" y="3094011"/>
            <a:ext cx="3380049" cy="243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ctangle 410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4C9829-7B27-6CAD-2E90-7E45BFBAD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1" y="381000"/>
            <a:ext cx="2276474" cy="8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60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1E56E-235F-82A6-B200-5AADB66E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350"/>
            <a:ext cx="10477500" cy="519588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Enhanced Hydration Care Home Practitioner Course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course is designed to equip you with the necessary knowledge and skills to provide optimal hydration care and is available for all Care Home staff within Nottingham and Nottinghamshire.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access the course, simply visit: </a:t>
            </a:r>
            <a:r>
              <a:rPr lang="en-GB" sz="280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https://learning.roccaresystems.co.uk/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and use the free coupon code during registration:</a:t>
            </a:r>
            <a:b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Coupon Code: ROCNOTTSICBTRAINING2024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you have any questions or need assistance, feel free to reach out to us at </a:t>
            </a:r>
            <a:r>
              <a:rPr lang="en-GB" sz="2800" u="none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support@roccaresystems.co.uk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We're here to support you every step of the way.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9D67DD-CCE5-A5F7-F8DA-9E911A3FA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2597" y="170237"/>
            <a:ext cx="2274005" cy="8108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AA3405-BD4F-752C-EDBC-7FCD61B4CD2C}"/>
              </a:ext>
            </a:extLst>
          </p:cNvPr>
          <p:cNvSpPr txBox="1"/>
          <p:nvPr/>
        </p:nvSpPr>
        <p:spPr>
          <a:xfrm>
            <a:off x="365760" y="311705"/>
            <a:ext cx="7482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Ongoing training available to all care home staff :</a:t>
            </a:r>
          </a:p>
        </p:txBody>
      </p:sp>
    </p:spTree>
    <p:extLst>
      <p:ext uri="{BB962C8B-B14F-4D97-AF65-F5344CB8AC3E}">
        <p14:creationId xmlns:p14="http://schemas.microsoft.com/office/powerpoint/2010/main" val="340103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1014-BE54-EC27-0A86-C75C6FC9C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" y="1634793"/>
            <a:ext cx="10515600" cy="4351338"/>
          </a:xfrm>
        </p:spPr>
        <p:txBody>
          <a:bodyPr/>
          <a:lstStyle/>
          <a:p>
            <a:r>
              <a:rPr lang="en-GB" dirty="0"/>
              <a:t>What is Frailty ?</a:t>
            </a:r>
          </a:p>
          <a:p>
            <a:r>
              <a:rPr lang="en-GB" dirty="0"/>
              <a:t>How are Frailty, Nutrition , Hydration  and Falls Linked?</a:t>
            </a:r>
          </a:p>
          <a:p>
            <a:r>
              <a:rPr lang="en-GB" dirty="0"/>
              <a:t>Causes for malnutrition in people experiencing frailty</a:t>
            </a:r>
          </a:p>
          <a:p>
            <a:r>
              <a:rPr lang="en-GB" dirty="0"/>
              <a:t>Nutrient requirements for people experiencing frailty </a:t>
            </a:r>
          </a:p>
          <a:p>
            <a:r>
              <a:rPr lang="en-GB" dirty="0"/>
              <a:t>How good nutrition helps to prevent falls </a:t>
            </a:r>
          </a:p>
          <a:p>
            <a:r>
              <a:rPr lang="en-GB" dirty="0"/>
              <a:t>Proactive intervention </a:t>
            </a:r>
          </a:p>
          <a:p>
            <a:r>
              <a:rPr lang="en-GB" dirty="0"/>
              <a:t>Brief Intervention for Nutrition </a:t>
            </a:r>
          </a:p>
          <a:p>
            <a:r>
              <a:rPr lang="en-GB" dirty="0"/>
              <a:t>Falls Audit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Prevention – Page 2 – Aging-news">
            <a:extLst>
              <a:ext uri="{FF2B5EF4-FFF2-40B4-BE49-F238E27FC236}">
                <a16:creationId xmlns:a16="http://schemas.microsoft.com/office/drawing/2014/main" id="{7DB5D9FE-1A82-25FD-06BD-B7DEE1A53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42" y="3689047"/>
            <a:ext cx="5460879" cy="306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7CEDDA-1A46-5EE2-3E12-A553F950E0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4305" y="180022"/>
            <a:ext cx="2857500" cy="10191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A50757-207F-0470-9EB7-2F98FE12953B}"/>
              </a:ext>
            </a:extLst>
          </p:cNvPr>
          <p:cNvSpPr txBox="1"/>
          <p:nvPr/>
        </p:nvSpPr>
        <p:spPr>
          <a:xfrm>
            <a:off x="419100" y="409575"/>
            <a:ext cx="476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335153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165A29-F34D-2AFD-3A94-C0271F11C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/>
              <a:t>Frailty and Falls </a:t>
            </a:r>
          </a:p>
        </p:txBody>
      </p:sp>
      <p:sp>
        <p:nvSpPr>
          <p:cNvPr id="308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601E9-B485-BCAC-AF2F-156201D77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5796502" cy="434300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dirty="0"/>
              <a:t>The incidence of falls in frail adults is 44%</a:t>
            </a:r>
          </a:p>
          <a:p>
            <a:pPr marL="0" indent="0">
              <a:buNone/>
            </a:pPr>
            <a:r>
              <a:rPr lang="en-GB" sz="2200" dirty="0"/>
              <a:t>Over half of frail adults will fall at least once each year.</a:t>
            </a:r>
          </a:p>
          <a:p>
            <a:pPr marL="0" indent="0">
              <a:buNone/>
            </a:pPr>
            <a:r>
              <a:rPr lang="en-GB" sz="2200" dirty="0"/>
              <a:t>This is much higher for people living in care homes where people are three times more likely to experience a fall </a:t>
            </a:r>
          </a:p>
          <a:p>
            <a:pPr marL="0" indent="0">
              <a:buNone/>
            </a:pPr>
            <a:r>
              <a:rPr lang="en-GB" sz="2200" dirty="0"/>
              <a:t>40% admissions to hospital from CHs are due to falls </a:t>
            </a:r>
          </a:p>
          <a:p>
            <a:pPr marL="0" indent="0">
              <a:buNone/>
            </a:pPr>
            <a:r>
              <a:rPr lang="en-GB" sz="2200" dirty="0"/>
              <a:t>If a frail person falls there is  a high risk of a fractured neck of femur or hospitalisation. </a:t>
            </a:r>
          </a:p>
          <a:p>
            <a:pPr marL="0" indent="0">
              <a:buNone/>
            </a:pPr>
            <a:r>
              <a:rPr lang="en-GB" sz="2200" dirty="0"/>
              <a:t>Frailty-induced falls are associated with a greater risk of fractures, hospitalisation and institutionalisation.</a:t>
            </a:r>
          </a:p>
          <a:p>
            <a:pPr marL="0" indent="0">
              <a:buNone/>
            </a:pPr>
            <a:r>
              <a:rPr lang="en-GB" sz="2200" dirty="0"/>
              <a:t>As the severity of frailty increases, the risk of future falls increases.</a:t>
            </a:r>
          </a:p>
          <a:p>
            <a:pPr marL="0" indent="0">
              <a:buNone/>
            </a:pPr>
            <a:r>
              <a:rPr lang="en-GB" sz="2200" dirty="0"/>
              <a:t>10% of people who sustain a hip fracture will die within 1 month and a third will die within 12 months .</a:t>
            </a:r>
          </a:p>
        </p:txBody>
      </p:sp>
      <p:sp>
        <p:nvSpPr>
          <p:cNvPr id="4" name="AutoShape 2" descr="ICS Nottingham &amp; Nottinghamshire - link to homepage">
            <a:extLst>
              <a:ext uri="{FF2B5EF4-FFF2-40B4-BE49-F238E27FC236}">
                <a16:creationId xmlns:a16="http://schemas.microsoft.com/office/drawing/2014/main" id="{8FDDC98D-F529-3E6D-7F22-87414A827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 descr="What To Do When An Older Person Falls ...">
            <a:extLst>
              <a:ext uri="{FF2B5EF4-FFF2-40B4-BE49-F238E27FC236}">
                <a16:creationId xmlns:a16="http://schemas.microsoft.com/office/drawing/2014/main" id="{D36A08BA-60BE-64BF-843E-49D12A8A1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91" y="2493835"/>
            <a:ext cx="5149970" cy="268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39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670DC-E30C-B0A7-5407-CD2D9EF65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4800" dirty="0"/>
              <a:t>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E9070-2A70-73BC-1567-BF2967DD1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45" y="1553743"/>
            <a:ext cx="5886475" cy="5304257"/>
          </a:xfrm>
        </p:spPr>
        <p:txBody>
          <a:bodyPr>
            <a:normAutofit/>
          </a:bodyPr>
          <a:lstStyle/>
          <a:p>
            <a:r>
              <a:rPr lang="en-GB" sz="2000" dirty="0"/>
              <a:t>Described as </a:t>
            </a:r>
            <a:r>
              <a:rPr lang="en-GB" sz="2000" i="1" dirty="0"/>
              <a:t>a lack of physical reserve to common and minor health or social care stressors</a:t>
            </a:r>
            <a:r>
              <a:rPr lang="en-GB" sz="2000" dirty="0"/>
              <a:t>.  </a:t>
            </a:r>
          </a:p>
          <a:p>
            <a:r>
              <a:rPr lang="en-GB" sz="2000" dirty="0"/>
              <a:t>It isn’t the same as old age.</a:t>
            </a:r>
          </a:p>
          <a:p>
            <a:r>
              <a:rPr lang="en-GB" sz="2000" dirty="0"/>
              <a:t>Young people can experience Frailty</a:t>
            </a:r>
          </a:p>
          <a:p>
            <a:r>
              <a:rPr lang="en-GB" sz="2000" dirty="0"/>
              <a:t>Many adults do experience frailty </a:t>
            </a:r>
          </a:p>
          <a:p>
            <a:r>
              <a:rPr lang="en-GB" sz="2000" dirty="0"/>
              <a:t>Identified using the Clinical Frailty Scale which is a score of 1 – 9 </a:t>
            </a:r>
          </a:p>
          <a:p>
            <a:r>
              <a:rPr lang="en-GB" sz="2000" dirty="0"/>
              <a:t>REACT to Frailty </a:t>
            </a:r>
          </a:p>
          <a:p>
            <a:r>
              <a:rPr lang="en-GB" sz="2000" dirty="0"/>
              <a:t>Can be made worse by poor nutrition and falls.</a:t>
            </a:r>
          </a:p>
          <a:p>
            <a:endParaRPr lang="en-GB" sz="2000" dirty="0"/>
          </a:p>
        </p:txBody>
      </p:sp>
      <p:grpSp>
        <p:nvGrpSpPr>
          <p:cNvPr id="18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95630C40-A5FC-DD58-124E-197E15515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112" y="171449"/>
            <a:ext cx="2453358" cy="875031"/>
          </a:xfrm>
          <a:prstGeom prst="rect">
            <a:avLst/>
          </a:prstGeom>
        </p:spPr>
      </p:pic>
      <p:pic>
        <p:nvPicPr>
          <p:cNvPr id="14338" name="Picture 2" descr="Frailty - Exercise is Medicine">
            <a:extLst>
              <a:ext uri="{FF2B5EF4-FFF2-40B4-BE49-F238E27FC236}">
                <a16:creationId xmlns:a16="http://schemas.microsoft.com/office/drawing/2014/main" id="{0C97B49E-A4E4-A157-2167-15262D5F3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90" y="1457471"/>
            <a:ext cx="5185511" cy="29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8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858E-4BD5-FD88-537B-02DBF1714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90" y="703261"/>
            <a:ext cx="10515600" cy="1325563"/>
          </a:xfrm>
        </p:spPr>
        <p:txBody>
          <a:bodyPr/>
          <a:lstStyle/>
          <a:p>
            <a:r>
              <a:rPr lang="en-GB" b="1" dirty="0"/>
              <a:t>What are the symptoms of frailty?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8A36-12EF-0E11-0A81-A18162C0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110" y="1672591"/>
            <a:ext cx="6991350" cy="4351338"/>
          </a:xfrm>
        </p:spPr>
        <p:txBody>
          <a:bodyPr/>
          <a:lstStyle/>
          <a:p>
            <a:pPr marL="0" indent="0">
              <a:buNone/>
            </a:pP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To be diagnosed with Frailty a person must have 3 or more of these symptoms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1. Weight loss</a:t>
            </a:r>
          </a:p>
          <a:p>
            <a:pPr marL="0" indent="0">
              <a:buNone/>
            </a:pPr>
            <a:r>
              <a:rPr lang="en-GB" dirty="0">
                <a:solidFill>
                  <a:srgbClr val="040C28"/>
                </a:solidFill>
                <a:latin typeface="Google Sans"/>
              </a:rPr>
              <a:t>2. Muscle W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eakness </a:t>
            </a:r>
            <a:r>
              <a:rPr lang="en-GB" sz="1600" b="0" i="0" dirty="0">
                <a:solidFill>
                  <a:srgbClr val="040C28"/>
                </a:solidFill>
                <a:effectLst/>
                <a:latin typeface="Google Sans"/>
              </a:rPr>
              <a:t>(Poor handgrip strength is a good test)</a:t>
            </a:r>
          </a:p>
          <a:p>
            <a:pPr marL="0" indent="0">
              <a:buNone/>
            </a:pPr>
            <a:r>
              <a:rPr lang="en-GB" dirty="0">
                <a:solidFill>
                  <a:srgbClr val="040C28"/>
                </a:solidFill>
                <a:latin typeface="Google Sans"/>
              </a:rPr>
              <a:t>3.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Exhaustion</a:t>
            </a:r>
          </a:p>
          <a:p>
            <a:pPr marL="0" indent="0">
              <a:buNone/>
            </a:pPr>
            <a:r>
              <a:rPr lang="en-GB" dirty="0">
                <a:solidFill>
                  <a:srgbClr val="040C28"/>
                </a:solidFill>
                <a:latin typeface="Google Sans"/>
              </a:rPr>
              <a:t>4.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Slow walking speed</a:t>
            </a:r>
          </a:p>
          <a:p>
            <a:pPr marL="0" indent="0">
              <a:buNone/>
            </a:pPr>
            <a:r>
              <a:rPr lang="en-GB" dirty="0">
                <a:solidFill>
                  <a:srgbClr val="040C28"/>
                </a:solidFill>
                <a:latin typeface="Google Sans"/>
              </a:rPr>
              <a:t>5. L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ow physical activity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B86A55-6641-899F-85A1-58DD582EB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6352" y="243521"/>
            <a:ext cx="2453358" cy="87503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98C2C00-6357-7BD6-1649-A5B5D43836B5}"/>
              </a:ext>
            </a:extLst>
          </p:cNvPr>
          <p:cNvSpPr/>
          <p:nvPr/>
        </p:nvSpPr>
        <p:spPr>
          <a:xfrm>
            <a:off x="8385175" y="3502025"/>
            <a:ext cx="3352800" cy="191135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think of a resident who is displaying 3 or more of these symptoms </a:t>
            </a:r>
          </a:p>
        </p:txBody>
      </p:sp>
      <p:pic>
        <p:nvPicPr>
          <p:cNvPr id="13314" name="Picture 2" descr="Question mark - Free shapes and symbols ...">
            <a:extLst>
              <a:ext uri="{FF2B5EF4-FFF2-40B4-BE49-F238E27FC236}">
                <a16:creationId xmlns:a16="http://schemas.microsoft.com/office/drawing/2014/main" id="{DBAD3DBD-ABDB-F997-2154-FBF9A673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559" y="1672591"/>
            <a:ext cx="1787842" cy="178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E8DBD3-3B41-527C-6408-D7253716DD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390" y="5737127"/>
            <a:ext cx="8974090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3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D86E2EC-32EF-EF0A-2ABA-057FB77FA0F1}"/>
              </a:ext>
            </a:extLst>
          </p:cNvPr>
          <p:cNvSpPr/>
          <p:nvPr/>
        </p:nvSpPr>
        <p:spPr>
          <a:xfrm>
            <a:off x="531543" y="4160001"/>
            <a:ext cx="3698207" cy="192344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6968">
              <a:spcAft>
                <a:spcPts val="600"/>
              </a:spcAft>
            </a:pPr>
            <a:r>
              <a:rPr lang="en-GB" sz="1746" b="1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Poor Nutrition </a:t>
            </a:r>
          </a:p>
          <a:p>
            <a:pPr algn="ctr" defTabSz="886968">
              <a:spcAft>
                <a:spcPts val="600"/>
              </a:spcAft>
            </a:pPr>
            <a:r>
              <a:rPr lang="en-GB" sz="1746" b="1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Poor Hydration </a:t>
            </a:r>
            <a:endParaRPr lang="en-GB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781D52A-C140-4F47-B41A-D8246F472DE6}"/>
              </a:ext>
            </a:extLst>
          </p:cNvPr>
          <p:cNvSpPr/>
          <p:nvPr/>
        </p:nvSpPr>
        <p:spPr>
          <a:xfrm>
            <a:off x="5124987" y="4459741"/>
            <a:ext cx="2127865" cy="854862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6E25DDE-F583-A079-2CAA-3FE190776514}"/>
              </a:ext>
            </a:extLst>
          </p:cNvPr>
          <p:cNvSpPr/>
          <p:nvPr/>
        </p:nvSpPr>
        <p:spPr>
          <a:xfrm>
            <a:off x="7884619" y="4074761"/>
            <a:ext cx="3698207" cy="192344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6968">
              <a:spcAft>
                <a:spcPts val="600"/>
              </a:spcAft>
            </a:pPr>
            <a:r>
              <a:rPr lang="en-GB" sz="1746" b="1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Falls </a:t>
            </a:r>
          </a:p>
          <a:p>
            <a:pPr algn="ctr" defTabSz="886968">
              <a:spcAft>
                <a:spcPts val="600"/>
              </a:spcAft>
            </a:pPr>
            <a:r>
              <a:rPr lang="en-GB" sz="1746" b="1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Frailty</a:t>
            </a:r>
            <a:endParaRPr lang="en-GB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E7C564-8D57-A0F0-96B1-771692F1F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3424" y="280291"/>
            <a:ext cx="2393339" cy="8536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D23612-EFC7-789E-B596-042DFA229AEF}"/>
              </a:ext>
            </a:extLst>
          </p:cNvPr>
          <p:cNvSpPr txBox="1"/>
          <p:nvPr/>
        </p:nvSpPr>
        <p:spPr>
          <a:xfrm>
            <a:off x="609174" y="453657"/>
            <a:ext cx="83290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86968">
              <a:spcAft>
                <a:spcPts val="600"/>
              </a:spcAft>
            </a:pPr>
            <a:r>
              <a:rPr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Residents who are experiencing poor nutrition or hydration are much more likely to develop frailty and falls.</a:t>
            </a:r>
          </a:p>
          <a:p>
            <a:pPr defTabSz="886968">
              <a:spcAft>
                <a:spcPts val="600"/>
              </a:spcAft>
            </a:pPr>
            <a:endParaRPr lang="en-GB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886968">
              <a:spcAft>
                <a:spcPts val="600"/>
              </a:spcAft>
            </a:pPr>
            <a:r>
              <a:rPr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 nutrition can mean not enough intake , or not enough nutrients, or both.</a:t>
            </a:r>
          </a:p>
          <a:p>
            <a:pPr defTabSz="886968">
              <a:spcAft>
                <a:spcPts val="600"/>
              </a:spcAft>
            </a:pPr>
            <a:endParaRPr lang="en-GB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886968">
              <a:spcAft>
                <a:spcPts val="600"/>
              </a:spcAft>
            </a:pPr>
            <a:r>
              <a:rPr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 resident is experiencing poor nutrition this is commonly referred to as malnutrition </a:t>
            </a:r>
          </a:p>
          <a:p>
            <a:pPr defTabSz="886968">
              <a:spcAft>
                <a:spcPts val="600"/>
              </a:spcAft>
            </a:pPr>
            <a:endParaRPr lang="en-GB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886968">
              <a:spcAft>
                <a:spcPts val="600"/>
              </a:spcAft>
            </a:pPr>
            <a:r>
              <a:rPr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 resident is experiencing poor fluid intake this is commonly referred to as dehydration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4538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91DFC-911E-8735-7240-F2013898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304800"/>
            <a:ext cx="11734800" cy="64293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Factors which can increase the risk of malnutrition</a:t>
            </a:r>
          </a:p>
          <a:p>
            <a:pPr marL="0" indent="0">
              <a:buNone/>
            </a:pPr>
            <a:r>
              <a:rPr lang="en-GB" u="sng" dirty="0"/>
              <a:t>Social factors</a:t>
            </a:r>
          </a:p>
          <a:p>
            <a:r>
              <a:rPr lang="en-GB" dirty="0"/>
              <a:t>Isolation</a:t>
            </a:r>
          </a:p>
          <a:p>
            <a:r>
              <a:rPr lang="en-GB" dirty="0"/>
              <a:t>Limited knowledge of nutrition</a:t>
            </a:r>
          </a:p>
          <a:p>
            <a:r>
              <a:rPr lang="en-GB" dirty="0"/>
              <a:t> Alcohol or drug dependency</a:t>
            </a:r>
          </a:p>
          <a:p>
            <a:pPr marL="0" indent="0">
              <a:buNone/>
            </a:pPr>
            <a:r>
              <a:rPr lang="en-GB" u="sng" dirty="0"/>
              <a:t>Physical factors</a:t>
            </a:r>
          </a:p>
          <a:p>
            <a:r>
              <a:rPr lang="en-GB" dirty="0"/>
              <a:t> Poor dentition</a:t>
            </a:r>
          </a:p>
          <a:p>
            <a:r>
              <a:rPr lang="en-GB" dirty="0"/>
              <a:t> Loss of appetite due to loss of smell or taste</a:t>
            </a:r>
          </a:p>
          <a:p>
            <a:r>
              <a:rPr lang="en-GB" dirty="0"/>
              <a:t>Loss of movement or strength in hands arms</a:t>
            </a:r>
          </a:p>
          <a:p>
            <a:r>
              <a:rPr lang="en-GB" dirty="0"/>
              <a:t>Poor swallow</a:t>
            </a:r>
          </a:p>
          <a:p>
            <a:r>
              <a:rPr lang="en-GB" dirty="0"/>
              <a:t>Mouth pain </a:t>
            </a:r>
          </a:p>
          <a:p>
            <a:pPr marL="0" indent="0">
              <a:buNone/>
            </a:pPr>
            <a:r>
              <a:rPr lang="en-GB" u="sng" dirty="0"/>
              <a:t>Medical factors</a:t>
            </a:r>
          </a:p>
          <a:p>
            <a:r>
              <a:rPr lang="en-GB" dirty="0"/>
              <a:t>Conditions causing a lack of appetite (such as cancer or liver disease)</a:t>
            </a:r>
          </a:p>
          <a:p>
            <a:r>
              <a:rPr lang="en-GB" dirty="0"/>
              <a:t>Mental health conditions such as depression</a:t>
            </a:r>
          </a:p>
          <a:p>
            <a:r>
              <a:rPr lang="en-GB" dirty="0"/>
              <a:t>Dementia</a:t>
            </a:r>
          </a:p>
          <a:p>
            <a:r>
              <a:rPr lang="en-GB" dirty="0"/>
              <a:t> Any condition that reduces the body’s ability to absorb or use nutrients</a:t>
            </a:r>
          </a:p>
          <a:p>
            <a:r>
              <a:rPr lang="en-GB" dirty="0"/>
              <a:t>Vomiting or diarrhoea</a:t>
            </a:r>
          </a:p>
          <a:p>
            <a:r>
              <a:rPr lang="en-GB" dirty="0"/>
              <a:t>Eating disorders</a:t>
            </a:r>
          </a:p>
          <a:p>
            <a:r>
              <a:rPr lang="en-GB" dirty="0"/>
              <a:t>Taking multiple medications and medication side effects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D4D94E4-6E4D-E1CB-E48E-85D0149334F7}"/>
              </a:ext>
            </a:extLst>
          </p:cNvPr>
          <p:cNvSpPr/>
          <p:nvPr/>
        </p:nvSpPr>
        <p:spPr>
          <a:xfrm>
            <a:off x="7010399" y="1752600"/>
            <a:ext cx="4733925" cy="22383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think of any residents who may be malnourished ?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How could you spot this ?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How did you overcome this ?</a:t>
            </a:r>
          </a:p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3C561-FFE0-E678-D324-B3039514C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1" y="381000"/>
            <a:ext cx="2276474" cy="8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09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4" name="Rectangle 15373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B181A-6190-67C8-FE29-3EF3AAAF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127" y="841173"/>
            <a:ext cx="5120561" cy="1325563"/>
          </a:xfrm>
        </p:spPr>
        <p:txBody>
          <a:bodyPr>
            <a:normAutofit/>
          </a:bodyPr>
          <a:lstStyle/>
          <a:p>
            <a:r>
              <a:rPr lang="en-GB" sz="3400" b="1" dirty="0"/>
              <a:t>Protein Requirements Increase with Age and Frailty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3CB45-B56C-47F0-0AE3-35B9557E0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46691"/>
            <a:ext cx="5092194" cy="4130271"/>
          </a:xfrm>
        </p:spPr>
        <p:txBody>
          <a:bodyPr>
            <a:normAutofit fontScale="70000" lnSpcReduction="20000"/>
          </a:bodyPr>
          <a:lstStyle/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Requirements in old age are similar to young adults </a:t>
            </a:r>
          </a:p>
          <a:p>
            <a:r>
              <a:rPr lang="en-GB" sz="2400" dirty="0"/>
              <a:t>A person over the age 65 should be getting at least 90 grams of protein per day </a:t>
            </a:r>
          </a:p>
          <a:p>
            <a:r>
              <a:rPr lang="en-GB" sz="2400" dirty="0"/>
              <a:t>Food first approach </a:t>
            </a:r>
          </a:p>
          <a:p>
            <a:r>
              <a:rPr lang="en-GB" sz="2400" dirty="0"/>
              <a:t>High protein diets contribute to muscle production and repair </a:t>
            </a:r>
          </a:p>
          <a:p>
            <a:r>
              <a:rPr lang="en-GB" sz="2400" dirty="0"/>
              <a:t>Protein intake very importance to reduce falls and frailty  </a:t>
            </a:r>
          </a:p>
          <a:p>
            <a:r>
              <a:rPr lang="en-GB" sz="2400" dirty="0"/>
              <a:t>Consider meat alternatives that are high in protein .</a:t>
            </a:r>
          </a:p>
          <a:p>
            <a:r>
              <a:rPr lang="en-GB" sz="2400" dirty="0"/>
              <a:t>Eggs , Nuts, Lentils , Cheese, Yogurt  </a:t>
            </a:r>
          </a:p>
          <a:p>
            <a:r>
              <a:rPr lang="en-GB" sz="2400" dirty="0"/>
              <a:t>Protein powders , protein infused shakes, drinks </a:t>
            </a:r>
          </a:p>
        </p:txBody>
      </p:sp>
      <p:sp>
        <p:nvSpPr>
          <p:cNvPr id="15376" name="Oval 15375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2" name="Picture 2" descr="Sarcopenia: If you're over 65 you need ...">
            <a:extLst>
              <a:ext uri="{FF2B5EF4-FFF2-40B4-BE49-F238E27FC236}">
                <a16:creationId xmlns:a16="http://schemas.microsoft.com/office/drawing/2014/main" id="{93D91C3C-6092-C94C-D14D-CCB217504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0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8" name="Arc 1537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364" name="Picture 4" descr="What is protein? | Live Science">
            <a:extLst>
              <a:ext uri="{FF2B5EF4-FFF2-40B4-BE49-F238E27FC236}">
                <a16:creationId xmlns:a16="http://schemas.microsoft.com/office/drawing/2014/main" id="{3CB43344-4BA2-99FC-E4A4-C2A2DF2DF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4" r="19753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35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4" name="Rectangle 5133">
            <a:extLst>
              <a:ext uri="{FF2B5EF4-FFF2-40B4-BE49-F238E27FC236}">
                <a16:creationId xmlns:a16="http://schemas.microsoft.com/office/drawing/2014/main" id="{C29C59CE-9D5A-4E64-9F64-161998AB2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39376-F947-123E-668C-6FA01055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917" y="547620"/>
            <a:ext cx="3733799" cy="1449724"/>
          </a:xfrm>
        </p:spPr>
        <p:txBody>
          <a:bodyPr anchor="b">
            <a:normAutofit fontScale="90000"/>
          </a:bodyPr>
          <a:lstStyle/>
          <a:p>
            <a:r>
              <a:rPr lang="en-GB" sz="5400" dirty="0"/>
              <a:t>Calcium and Vitamin D</a:t>
            </a:r>
          </a:p>
        </p:txBody>
      </p:sp>
      <p:pic>
        <p:nvPicPr>
          <p:cNvPr id="5126" name="Picture 6" descr="Calcium Rich Foods, Fruits, Vegetables Name List to add in Your Diet">
            <a:extLst>
              <a:ext uri="{FF2B5EF4-FFF2-40B4-BE49-F238E27FC236}">
                <a16:creationId xmlns:a16="http://schemas.microsoft.com/office/drawing/2014/main" id="{42329565-AE4E-A607-9742-04A1F06C21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2" r="16390" b="-2"/>
          <a:stretch/>
        </p:blipFill>
        <p:spPr bwMode="auto">
          <a:xfrm>
            <a:off x="93662" y="568962"/>
            <a:ext cx="2873113" cy="2520153"/>
          </a:xfrm>
          <a:custGeom>
            <a:avLst/>
            <a:gdLst/>
            <a:ahLst/>
            <a:cxnLst/>
            <a:rect l="l" t="t" r="r" b="b"/>
            <a:pathLst>
              <a:path w="2873113" h="2520153">
                <a:moveTo>
                  <a:pt x="0" y="0"/>
                </a:moveTo>
                <a:lnTo>
                  <a:pt x="2863050" y="0"/>
                </a:lnTo>
                <a:lnTo>
                  <a:pt x="2860357" y="23417"/>
                </a:lnTo>
                <a:cubicBezTo>
                  <a:pt x="2854714" y="58297"/>
                  <a:pt x="2848787" y="93209"/>
                  <a:pt x="2846577" y="128562"/>
                </a:cubicBezTo>
                <a:cubicBezTo>
                  <a:pt x="2835325" y="313204"/>
                  <a:pt x="2844701" y="497594"/>
                  <a:pt x="2857292" y="681606"/>
                </a:cubicBezTo>
                <a:cubicBezTo>
                  <a:pt x="2874974" y="930009"/>
                  <a:pt x="2873501" y="1179283"/>
                  <a:pt x="2852872" y="1427485"/>
                </a:cubicBezTo>
                <a:cubicBezTo>
                  <a:pt x="2831655" y="1647555"/>
                  <a:pt x="2835660" y="1869138"/>
                  <a:pt x="2864794" y="2088415"/>
                </a:cubicBezTo>
                <a:cubicBezTo>
                  <a:pt x="2882609" y="2212685"/>
                  <a:pt x="2866535" y="2338091"/>
                  <a:pt x="2864794" y="2462992"/>
                </a:cubicBezTo>
                <a:lnTo>
                  <a:pt x="2863832" y="2503401"/>
                </a:lnTo>
                <a:lnTo>
                  <a:pt x="2759379" y="2506812"/>
                </a:lnTo>
                <a:cubicBezTo>
                  <a:pt x="2718815" y="2505399"/>
                  <a:pt x="2678327" y="2501250"/>
                  <a:pt x="2638141" y="2494371"/>
                </a:cubicBezTo>
                <a:cubicBezTo>
                  <a:pt x="2542898" y="2477013"/>
                  <a:pt x="2447655" y="2484775"/>
                  <a:pt x="2352412" y="2491125"/>
                </a:cubicBezTo>
                <a:cubicBezTo>
                  <a:pt x="2090938" y="2508483"/>
                  <a:pt x="1829464" y="2529652"/>
                  <a:pt x="1567101" y="2515539"/>
                </a:cubicBezTo>
                <a:cubicBezTo>
                  <a:pt x="1511098" y="2512576"/>
                  <a:pt x="1456492" y="2499593"/>
                  <a:pt x="1400871" y="2494229"/>
                </a:cubicBezTo>
                <a:cubicBezTo>
                  <a:pt x="1239211" y="2478564"/>
                  <a:pt x="1078187" y="2496912"/>
                  <a:pt x="916909" y="2504391"/>
                </a:cubicBezTo>
                <a:cubicBezTo>
                  <a:pt x="738423" y="2515144"/>
                  <a:pt x="559493" y="2512971"/>
                  <a:pt x="381262" y="2497899"/>
                </a:cubicBezTo>
                <a:cubicBezTo>
                  <a:pt x="284495" y="2488444"/>
                  <a:pt x="187601" y="2485233"/>
                  <a:pt x="90675" y="2486397"/>
                </a:cubicBezTo>
                <a:lnTo>
                  <a:pt x="0" y="249099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Osteoporosis: Early Signs and Risk Factors for Increasing the Chances of  the Condition – SAPNA Pain Management Blog">
            <a:extLst>
              <a:ext uri="{FF2B5EF4-FFF2-40B4-BE49-F238E27FC236}">
                <a16:creationId xmlns:a16="http://schemas.microsoft.com/office/drawing/2014/main" id="{60590CF0-3971-22DB-9ED7-109E0617F7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0" r="-1" b="2546"/>
          <a:stretch/>
        </p:blipFill>
        <p:spPr bwMode="auto">
          <a:xfrm>
            <a:off x="3022909" y="1727210"/>
            <a:ext cx="2843573" cy="2524624"/>
          </a:xfrm>
          <a:custGeom>
            <a:avLst/>
            <a:gdLst/>
            <a:ahLst/>
            <a:cxnLst/>
            <a:rect l="l" t="t" r="r" b="b"/>
            <a:pathLst>
              <a:path w="2843573" h="2524634">
                <a:moveTo>
                  <a:pt x="26682" y="0"/>
                </a:moveTo>
                <a:lnTo>
                  <a:pt x="2822452" y="0"/>
                </a:lnTo>
                <a:lnTo>
                  <a:pt x="2820993" y="10824"/>
                </a:lnTo>
                <a:cubicBezTo>
                  <a:pt x="2808235" y="122326"/>
                  <a:pt x="2818697" y="233190"/>
                  <a:pt x="2829285" y="343799"/>
                </a:cubicBezTo>
                <a:cubicBezTo>
                  <a:pt x="2840997" y="479092"/>
                  <a:pt x="2837348" y="615270"/>
                  <a:pt x="2818441" y="749749"/>
                </a:cubicBezTo>
                <a:cubicBezTo>
                  <a:pt x="2807788" y="840800"/>
                  <a:pt x="2808044" y="932796"/>
                  <a:pt x="2819207" y="1023783"/>
                </a:cubicBezTo>
                <a:cubicBezTo>
                  <a:pt x="2837578" y="1193205"/>
                  <a:pt x="2863349" y="1363775"/>
                  <a:pt x="2819207" y="1534090"/>
                </a:cubicBezTo>
                <a:cubicBezTo>
                  <a:pt x="2800453" y="1606554"/>
                  <a:pt x="2806449" y="1682589"/>
                  <a:pt x="2816911" y="1756456"/>
                </a:cubicBezTo>
                <a:cubicBezTo>
                  <a:pt x="2833853" y="1883025"/>
                  <a:pt x="2834796" y="2011227"/>
                  <a:pt x="2819717" y="2138038"/>
                </a:cubicBezTo>
                <a:cubicBezTo>
                  <a:pt x="2811335" y="2205118"/>
                  <a:pt x="2811679" y="2273002"/>
                  <a:pt x="2820738" y="2339992"/>
                </a:cubicBezTo>
                <a:cubicBezTo>
                  <a:pt x="2827117" y="2381582"/>
                  <a:pt x="2826415" y="2423364"/>
                  <a:pt x="2825315" y="2465177"/>
                </a:cubicBezTo>
                <a:lnTo>
                  <a:pt x="2825058" y="2479654"/>
                </a:lnTo>
                <a:lnTo>
                  <a:pt x="2679762" y="2483128"/>
                </a:lnTo>
                <a:cubicBezTo>
                  <a:pt x="2618897" y="2485860"/>
                  <a:pt x="2558084" y="2490067"/>
                  <a:pt x="2497351" y="2496347"/>
                </a:cubicBezTo>
                <a:cubicBezTo>
                  <a:pt x="2332771" y="2513422"/>
                  <a:pt x="2168953" y="2506649"/>
                  <a:pt x="2004501" y="2503544"/>
                </a:cubicBezTo>
                <a:cubicBezTo>
                  <a:pt x="1819728" y="2500017"/>
                  <a:pt x="1634831" y="2501710"/>
                  <a:pt x="1450058" y="2501710"/>
                </a:cubicBezTo>
                <a:cubicBezTo>
                  <a:pt x="1369673" y="2501992"/>
                  <a:pt x="1289796" y="2497193"/>
                  <a:pt x="1209792" y="2489009"/>
                </a:cubicBezTo>
                <a:cubicBezTo>
                  <a:pt x="1093723" y="2477295"/>
                  <a:pt x="978288" y="2491407"/>
                  <a:pt x="863997" y="2510177"/>
                </a:cubicBezTo>
                <a:cubicBezTo>
                  <a:pt x="784361" y="2521298"/>
                  <a:pt x="704102" y="2526010"/>
                  <a:pt x="623857" y="2524289"/>
                </a:cubicBezTo>
                <a:cubicBezTo>
                  <a:pt x="427783" y="2524430"/>
                  <a:pt x="232091" y="2514693"/>
                  <a:pt x="36524" y="2497052"/>
                </a:cubicBezTo>
                <a:lnTo>
                  <a:pt x="13350" y="2496674"/>
                </a:lnTo>
                <a:lnTo>
                  <a:pt x="17533" y="2292198"/>
                </a:lnTo>
                <a:cubicBezTo>
                  <a:pt x="19808" y="2209062"/>
                  <a:pt x="21290" y="2125926"/>
                  <a:pt x="17874" y="2042789"/>
                </a:cubicBezTo>
                <a:cubicBezTo>
                  <a:pt x="8899" y="1823109"/>
                  <a:pt x="-1415" y="1603430"/>
                  <a:pt x="13052" y="1383876"/>
                </a:cubicBezTo>
                <a:cubicBezTo>
                  <a:pt x="22963" y="1233390"/>
                  <a:pt x="35957" y="1082147"/>
                  <a:pt x="31938" y="930905"/>
                </a:cubicBezTo>
                <a:cubicBezTo>
                  <a:pt x="27652" y="775629"/>
                  <a:pt x="13587" y="620983"/>
                  <a:pt x="3274" y="466086"/>
                </a:cubicBezTo>
                <a:cubicBezTo>
                  <a:pt x="-4187" y="352451"/>
                  <a:pt x="1117" y="238378"/>
                  <a:pt x="19079" y="125790"/>
                </a:cubicBezTo>
                <a:cubicBezTo>
                  <a:pt x="25442" y="85647"/>
                  <a:pt x="27250" y="45378"/>
                  <a:pt x="26899" y="509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6" name="sketch line">
            <a:extLst>
              <a:ext uri="{FF2B5EF4-FFF2-40B4-BE49-F238E27FC236}">
                <a16:creationId xmlns:a16="http://schemas.microsoft.com/office/drawing/2014/main" id="{2EA3E16E-E32B-4992-ADBC-EA9C33A6F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9" y="2579272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Vitamin D Food Sources On White Background. Royalty Free SVG, Cliparts,  Vectors, And Stock Illustration. Image 70666416.">
            <a:extLst>
              <a:ext uri="{FF2B5EF4-FFF2-40B4-BE49-F238E27FC236}">
                <a16:creationId xmlns:a16="http://schemas.microsoft.com/office/drawing/2014/main" id="{1E2C58F8-AF88-131A-77FD-ED96FDCE3B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" r="6193" b="1"/>
          <a:stretch/>
        </p:blipFill>
        <p:spPr bwMode="auto">
          <a:xfrm>
            <a:off x="2" y="4333366"/>
            <a:ext cx="3602100" cy="2524631"/>
          </a:xfrm>
          <a:custGeom>
            <a:avLst/>
            <a:gdLst/>
            <a:ahLst/>
            <a:cxnLst/>
            <a:rect l="l" t="t" r="r" b="b"/>
            <a:pathLst>
              <a:path w="5909625" h="4141924">
                <a:moveTo>
                  <a:pt x="1823444" y="1329"/>
                </a:moveTo>
                <a:cubicBezTo>
                  <a:pt x="1893960" y="3895"/>
                  <a:pt x="1964367" y="10183"/>
                  <a:pt x="2034428" y="20181"/>
                </a:cubicBezTo>
                <a:cubicBezTo>
                  <a:pt x="2139449" y="36834"/>
                  <a:pt x="2245360" y="26532"/>
                  <a:pt x="2350889" y="19476"/>
                </a:cubicBezTo>
                <a:cubicBezTo>
                  <a:pt x="2478642" y="10867"/>
                  <a:pt x="2606268" y="6210"/>
                  <a:pt x="2734275" y="20323"/>
                </a:cubicBezTo>
                <a:cubicBezTo>
                  <a:pt x="2825326" y="30483"/>
                  <a:pt x="2916886" y="21029"/>
                  <a:pt x="3008193" y="15383"/>
                </a:cubicBezTo>
                <a:cubicBezTo>
                  <a:pt x="3103486" y="8045"/>
                  <a:pt x="3199137" y="8045"/>
                  <a:pt x="3294430" y="15383"/>
                </a:cubicBezTo>
                <a:cubicBezTo>
                  <a:pt x="3381546" y="22750"/>
                  <a:pt x="3469080" y="21000"/>
                  <a:pt x="3555904" y="10161"/>
                </a:cubicBezTo>
                <a:cubicBezTo>
                  <a:pt x="3657497" y="-1693"/>
                  <a:pt x="3759089" y="7480"/>
                  <a:pt x="3860682" y="16089"/>
                </a:cubicBezTo>
                <a:cubicBezTo>
                  <a:pt x="4039485" y="31472"/>
                  <a:pt x="4218161" y="24557"/>
                  <a:pt x="4396583" y="13266"/>
                </a:cubicBezTo>
                <a:cubicBezTo>
                  <a:pt x="4519422" y="6041"/>
                  <a:pt x="4642589" y="10007"/>
                  <a:pt x="4764856" y="25121"/>
                </a:cubicBezTo>
                <a:cubicBezTo>
                  <a:pt x="4813493" y="30483"/>
                  <a:pt x="4862258" y="29496"/>
                  <a:pt x="4911023" y="30483"/>
                </a:cubicBezTo>
                <a:cubicBezTo>
                  <a:pt x="4915721" y="30625"/>
                  <a:pt x="4920801" y="29108"/>
                  <a:pt x="4925690" y="28984"/>
                </a:cubicBezTo>
                <a:lnTo>
                  <a:pt x="4927821" y="30065"/>
                </a:lnTo>
                <a:lnTo>
                  <a:pt x="4960258" y="27641"/>
                </a:lnTo>
                <a:lnTo>
                  <a:pt x="4964870" y="27986"/>
                </a:lnTo>
                <a:lnTo>
                  <a:pt x="4964882" y="27978"/>
                </a:lnTo>
                <a:cubicBezTo>
                  <a:pt x="4969755" y="27908"/>
                  <a:pt x="4974899" y="29284"/>
                  <a:pt x="4979471" y="28790"/>
                </a:cubicBezTo>
                <a:cubicBezTo>
                  <a:pt x="5154578" y="12123"/>
                  <a:pt x="5330536" y="9611"/>
                  <a:pt x="5505974" y="21310"/>
                </a:cubicBezTo>
                <a:cubicBezTo>
                  <a:pt x="5586740" y="25614"/>
                  <a:pt x="5667442" y="25544"/>
                  <a:pt x="5748129" y="23092"/>
                </a:cubicBezTo>
                <a:lnTo>
                  <a:pt x="5892006" y="15658"/>
                </a:lnTo>
                <a:lnTo>
                  <a:pt x="5894187" y="91357"/>
                </a:lnTo>
                <a:cubicBezTo>
                  <a:pt x="5891252" y="119679"/>
                  <a:pt x="5887042" y="148001"/>
                  <a:pt x="5881429" y="176068"/>
                </a:cubicBezTo>
                <a:cubicBezTo>
                  <a:pt x="5868671" y="240494"/>
                  <a:pt x="5878112" y="303645"/>
                  <a:pt x="5888063" y="367433"/>
                </a:cubicBezTo>
                <a:cubicBezTo>
                  <a:pt x="5896291" y="414790"/>
                  <a:pt x="5896291" y="463218"/>
                  <a:pt x="5888063" y="510574"/>
                </a:cubicBezTo>
                <a:cubicBezTo>
                  <a:pt x="5868926" y="612636"/>
                  <a:pt x="5879515" y="714697"/>
                  <a:pt x="5889083" y="815610"/>
                </a:cubicBezTo>
                <a:cubicBezTo>
                  <a:pt x="5901841" y="951224"/>
                  <a:pt x="5908220" y="1085690"/>
                  <a:pt x="5876326" y="1220284"/>
                </a:cubicBezTo>
                <a:cubicBezTo>
                  <a:pt x="5856296" y="1304994"/>
                  <a:pt x="5872754" y="1390981"/>
                  <a:pt x="5883342" y="1475437"/>
                </a:cubicBezTo>
                <a:cubicBezTo>
                  <a:pt x="5891354" y="1538243"/>
                  <a:pt x="5892298" y="1601751"/>
                  <a:pt x="5886149" y="1664761"/>
                </a:cubicBezTo>
                <a:cubicBezTo>
                  <a:pt x="5876836" y="1760329"/>
                  <a:pt x="5880140" y="1856713"/>
                  <a:pt x="5895972" y="1951426"/>
                </a:cubicBezTo>
                <a:cubicBezTo>
                  <a:pt x="5905362" y="2004791"/>
                  <a:pt x="5901727" y="2059623"/>
                  <a:pt x="5885384" y="2111279"/>
                </a:cubicBezTo>
                <a:cubicBezTo>
                  <a:pt x="5861527" y="2185401"/>
                  <a:pt x="5875943" y="2261054"/>
                  <a:pt x="5885384" y="2335942"/>
                </a:cubicBezTo>
                <a:cubicBezTo>
                  <a:pt x="5899545" y="2453440"/>
                  <a:pt x="5916513" y="2570683"/>
                  <a:pt x="5906434" y="2689584"/>
                </a:cubicBezTo>
                <a:cubicBezTo>
                  <a:pt x="5904839" y="2722155"/>
                  <a:pt x="5900310" y="2754521"/>
                  <a:pt x="5892910" y="2786288"/>
                </a:cubicBezTo>
                <a:cubicBezTo>
                  <a:pt x="5859473" y="2908978"/>
                  <a:pt x="5857980" y="3038188"/>
                  <a:pt x="5888573" y="3161618"/>
                </a:cubicBezTo>
                <a:cubicBezTo>
                  <a:pt x="5920978" y="3294426"/>
                  <a:pt x="5914089" y="3426468"/>
                  <a:pt x="5880791" y="3558127"/>
                </a:cubicBezTo>
                <a:cubicBezTo>
                  <a:pt x="5844074" y="3697862"/>
                  <a:pt x="5840847" y="3844294"/>
                  <a:pt x="5871350" y="3985509"/>
                </a:cubicBezTo>
                <a:lnTo>
                  <a:pt x="5884107" y="4141924"/>
                </a:lnTo>
                <a:lnTo>
                  <a:pt x="0" y="4141924"/>
                </a:lnTo>
                <a:lnTo>
                  <a:pt x="0" y="18996"/>
                </a:lnTo>
                <a:lnTo>
                  <a:pt x="114789" y="16636"/>
                </a:lnTo>
                <a:cubicBezTo>
                  <a:pt x="229350" y="12949"/>
                  <a:pt x="343737" y="7904"/>
                  <a:pt x="457838" y="9315"/>
                </a:cubicBezTo>
                <a:cubicBezTo>
                  <a:pt x="553081" y="10444"/>
                  <a:pt x="648070" y="31612"/>
                  <a:pt x="743567" y="27661"/>
                </a:cubicBezTo>
                <a:cubicBezTo>
                  <a:pt x="1032979" y="16089"/>
                  <a:pt x="1322518" y="19899"/>
                  <a:pt x="1611803" y="4799"/>
                </a:cubicBezTo>
                <a:cubicBezTo>
                  <a:pt x="1682301" y="-85"/>
                  <a:pt x="1752927" y="-1238"/>
                  <a:pt x="1823444" y="132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9D703-7575-E5AA-EE63-9D3CB7B2E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809" y="2846851"/>
            <a:ext cx="4851990" cy="3330111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/>
              <a:t>Essential for the maintenance of bone health during the ageing process</a:t>
            </a:r>
          </a:p>
          <a:p>
            <a:r>
              <a:rPr lang="en-GB" sz="1800" dirty="0"/>
              <a:t>As people age the reproduction of bone slows down and bone  become more porous . This leads to reduced flexibility and increased likelihood of fracture. </a:t>
            </a:r>
          </a:p>
          <a:p>
            <a:r>
              <a:rPr lang="en-GB" sz="1800" dirty="0"/>
              <a:t>Calcium in the major component of bone – provides strength and structure to the bone </a:t>
            </a:r>
          </a:p>
          <a:p>
            <a:r>
              <a:rPr lang="en-GB" sz="1800" dirty="0"/>
              <a:t>Calcium also stimulates bone production but only if there are sufficient levels of vitamin D in the body. </a:t>
            </a:r>
          </a:p>
          <a:p>
            <a:r>
              <a:rPr lang="en-GB" sz="1800" dirty="0"/>
              <a:t>Vitamin D helps the body to absorb calcium and create calcium stores within bone used to regeneration , repair and production of new bone tissue. </a:t>
            </a:r>
          </a:p>
          <a:p>
            <a:pPr marL="0" indent="0">
              <a:buNone/>
            </a:pPr>
            <a:endParaRPr lang="en-GB" sz="1500" dirty="0"/>
          </a:p>
          <a:p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11563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2599A444FAD4690D2547DCDAE5698" ma:contentTypeVersion="9" ma:contentTypeDescription="Create a new document." ma:contentTypeScope="" ma:versionID="a91d5e194a3a74d3b47202beef739ff9">
  <xsd:schema xmlns:xsd="http://www.w3.org/2001/XMLSchema" xmlns:xs="http://www.w3.org/2001/XMLSchema" xmlns:p="http://schemas.microsoft.com/office/2006/metadata/properties" xmlns:ns3="1c32b1b6-0641-400a-835c-f780e03a191f" xmlns:ns4="9e5d45f7-72f5-429d-9e13-034bdc86256c" targetNamespace="http://schemas.microsoft.com/office/2006/metadata/properties" ma:root="true" ma:fieldsID="fa1f2f82fdfcd4a47456adbfe388a3a0" ns3:_="" ns4:_="">
    <xsd:import namespace="1c32b1b6-0641-400a-835c-f780e03a191f"/>
    <xsd:import namespace="9e5d45f7-72f5-429d-9e13-034bdc8625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2b1b6-0641-400a-835c-f780e03a1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d45f7-72f5-429d-9e13-034bdc8625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2A81BE-00D3-472C-A04B-AF711680BE47}">
  <ds:schemaRefs>
    <ds:schemaRef ds:uri="http://schemas.microsoft.com/office/2006/documentManagement/types"/>
    <ds:schemaRef ds:uri="9e5d45f7-72f5-429d-9e13-034bdc86256c"/>
    <ds:schemaRef ds:uri="http://schemas.microsoft.com/office/2006/metadata/properties"/>
    <ds:schemaRef ds:uri="http://purl.org/dc/elements/1.1/"/>
    <ds:schemaRef ds:uri="http://purl.org/dc/terms/"/>
    <ds:schemaRef ds:uri="1c32b1b6-0641-400a-835c-f780e03a191f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B3D7845-9816-4D6A-B00D-56B24437D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2b1b6-0641-400a-835c-f780e03a191f"/>
    <ds:schemaRef ds:uri="9e5d45f7-72f5-429d-9e13-034bdc8625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243077-2E19-486B-AA71-15AE55744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1501</Words>
  <Application>Microsoft Office PowerPoint</Application>
  <PresentationFormat>Widescreen</PresentationFormat>
  <Paragraphs>142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Frutiger-Bold</vt:lpstr>
      <vt:lpstr>Frutiger-Light</vt:lpstr>
      <vt:lpstr>Google Sans</vt:lpstr>
      <vt:lpstr>SourceSansPro-Regular</vt:lpstr>
      <vt:lpstr>Office Theme</vt:lpstr>
      <vt:lpstr>Nutrition, Hydration,  Frailty and Falls </vt:lpstr>
      <vt:lpstr>PowerPoint Presentation</vt:lpstr>
      <vt:lpstr>Frailty and Falls </vt:lpstr>
      <vt:lpstr>Frailty </vt:lpstr>
      <vt:lpstr>What are the symptoms of frailty? </vt:lpstr>
      <vt:lpstr>PowerPoint Presentation</vt:lpstr>
      <vt:lpstr>PowerPoint Presentation</vt:lpstr>
      <vt:lpstr>Protein Requirements Increase with Age and Frailty</vt:lpstr>
      <vt:lpstr>Calcium and Vitamin D</vt:lpstr>
      <vt:lpstr>Folate</vt:lpstr>
      <vt:lpstr>Vitamin B12 </vt:lpstr>
      <vt:lpstr>Iron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and Frailty</dc:title>
  <dc:creator>Victoria Place</dc:creator>
  <cp:lastModifiedBy>Victoria Place</cp:lastModifiedBy>
  <cp:revision>37</cp:revision>
  <dcterms:created xsi:type="dcterms:W3CDTF">2023-02-08T12:57:32Z</dcterms:created>
  <dcterms:modified xsi:type="dcterms:W3CDTF">2024-11-28T12:37:52Z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0x01010069D2599A444FAD4690D2547DCDAE5698</vt:lpwstr>
  </property>
</Properties>
</file>