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1" r:id="rId1"/>
    <p:sldMasterId id="2147483676" r:id="rId2"/>
  </p:sldMasterIdLst>
  <p:notesMasterIdLst>
    <p:notesMasterId r:id="rId6"/>
  </p:notesMasterIdLst>
  <p:sldIdLst>
    <p:sldId id="395" r:id="rId3"/>
    <p:sldId id="394" r:id="rId4"/>
    <p:sldId id="39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RINGTON, Sam (NHS NOTTINGHAM AND NOTTINGHAMSHIRE ICB - 52R)" initials="ES(NANI5" lastIdx="1" clrIdx="0">
    <p:extLst>
      <p:ext uri="{19B8F6BF-5375-455C-9EA6-DF929625EA0E}">
        <p15:presenceInfo xmlns:p15="http://schemas.microsoft.com/office/powerpoint/2012/main" userId="S::sam.errington1@nhs.net::fdf3ee70-dd71-4b54-bd45-5a6b56638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EB8"/>
    <a:srgbClr val="2B2B2A"/>
    <a:srgbClr val="F6E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4704"/>
  </p:normalViewPr>
  <p:slideViewPr>
    <p:cSldViewPr snapToGrid="0" snapToObjects="1">
      <p:cViewPr varScale="1">
        <p:scale>
          <a:sx n="48" d="100"/>
          <a:sy n="48" d="100"/>
        </p:scale>
        <p:origin x="102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428DB-5089-4DFB-84C0-5A032302947F}" type="datetimeFigureOut">
              <a:rPr lang="en-GB" smtClean="0"/>
              <a:t>27/04/2023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14C0E-3DCD-4ADC-8A29-C22B98DB29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51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9BC5-A62C-2147-997B-6A56514BA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23E6F-AB75-0D4E-AC35-D5334AFC9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425EB-3E58-8447-B58C-868D2919F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319F-443E-144B-BCC0-1F5EFB1E2AD9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A2E95-21D4-894F-89F0-AB11BBBE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E1C0B-D63F-3A4C-87E0-3FC0898E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D641-207A-A64A-B911-FB333DFB15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8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9BC4-41D4-E143-858C-DB1878D6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08B44-A429-6240-A35B-0EC782FFF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2804F-98DA-7B42-A069-86EBE69D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319F-443E-144B-BCC0-1F5EFB1E2AD9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0BB8C-9F4D-4243-BC23-BBAECDF74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84AC-3D32-3741-8BDE-5312B230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D641-207A-A64A-B911-FB333DFB15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1EB2A-E420-A34E-BBFA-9DEEE5DE4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79BCC-C585-A646-869F-F6D108B60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B1D22-B6B6-2747-BEB5-68B9BC83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319F-443E-144B-BCC0-1F5EFB1E2AD9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8D3EF-B585-CD46-973D-C0855DD6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1FC1B-43A2-3041-A8B8-A0F21D4E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D641-207A-A64A-B911-FB333DFB15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174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483-9CE1-4157-8BFE-70B16F4750F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DAB-4F6E-4B71-9AB8-81151B3D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608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483-9CE1-4157-8BFE-70B16F4750F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DAB-4F6E-4B71-9AB8-81151B3D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3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483-9CE1-4157-8BFE-70B16F4750F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DAB-4F6E-4B71-9AB8-81151B3D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440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483-9CE1-4157-8BFE-70B16F4750F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DAB-4F6E-4B71-9AB8-81151B3D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7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483-9CE1-4157-8BFE-70B16F4750F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DAB-4F6E-4B71-9AB8-81151B3D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46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483-9CE1-4157-8BFE-70B16F4750F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DAB-4F6E-4B71-9AB8-81151B3D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85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483-9CE1-4157-8BFE-70B16F4750F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DAB-4F6E-4B71-9AB8-81151B3D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48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483-9CE1-4157-8BFE-70B16F4750F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DAB-4F6E-4B71-9AB8-81151B3D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5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1465-60C3-964D-B17C-59894857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B21AA-FB4C-6041-92F2-96C536D92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96176-4297-1642-B84A-BA2C02D5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319F-443E-144B-BCC0-1F5EFB1E2AD9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D6DB9-8230-294E-8477-DFC4DAC1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F3F1B-1734-9043-8E71-A0EBDF6D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D641-207A-A64A-B911-FB333DFB15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864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483-9CE1-4157-8BFE-70B16F4750F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DAB-4F6E-4B71-9AB8-81151B3D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868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483-9CE1-4157-8BFE-70B16F4750F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DAB-4F6E-4B71-9AB8-81151B3D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862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483-9CE1-4157-8BFE-70B16F4750F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3DAB-4F6E-4B71-9AB8-81151B3D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5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6575-EEFC-DC49-82F4-F610D4FC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A0302-537D-6A41-B276-8971A6F12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7D5D8-C3B7-7F4C-A01B-337DA705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319F-443E-144B-BCC0-1F5EFB1E2AD9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05B5B-1874-C74B-A36D-BCA42D35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7A556-53D9-2641-BC72-8C0031CD5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D641-207A-A64A-B911-FB333DFB15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52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A43C-D423-BD47-851F-241B3D51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B1F-1819-5645-B74A-A9F689627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40E50-9B61-364D-A969-0D89D7798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DC261-4D40-6F42-B6B9-B7CB04BD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319F-443E-144B-BCC0-1F5EFB1E2AD9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FBA8B-AB07-2E42-9BDA-9F0C74EB7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9E796-7257-D244-A1C5-CDAF8B13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D641-207A-A64A-B911-FB333DFB15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31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3492-CC1D-CA4B-B0E0-7A45D9B8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C84CD-AE28-2B48-AD09-E00E1DCF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CCB87-FB6B-144E-9334-C8BA21E74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2759A-5BF3-8347-B16C-38ADFA7AC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76925-2C32-3A45-B074-82E1F4751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755E90-F612-BF4D-B0B8-A5FE119E7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319F-443E-144B-BCC0-1F5EFB1E2AD9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EBE4B-ACCD-BC4A-9749-68AAB344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10C26-A822-AC4F-992C-5E7FB9DB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D641-207A-A64A-B911-FB333DFB15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18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264B-EE97-6F4C-BFAD-A4D4955A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C3FA1-ABC5-E242-A645-E83FB08C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319F-443E-144B-BCC0-1F5EFB1E2AD9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A26D6-910E-1B44-8326-5EE678B3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D8DD5-AF58-5849-8D33-85D1C5EC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D641-207A-A64A-B911-FB333DFB15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0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A7C78-352C-7742-8CA3-5C0E5222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319F-443E-144B-BCC0-1F5EFB1E2AD9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DAF92-264F-224D-AE2E-6BC53047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4D5A6-9BDC-D34E-A385-7B541818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D641-207A-A64A-B911-FB333DFB15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67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CE9A-7F06-7F47-8352-E117DAB6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18F32-E2FF-6C46-B6B9-DE48D4F3D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350D2-A484-9943-8F57-DD87610BF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BFC77-ECF6-5B4E-87D7-62B1E5CC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319F-443E-144B-BCC0-1F5EFB1E2AD9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0B969-DDEC-C442-893F-40CF0A2E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92AA5-5891-7042-B418-67001DEC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D641-207A-A64A-B911-FB333DFB15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10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4F29-0108-674B-837A-E55B24EA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C6EA98-2BFA-E94A-808F-756FF827C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72224-7CC6-BC43-96AF-46AD8B83A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866AB-D659-1845-9A72-B4CB6613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319F-443E-144B-BCC0-1F5EFB1E2AD9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B6746-C6FF-0840-A774-14010BD3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FCF5C-B7BF-F745-8756-0970280E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D641-207A-A64A-B911-FB333DFB15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31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E638D-470E-104F-89C6-3502964A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F52F-7776-0C44-A767-4B51E2783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EEA83-D153-5141-A360-2F954A6C3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8319F-443E-144B-BCC0-1F5EFB1E2AD9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119D3-F48A-114E-A3A9-2FC359AC2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EF18D-F7BA-8B46-A3BD-3CCB989FA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BD641-207A-A64A-B911-FB333DFB15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94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05483-9CE1-4157-8BFE-70B16F4750F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F3DAB-4F6E-4B71-9AB8-81151B3D6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nnicb-nn.engagement@nhs.net" TargetMode="External"/><Relationship Id="rId4" Type="http://schemas.openxmlformats.org/officeDocument/2006/relationships/hyperlink" Target="https://docs.google.com/forms/d/e/1FAIpQLSfGNS9iFLgBiNOG34TxE9j0LYR_S4K4wRhsWqJpQlyd7EAFqg/viewfor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file:///\\nhis.local\pct\N&amp;N%20CCG\Quality\Transformation\Maternity\LMS%20plan\PMO\21.%20Equity\Equity%20Strategy\Nottm%20&amp;%20Notts%20MATERNITY%20EQUITY%20Strategy%20v0.3%20April%202023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39B5CE-7A21-BC41-851A-668D4684D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7048" y="-829624"/>
            <a:ext cx="13502939" cy="86673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9DC0CE-8E9E-41DA-9E53-45746A4E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090" y="0"/>
            <a:ext cx="8358054" cy="1228676"/>
          </a:xfrm>
        </p:spPr>
        <p:txBody>
          <a:bodyPr>
            <a:normAutofit/>
          </a:bodyPr>
          <a:lstStyle/>
          <a:p>
            <a:r>
              <a:rPr lang="en-GB" b="1" u="sng" dirty="0"/>
              <a:t>Maternity Equity 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9BD59-2B1C-4653-917E-A82098A309F1}"/>
              </a:ext>
            </a:extLst>
          </p:cNvPr>
          <p:cNvSpPr txBox="1"/>
          <p:nvPr/>
        </p:nvSpPr>
        <p:spPr>
          <a:xfrm>
            <a:off x="517617" y="1570425"/>
            <a:ext cx="5524500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Nottingham &amp; Nottinghamshire LMNS* have developed an Equity Strategy which aims to improve:</a:t>
            </a: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equity for </a:t>
            </a:r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mothers and babies</a:t>
            </a:r>
            <a:endParaRPr lang="en-GB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race equality for</a:t>
            </a:r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maternity &amp; neonatal staff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39222E-5F1B-4B26-BA74-A0B04923EF14}"/>
              </a:ext>
            </a:extLst>
          </p:cNvPr>
          <p:cNvSpPr txBox="1"/>
          <p:nvPr/>
        </p:nvSpPr>
        <p:spPr>
          <a:xfrm>
            <a:off x="6408963" y="1570425"/>
            <a:ext cx="5265420" cy="2831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strategy is our starting point, outlining our intentions of what we want to achieve locally to embed equity into maternity services. </a:t>
            </a:r>
          </a:p>
          <a:p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B690B5-B917-40A6-AE6B-EDDD8B8DE883}"/>
              </a:ext>
            </a:extLst>
          </p:cNvPr>
          <p:cNvSpPr txBox="1"/>
          <p:nvPr/>
        </p:nvSpPr>
        <p:spPr>
          <a:xfrm>
            <a:off x="-214044" y="6024389"/>
            <a:ext cx="6829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i="1" dirty="0">
                <a:solidFill>
                  <a:srgbClr val="2B2B2A"/>
                </a:solidFill>
              </a:rPr>
              <a:t>*LOCAL MATERNITY &amp; NEONATAL SYSTEM (LMNS)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D48D74-887B-4B54-9CD5-F98BB1B8E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659" y="5566410"/>
            <a:ext cx="3307626" cy="9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5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0923BA4-B5AF-488B-AEC6-C383B1133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t="3283" r="4706" b="18069"/>
          <a:stretch/>
        </p:blipFill>
        <p:spPr>
          <a:xfrm>
            <a:off x="7258379" y="4376756"/>
            <a:ext cx="3815894" cy="1012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9B5CE-7A21-BC41-851A-668D4684D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7048" y="-829624"/>
            <a:ext cx="13502939" cy="86673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8047CD-45FE-4F8E-BDE9-46A32F8E13F7}"/>
              </a:ext>
            </a:extLst>
          </p:cNvPr>
          <p:cNvSpPr txBox="1"/>
          <p:nvPr/>
        </p:nvSpPr>
        <p:spPr>
          <a:xfrm>
            <a:off x="6424513" y="4266113"/>
            <a:ext cx="5483627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2800" dirty="0">
              <a:solidFill>
                <a:schemeClr val="accent4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solidFill>
                <a:schemeClr val="accent4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000" dirty="0">
              <a:solidFill>
                <a:schemeClr val="accent4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 can also sign up to volunteer for our local Maternity Voices </a:t>
            </a:r>
            <a:r>
              <a:rPr lang="en-GB" sz="2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Click here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46F8F-CDAA-4095-A8EE-DA8FDC548594}"/>
              </a:ext>
            </a:extLst>
          </p:cNvPr>
          <p:cNvSpPr txBox="1"/>
          <p:nvPr/>
        </p:nvSpPr>
        <p:spPr>
          <a:xfrm>
            <a:off x="437114" y="1195420"/>
            <a:ext cx="5483627" cy="5278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now need to bring the strategy to life and we will:</a:t>
            </a: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together with women and families to coproduce the action plans, ensuring that people’s experiences shape our work </a:t>
            </a: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in collaboration with partners in the system to develop detailed and meaningful action plans for our intentions</a:t>
            </a:r>
            <a:endParaRPr lang="en-GB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9DC0CE-8E9E-41DA-9E53-45746A4E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090" y="0"/>
            <a:ext cx="8358054" cy="1228676"/>
          </a:xfrm>
        </p:spPr>
        <p:txBody>
          <a:bodyPr>
            <a:normAutofit/>
          </a:bodyPr>
          <a:lstStyle/>
          <a:p>
            <a:r>
              <a:rPr lang="en-GB" b="1" u="sng" dirty="0"/>
              <a:t>Maternity Equity Strategy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04F97A-F5A8-4F90-8765-FDD3D02D534B}"/>
              </a:ext>
            </a:extLst>
          </p:cNvPr>
          <p:cNvSpPr txBox="1"/>
          <p:nvPr/>
        </p:nvSpPr>
        <p:spPr>
          <a:xfrm>
            <a:off x="9768865" y="2467574"/>
            <a:ext cx="484627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B93D7-2B6F-43F0-A18A-938DC6F5EDEC}"/>
              </a:ext>
            </a:extLst>
          </p:cNvPr>
          <p:cNvSpPr txBox="1"/>
          <p:nvPr/>
        </p:nvSpPr>
        <p:spPr>
          <a:xfrm>
            <a:off x="6606966" y="1253059"/>
            <a:ext cx="511872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recent experience of our maternity services and would like to get involved to improve equity, please email our engagement team at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nnicb-nn.engagement@nhs.net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62526B4-D21A-4EBF-8E1D-C23F1FCB9046}"/>
              </a:ext>
            </a:extLst>
          </p:cNvPr>
          <p:cNvSpPr/>
          <p:nvPr/>
        </p:nvSpPr>
        <p:spPr>
          <a:xfrm rot="19707623">
            <a:off x="5207864" y="3100858"/>
            <a:ext cx="1988055" cy="676391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3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C80C17-9FD8-42CC-9631-88F815854612}"/>
              </a:ext>
            </a:extLst>
          </p:cNvPr>
          <p:cNvSpPr txBox="1"/>
          <p:nvPr/>
        </p:nvSpPr>
        <p:spPr>
          <a:xfrm>
            <a:off x="1628260" y="516779"/>
            <a:ext cx="4872990" cy="522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A6AADA-DD3D-F647-BA14-C1BF91654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6" y="12392"/>
            <a:ext cx="8086416" cy="6845608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D8B8AD-7B49-BC4A-8B21-5951D1ABF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246" y="-144216"/>
            <a:ext cx="3692969" cy="2612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9DC410-ADEC-4EB0-B679-AE9872D5A0BA}"/>
              </a:ext>
            </a:extLst>
          </p:cNvPr>
          <p:cNvSpPr txBox="1"/>
          <p:nvPr/>
        </p:nvSpPr>
        <p:spPr>
          <a:xfrm>
            <a:off x="1978227" y="1162155"/>
            <a:ext cx="4173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15EB8"/>
                </a:solidFill>
              </a:rPr>
              <a:t>Please click on link below to open our Maternity Equity Strategy:</a:t>
            </a:r>
          </a:p>
          <a:p>
            <a:pPr algn="ctr"/>
            <a:endParaRPr lang="en-GB" sz="2800" b="1" dirty="0">
              <a:solidFill>
                <a:srgbClr val="015EB8"/>
              </a:solidFill>
              <a:hlinkClick r:id="rId4" action="ppaction://hlinkfile"/>
            </a:endParaRPr>
          </a:p>
          <a:p>
            <a:pPr algn="ctr"/>
            <a:r>
              <a:rPr lang="en-GB" sz="2800" b="1" dirty="0" err="1">
                <a:solidFill>
                  <a:srgbClr val="015EB8"/>
                </a:solidFill>
                <a:hlinkClick r:id="rId4" action="ppaction://hlinkfile"/>
              </a:rPr>
              <a:t>Nottm</a:t>
            </a:r>
            <a:r>
              <a:rPr lang="en-GB" sz="2800" b="1" dirty="0">
                <a:solidFill>
                  <a:srgbClr val="015EB8"/>
                </a:solidFill>
                <a:hlinkClick r:id="rId4" action="ppaction://hlinkfile"/>
              </a:rPr>
              <a:t> &amp; Notts MATERNITY EQUITY Strategy v0.3 April 2023.docx</a:t>
            </a:r>
            <a:endParaRPr lang="en-GB" sz="2800" b="1" dirty="0">
              <a:solidFill>
                <a:srgbClr val="015EB8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D69051-6D98-4D29-ACB0-3CEF8227C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462" y="5510359"/>
            <a:ext cx="3628236" cy="10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1641"/>
      </p:ext>
    </p:extLst>
  </p:cSld>
  <p:clrMapOvr>
    <a:masterClrMapping/>
  </p:clrMapOvr>
</p:sld>
</file>

<file path=ppt/theme/theme1.xml><?xml version="1.0" encoding="utf-8"?>
<a:theme xmlns:a="http://schemas.openxmlformats.org/drawingml/2006/main" name="IC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B" id="{788BD79E-E12B-41E4-8B6A-DBB8892BE3D9}" vid="{D4EF320A-2B95-44E7-8D68-33ED772A0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ICB</Template>
  <TotalTime>1596</TotalTime>
  <Words>186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ICB</vt:lpstr>
      <vt:lpstr>Office Theme</vt:lpstr>
      <vt:lpstr>Maternity Equity Strategy</vt:lpstr>
      <vt:lpstr>Maternity Equity Strategy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Giulia Michela Zucco</dc:creator>
  <cp:lastModifiedBy>ERRINGTON, Sam (NHS NOTTINGHAM AND NOTTINGHAMSHIRE ICB - 52R)</cp:lastModifiedBy>
  <cp:revision>107</cp:revision>
  <dcterms:created xsi:type="dcterms:W3CDTF">2022-06-21T11:26:06Z</dcterms:created>
  <dcterms:modified xsi:type="dcterms:W3CDTF">2023-04-27T10:37:16Z</dcterms:modified>
</cp:coreProperties>
</file>