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28002" y="2141918"/>
            <a:ext cx="3564001" cy="277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46993" y="2210871"/>
            <a:ext cx="3605860" cy="2494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56000" y="2141918"/>
            <a:ext cx="3672001" cy="2770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3564254" cy="6563359"/>
          </a:xfrm>
          <a:custGeom>
            <a:avLst/>
            <a:gdLst/>
            <a:ahLst/>
            <a:cxnLst/>
            <a:rect l="l" t="t" r="r" b="b"/>
            <a:pathLst>
              <a:path w="3564254" h="6563359">
                <a:moveTo>
                  <a:pt x="3564001" y="0"/>
                </a:moveTo>
                <a:lnTo>
                  <a:pt x="0" y="0"/>
                </a:lnTo>
                <a:lnTo>
                  <a:pt x="0" y="6562801"/>
                </a:lnTo>
                <a:lnTo>
                  <a:pt x="3564001" y="6562801"/>
                </a:lnTo>
                <a:lnTo>
                  <a:pt x="3564001" y="0"/>
                </a:lnTo>
                <a:close/>
              </a:path>
            </a:pathLst>
          </a:custGeom>
          <a:solidFill>
            <a:srgbClr val="00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562800"/>
            <a:ext cx="3564254" cy="997585"/>
          </a:xfrm>
          <a:custGeom>
            <a:avLst/>
            <a:gdLst/>
            <a:ahLst/>
            <a:cxnLst/>
            <a:rect l="l" t="t" r="r" b="b"/>
            <a:pathLst>
              <a:path w="3564254" h="997584">
                <a:moveTo>
                  <a:pt x="3564001" y="0"/>
                </a:moveTo>
                <a:lnTo>
                  <a:pt x="0" y="0"/>
                </a:lnTo>
                <a:lnTo>
                  <a:pt x="0" y="997203"/>
                </a:lnTo>
                <a:lnTo>
                  <a:pt x="3564001" y="997203"/>
                </a:lnTo>
                <a:lnTo>
                  <a:pt x="3564001" y="0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564001" y="4957305"/>
            <a:ext cx="7128509" cy="1524000"/>
          </a:xfrm>
          <a:custGeom>
            <a:avLst/>
            <a:gdLst/>
            <a:ahLst/>
            <a:cxnLst/>
            <a:rect l="l" t="t" r="r" b="b"/>
            <a:pathLst>
              <a:path w="7128509" h="1524000">
                <a:moveTo>
                  <a:pt x="0" y="1523733"/>
                </a:moveTo>
                <a:lnTo>
                  <a:pt x="7128002" y="1523733"/>
                </a:lnTo>
                <a:lnTo>
                  <a:pt x="7128002" y="0"/>
                </a:lnTo>
                <a:lnTo>
                  <a:pt x="0" y="0"/>
                </a:lnTo>
                <a:lnTo>
                  <a:pt x="0" y="1523733"/>
                </a:lnTo>
                <a:close/>
              </a:path>
            </a:pathLst>
          </a:custGeom>
          <a:solidFill>
            <a:srgbClr val="00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64001" y="6481038"/>
            <a:ext cx="7128509" cy="1079500"/>
          </a:xfrm>
          <a:custGeom>
            <a:avLst/>
            <a:gdLst/>
            <a:ahLst/>
            <a:cxnLst/>
            <a:rect l="l" t="t" r="r" b="b"/>
            <a:pathLst>
              <a:path w="7128509" h="1079500">
                <a:moveTo>
                  <a:pt x="0" y="1078966"/>
                </a:moveTo>
                <a:lnTo>
                  <a:pt x="7128002" y="1078966"/>
                </a:lnTo>
                <a:lnTo>
                  <a:pt x="7128002" y="0"/>
                </a:lnTo>
                <a:lnTo>
                  <a:pt x="0" y="0"/>
                </a:lnTo>
                <a:lnTo>
                  <a:pt x="0" y="1078966"/>
                </a:lnTo>
                <a:close/>
              </a:path>
            </a:pathLst>
          </a:custGeom>
          <a:solidFill>
            <a:srgbClr val="00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300" y="522679"/>
            <a:ext cx="1014279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www.connectednottinghamshire.nhs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9300" y="5859460"/>
            <a:ext cx="3006725" cy="6737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b="1" spc="-45" dirty="0">
                <a:solidFill>
                  <a:srgbClr val="90C960"/>
                </a:solidFill>
                <a:latin typeface="Arial"/>
                <a:cs typeface="Arial"/>
              </a:rPr>
              <a:t>For </a:t>
            </a:r>
            <a:r>
              <a:rPr sz="1200" b="1" spc="-10" dirty="0">
                <a:solidFill>
                  <a:srgbClr val="90C960"/>
                </a:solidFill>
                <a:latin typeface="Arial"/>
                <a:cs typeface="Arial"/>
              </a:rPr>
              <a:t>more</a:t>
            </a:r>
            <a:r>
              <a:rPr sz="1200" b="1" spc="40" dirty="0">
                <a:solidFill>
                  <a:srgbClr val="90C960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90C960"/>
                </a:solidFill>
                <a:latin typeface="Arial"/>
                <a:cs typeface="Arial"/>
              </a:rPr>
              <a:t>information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65"/>
              </a:spcBef>
            </a:pP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more,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team 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here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or go 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online 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800" spc="55" dirty="0">
                <a:solidFill>
                  <a:srgbClr val="FFFFFF"/>
                </a:solidFill>
                <a:latin typeface="Arial"/>
                <a:cs typeface="Arial"/>
              </a:rPr>
              <a:t>find out 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800" b="1" spc="-5" dirty="0">
                <a:solidFill>
                  <a:srgbClr val="90C960"/>
                </a:solidFill>
                <a:latin typeface="Arial"/>
                <a:cs typeface="Arial"/>
                <a:hlinkClick r:id="rId2"/>
              </a:rPr>
              <a:t>www.connectednottinghamshire.nhs.uk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3300" y="967169"/>
            <a:ext cx="2948940" cy="8915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7620" algn="ctr">
              <a:lnSpc>
                <a:spcPts val="3100"/>
              </a:lnSpc>
              <a:spcBef>
                <a:spcPts val="720"/>
              </a:spcBef>
            </a:pPr>
            <a:r>
              <a:rPr sz="3100" b="1" spc="-165" dirty="0">
                <a:solidFill>
                  <a:srgbClr val="90C960"/>
                </a:solidFill>
                <a:latin typeface="Arial"/>
                <a:cs typeface="Arial"/>
              </a:rPr>
              <a:t>Your </a:t>
            </a:r>
            <a:r>
              <a:rPr sz="3100" b="1" spc="-105" dirty="0">
                <a:solidFill>
                  <a:srgbClr val="90C960"/>
                </a:solidFill>
                <a:latin typeface="Arial"/>
                <a:cs typeface="Arial"/>
              </a:rPr>
              <a:t>health,  </a:t>
            </a:r>
            <a:r>
              <a:rPr sz="3100" b="1" spc="-95" dirty="0">
                <a:solidFill>
                  <a:srgbClr val="90C960"/>
                </a:solidFill>
                <a:latin typeface="Arial"/>
                <a:cs typeface="Arial"/>
              </a:rPr>
              <a:t>your</a:t>
            </a:r>
            <a:r>
              <a:rPr sz="3100" b="1" spc="-325" dirty="0">
                <a:solidFill>
                  <a:srgbClr val="90C960"/>
                </a:solidFill>
                <a:latin typeface="Arial"/>
                <a:cs typeface="Arial"/>
              </a:rPr>
              <a:t> </a:t>
            </a:r>
            <a:r>
              <a:rPr sz="3100" b="1" spc="-95" dirty="0">
                <a:solidFill>
                  <a:srgbClr val="90C960"/>
                </a:solidFill>
                <a:latin typeface="Arial"/>
                <a:cs typeface="Arial"/>
              </a:rPr>
              <a:t>information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8002" y="2123922"/>
            <a:ext cx="3564254" cy="36195"/>
          </a:xfrm>
          <a:custGeom>
            <a:avLst/>
            <a:gdLst/>
            <a:ahLst/>
            <a:cxnLst/>
            <a:rect l="l" t="t" r="r" b="b"/>
            <a:pathLst>
              <a:path w="3564254" h="36194">
                <a:moveTo>
                  <a:pt x="3564001" y="0"/>
                </a:moveTo>
                <a:lnTo>
                  <a:pt x="0" y="0"/>
                </a:lnTo>
                <a:lnTo>
                  <a:pt x="0" y="36004"/>
                </a:lnTo>
                <a:lnTo>
                  <a:pt x="3564001" y="36004"/>
                </a:lnTo>
                <a:lnTo>
                  <a:pt x="3564001" y="0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4001" y="2123909"/>
            <a:ext cx="3564254" cy="36195"/>
          </a:xfrm>
          <a:custGeom>
            <a:avLst/>
            <a:gdLst/>
            <a:ahLst/>
            <a:cxnLst/>
            <a:rect l="l" t="t" r="r" b="b"/>
            <a:pathLst>
              <a:path w="3564254" h="36194">
                <a:moveTo>
                  <a:pt x="3564001" y="0"/>
                </a:moveTo>
                <a:lnTo>
                  <a:pt x="0" y="0"/>
                </a:lnTo>
                <a:lnTo>
                  <a:pt x="0" y="36004"/>
                </a:lnTo>
                <a:lnTo>
                  <a:pt x="3564001" y="36004"/>
                </a:lnTo>
                <a:lnTo>
                  <a:pt x="3564001" y="0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23922"/>
            <a:ext cx="3564254" cy="36195"/>
          </a:xfrm>
          <a:custGeom>
            <a:avLst/>
            <a:gdLst/>
            <a:ahLst/>
            <a:cxnLst/>
            <a:rect l="l" t="t" r="r" b="b"/>
            <a:pathLst>
              <a:path w="3564254" h="36194">
                <a:moveTo>
                  <a:pt x="3564001" y="0"/>
                </a:moveTo>
                <a:lnTo>
                  <a:pt x="0" y="0"/>
                </a:lnTo>
                <a:lnTo>
                  <a:pt x="0" y="36004"/>
                </a:lnTo>
                <a:lnTo>
                  <a:pt x="3564001" y="36004"/>
                </a:lnTo>
                <a:lnTo>
                  <a:pt x="3564001" y="0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5050" y="4789055"/>
            <a:ext cx="2950210" cy="1692275"/>
          </a:xfrm>
          <a:custGeom>
            <a:avLst/>
            <a:gdLst/>
            <a:ahLst/>
            <a:cxnLst/>
            <a:rect l="l" t="t" r="r" b="b"/>
            <a:pathLst>
              <a:path w="2950209" h="1692275">
                <a:moveTo>
                  <a:pt x="2949905" y="0"/>
                </a:moveTo>
                <a:lnTo>
                  <a:pt x="0" y="0"/>
                </a:lnTo>
                <a:lnTo>
                  <a:pt x="0" y="1691982"/>
                </a:lnTo>
                <a:lnTo>
                  <a:pt x="2949905" y="1691982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31400" y="4856830"/>
            <a:ext cx="2581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comes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1400" y="4957986"/>
            <a:ext cx="2756535" cy="14624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you.</a:t>
            </a:r>
            <a:endParaRPr sz="900" dirty="0">
              <a:latin typeface="Arial"/>
              <a:cs typeface="Arial"/>
            </a:endParaRPr>
          </a:p>
          <a:p>
            <a:pPr marL="12700" marR="25400">
              <a:lnSpc>
                <a:spcPct val="111100"/>
              </a:lnSpc>
              <a:spcBef>
                <a:spcPts val="285"/>
              </a:spcBef>
            </a:pP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together,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we’d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like  you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share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GP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record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professionals.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284"/>
              </a:spcBef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safe,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professionals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who 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record 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it.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even 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decide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see.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00" b="1" i="1" dirty="0">
                <a:solidFill>
                  <a:srgbClr val="0069AE"/>
                </a:solidFill>
                <a:latin typeface="Calibri"/>
                <a:cs typeface="Calibri"/>
              </a:rPr>
              <a:t>It’s </a:t>
            </a:r>
            <a:r>
              <a:rPr sz="1400" b="1" i="1" spc="75" dirty="0">
                <a:solidFill>
                  <a:srgbClr val="0069AE"/>
                </a:solidFill>
                <a:latin typeface="Calibri"/>
                <a:cs typeface="Calibri"/>
              </a:rPr>
              <a:t>your </a:t>
            </a:r>
            <a:r>
              <a:rPr sz="1400" b="1" i="1" spc="45" dirty="0">
                <a:solidFill>
                  <a:srgbClr val="0069AE"/>
                </a:solidFill>
                <a:latin typeface="Calibri"/>
                <a:cs typeface="Calibri"/>
              </a:rPr>
              <a:t>health, </a:t>
            </a:r>
            <a:r>
              <a:rPr sz="1400" b="1" i="1" spc="75" dirty="0">
                <a:solidFill>
                  <a:srgbClr val="0069AE"/>
                </a:solidFill>
                <a:latin typeface="Calibri"/>
                <a:cs typeface="Calibri"/>
              </a:rPr>
              <a:t>your</a:t>
            </a:r>
            <a:r>
              <a:rPr sz="1400" b="1" i="1" spc="-65" dirty="0">
                <a:solidFill>
                  <a:srgbClr val="0069AE"/>
                </a:solidFill>
                <a:latin typeface="Calibri"/>
                <a:cs typeface="Calibri"/>
              </a:rPr>
              <a:t> </a:t>
            </a:r>
            <a:r>
              <a:rPr sz="1400" b="1" i="1" spc="50" dirty="0">
                <a:solidFill>
                  <a:srgbClr val="0069AE"/>
                </a:solidFill>
                <a:latin typeface="Calibri"/>
                <a:cs typeface="Calibri"/>
              </a:rPr>
              <a:t>information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5050" y="4789055"/>
            <a:ext cx="2950210" cy="1692275"/>
          </a:xfrm>
          <a:custGeom>
            <a:avLst/>
            <a:gdLst/>
            <a:ahLst/>
            <a:cxnLst/>
            <a:rect l="l" t="t" r="r" b="b"/>
            <a:pathLst>
              <a:path w="2950209" h="1692275">
                <a:moveTo>
                  <a:pt x="0" y="19050"/>
                </a:moveTo>
                <a:lnTo>
                  <a:pt x="0" y="1672932"/>
                </a:lnTo>
                <a:lnTo>
                  <a:pt x="0" y="1691982"/>
                </a:lnTo>
                <a:lnTo>
                  <a:pt x="19050" y="1691982"/>
                </a:lnTo>
                <a:lnTo>
                  <a:pt x="2930855" y="1691982"/>
                </a:lnTo>
                <a:lnTo>
                  <a:pt x="2949905" y="1691982"/>
                </a:lnTo>
                <a:lnTo>
                  <a:pt x="2949905" y="1672932"/>
                </a:lnTo>
                <a:lnTo>
                  <a:pt x="2949905" y="19050"/>
                </a:lnTo>
                <a:lnTo>
                  <a:pt x="2949905" y="0"/>
                </a:lnTo>
                <a:lnTo>
                  <a:pt x="2930855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5300" y="522679"/>
            <a:ext cx="2437130" cy="104131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320"/>
              </a:spcBef>
            </a:pPr>
            <a:r>
              <a:rPr spc="25" dirty="0"/>
              <a:t>What </a:t>
            </a:r>
            <a:r>
              <a:rPr spc="-180" dirty="0"/>
              <a:t>is  </a:t>
            </a:r>
            <a:r>
              <a:rPr lang="en-GB" spc="-180" dirty="0"/>
              <a:t>my </a:t>
            </a:r>
            <a:r>
              <a:rPr lang="en-GB" spc="-50" dirty="0"/>
              <a:t>Integrated Digital Care Record</a:t>
            </a:r>
            <a:r>
              <a:rPr spc="-105" dirty="0"/>
              <a:t>?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5300" y="2302880"/>
            <a:ext cx="30111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moment, all health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providers 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across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Nottinghamshire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paper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electronic 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records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you.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mean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available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 where  you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be,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 you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end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repeating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yourself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treated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services.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300" y="3477630"/>
            <a:ext cx="2943860" cy="1633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GB" sz="1000" spc="10" dirty="0">
                <a:solidFill>
                  <a:srgbClr val="FFFFFF"/>
                </a:solidFill>
                <a:latin typeface="Arial"/>
                <a:cs typeface="Arial"/>
              </a:rPr>
              <a:t>Integrated Digital Care Record 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secure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confidential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will,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time,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contain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your health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so 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care.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joined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coordinated 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shared </a:t>
            </a:r>
            <a:r>
              <a:rPr sz="1000" spc="3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order 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deliver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make 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decisions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effectively.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300" y="5185781"/>
            <a:ext cx="2749550" cy="733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GB" sz="1000" spc="10" dirty="0">
                <a:solidFill>
                  <a:srgbClr val="FFFFFF"/>
                </a:solidFill>
                <a:latin typeface="Arial"/>
                <a:cs typeface="Arial"/>
              </a:rPr>
              <a:t>Integrated Digital Care Record 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collaboration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1000" spc="-125" dirty="0">
                <a:solidFill>
                  <a:srgbClr val="FFFFFF"/>
                </a:solidFill>
                <a:latin typeface="Arial"/>
                <a:cs typeface="Arial"/>
              </a:rPr>
              <a:t>GP,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hospital, community,  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mental health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across 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Nottinghamshire.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34938" y="288010"/>
            <a:ext cx="2605065" cy="346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13221" y="2046498"/>
            <a:ext cx="708025" cy="708025"/>
          </a:xfrm>
          <a:custGeom>
            <a:avLst/>
            <a:gdLst/>
            <a:ahLst/>
            <a:cxnLst/>
            <a:rect l="l" t="t" r="r" b="b"/>
            <a:pathLst>
              <a:path w="708025" h="708025">
                <a:moveTo>
                  <a:pt x="353822" y="0"/>
                </a:moveTo>
                <a:lnTo>
                  <a:pt x="305809" y="3229"/>
                </a:lnTo>
                <a:lnTo>
                  <a:pt x="259760" y="12638"/>
                </a:lnTo>
                <a:lnTo>
                  <a:pt x="216096" y="27804"/>
                </a:lnTo>
                <a:lnTo>
                  <a:pt x="175239" y="48305"/>
                </a:lnTo>
                <a:lnTo>
                  <a:pt x="137610" y="73721"/>
                </a:lnTo>
                <a:lnTo>
                  <a:pt x="103630" y="103628"/>
                </a:lnTo>
                <a:lnTo>
                  <a:pt x="73721" y="137607"/>
                </a:lnTo>
                <a:lnTo>
                  <a:pt x="48306" y="175235"/>
                </a:lnTo>
                <a:lnTo>
                  <a:pt x="27804" y="216091"/>
                </a:lnTo>
                <a:lnTo>
                  <a:pt x="12638" y="259753"/>
                </a:lnTo>
                <a:lnTo>
                  <a:pt x="3229" y="305799"/>
                </a:lnTo>
                <a:lnTo>
                  <a:pt x="0" y="353809"/>
                </a:lnTo>
                <a:lnTo>
                  <a:pt x="3229" y="401821"/>
                </a:lnTo>
                <a:lnTo>
                  <a:pt x="12638" y="447870"/>
                </a:lnTo>
                <a:lnTo>
                  <a:pt x="27804" y="491534"/>
                </a:lnTo>
                <a:lnTo>
                  <a:pt x="48306" y="532391"/>
                </a:lnTo>
                <a:lnTo>
                  <a:pt x="73721" y="570021"/>
                </a:lnTo>
                <a:lnTo>
                  <a:pt x="103630" y="604000"/>
                </a:lnTo>
                <a:lnTo>
                  <a:pt x="137610" y="633909"/>
                </a:lnTo>
                <a:lnTo>
                  <a:pt x="175239" y="659325"/>
                </a:lnTo>
                <a:lnTo>
                  <a:pt x="216096" y="679826"/>
                </a:lnTo>
                <a:lnTo>
                  <a:pt x="259760" y="694992"/>
                </a:lnTo>
                <a:lnTo>
                  <a:pt x="305809" y="704401"/>
                </a:lnTo>
                <a:lnTo>
                  <a:pt x="353822" y="707631"/>
                </a:lnTo>
                <a:lnTo>
                  <a:pt x="401831" y="704401"/>
                </a:lnTo>
                <a:lnTo>
                  <a:pt x="447879" y="694992"/>
                </a:lnTo>
                <a:lnTo>
                  <a:pt x="491541" y="679826"/>
                </a:lnTo>
                <a:lnTo>
                  <a:pt x="532399" y="659325"/>
                </a:lnTo>
                <a:lnTo>
                  <a:pt x="570028" y="633909"/>
                </a:lnTo>
                <a:lnTo>
                  <a:pt x="604008" y="604000"/>
                </a:lnTo>
                <a:lnTo>
                  <a:pt x="633918" y="570021"/>
                </a:lnTo>
                <a:lnTo>
                  <a:pt x="659335" y="532391"/>
                </a:lnTo>
                <a:lnTo>
                  <a:pt x="679837" y="491534"/>
                </a:lnTo>
                <a:lnTo>
                  <a:pt x="695004" y="447870"/>
                </a:lnTo>
                <a:lnTo>
                  <a:pt x="704413" y="401821"/>
                </a:lnTo>
                <a:lnTo>
                  <a:pt x="707644" y="353809"/>
                </a:lnTo>
                <a:lnTo>
                  <a:pt x="704413" y="305799"/>
                </a:lnTo>
                <a:lnTo>
                  <a:pt x="695004" y="259753"/>
                </a:lnTo>
                <a:lnTo>
                  <a:pt x="679837" y="216091"/>
                </a:lnTo>
                <a:lnTo>
                  <a:pt x="659335" y="175235"/>
                </a:lnTo>
                <a:lnTo>
                  <a:pt x="633918" y="137607"/>
                </a:lnTo>
                <a:lnTo>
                  <a:pt x="604008" y="103628"/>
                </a:lnTo>
                <a:lnTo>
                  <a:pt x="570028" y="73721"/>
                </a:lnTo>
                <a:lnTo>
                  <a:pt x="532399" y="48305"/>
                </a:lnTo>
                <a:lnTo>
                  <a:pt x="491541" y="27804"/>
                </a:lnTo>
                <a:lnTo>
                  <a:pt x="447879" y="12638"/>
                </a:lnTo>
                <a:lnTo>
                  <a:pt x="401831" y="3229"/>
                </a:lnTo>
                <a:lnTo>
                  <a:pt x="353822" y="0"/>
                </a:lnTo>
                <a:close/>
              </a:path>
            </a:pathLst>
          </a:custGeom>
          <a:solidFill>
            <a:srgbClr val="00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13221" y="2046498"/>
            <a:ext cx="708025" cy="708025"/>
          </a:xfrm>
          <a:custGeom>
            <a:avLst/>
            <a:gdLst/>
            <a:ahLst/>
            <a:cxnLst/>
            <a:rect l="l" t="t" r="r" b="b"/>
            <a:pathLst>
              <a:path w="708025" h="708025">
                <a:moveTo>
                  <a:pt x="353822" y="707631"/>
                </a:moveTo>
                <a:lnTo>
                  <a:pt x="401831" y="704401"/>
                </a:lnTo>
                <a:lnTo>
                  <a:pt x="447879" y="694992"/>
                </a:lnTo>
                <a:lnTo>
                  <a:pt x="491541" y="679826"/>
                </a:lnTo>
                <a:lnTo>
                  <a:pt x="532399" y="659325"/>
                </a:lnTo>
                <a:lnTo>
                  <a:pt x="570028" y="633909"/>
                </a:lnTo>
                <a:lnTo>
                  <a:pt x="604008" y="604000"/>
                </a:lnTo>
                <a:lnTo>
                  <a:pt x="633918" y="570021"/>
                </a:lnTo>
                <a:lnTo>
                  <a:pt x="659335" y="532391"/>
                </a:lnTo>
                <a:lnTo>
                  <a:pt x="679837" y="491534"/>
                </a:lnTo>
                <a:lnTo>
                  <a:pt x="695004" y="447870"/>
                </a:lnTo>
                <a:lnTo>
                  <a:pt x="704413" y="401821"/>
                </a:lnTo>
                <a:lnTo>
                  <a:pt x="707644" y="353809"/>
                </a:lnTo>
                <a:lnTo>
                  <a:pt x="704413" y="305799"/>
                </a:lnTo>
                <a:lnTo>
                  <a:pt x="695004" y="259753"/>
                </a:lnTo>
                <a:lnTo>
                  <a:pt x="679837" y="216091"/>
                </a:lnTo>
                <a:lnTo>
                  <a:pt x="659335" y="175235"/>
                </a:lnTo>
                <a:lnTo>
                  <a:pt x="633918" y="137607"/>
                </a:lnTo>
                <a:lnTo>
                  <a:pt x="604008" y="103628"/>
                </a:lnTo>
                <a:lnTo>
                  <a:pt x="570028" y="73721"/>
                </a:lnTo>
                <a:lnTo>
                  <a:pt x="532399" y="48305"/>
                </a:lnTo>
                <a:lnTo>
                  <a:pt x="491541" y="27804"/>
                </a:lnTo>
                <a:lnTo>
                  <a:pt x="447879" y="12638"/>
                </a:lnTo>
                <a:lnTo>
                  <a:pt x="401831" y="3229"/>
                </a:lnTo>
                <a:lnTo>
                  <a:pt x="353822" y="0"/>
                </a:lnTo>
                <a:lnTo>
                  <a:pt x="305809" y="3229"/>
                </a:lnTo>
                <a:lnTo>
                  <a:pt x="259760" y="12638"/>
                </a:lnTo>
                <a:lnTo>
                  <a:pt x="216096" y="27804"/>
                </a:lnTo>
                <a:lnTo>
                  <a:pt x="175239" y="48305"/>
                </a:lnTo>
                <a:lnTo>
                  <a:pt x="137610" y="73721"/>
                </a:lnTo>
                <a:lnTo>
                  <a:pt x="103630" y="103628"/>
                </a:lnTo>
                <a:lnTo>
                  <a:pt x="73721" y="137607"/>
                </a:lnTo>
                <a:lnTo>
                  <a:pt x="48306" y="175235"/>
                </a:lnTo>
                <a:lnTo>
                  <a:pt x="27804" y="216091"/>
                </a:lnTo>
                <a:lnTo>
                  <a:pt x="12638" y="259753"/>
                </a:lnTo>
                <a:lnTo>
                  <a:pt x="3229" y="305799"/>
                </a:lnTo>
                <a:lnTo>
                  <a:pt x="0" y="353809"/>
                </a:lnTo>
                <a:lnTo>
                  <a:pt x="3229" y="401821"/>
                </a:lnTo>
                <a:lnTo>
                  <a:pt x="12638" y="447870"/>
                </a:lnTo>
                <a:lnTo>
                  <a:pt x="27804" y="491534"/>
                </a:lnTo>
                <a:lnTo>
                  <a:pt x="48306" y="532391"/>
                </a:lnTo>
                <a:lnTo>
                  <a:pt x="73721" y="570021"/>
                </a:lnTo>
                <a:lnTo>
                  <a:pt x="103630" y="604000"/>
                </a:lnTo>
                <a:lnTo>
                  <a:pt x="137610" y="633909"/>
                </a:lnTo>
                <a:lnTo>
                  <a:pt x="175239" y="659325"/>
                </a:lnTo>
                <a:lnTo>
                  <a:pt x="216096" y="679826"/>
                </a:lnTo>
                <a:lnTo>
                  <a:pt x="259760" y="694992"/>
                </a:lnTo>
                <a:lnTo>
                  <a:pt x="305809" y="704401"/>
                </a:lnTo>
                <a:lnTo>
                  <a:pt x="353822" y="707631"/>
                </a:lnTo>
                <a:close/>
              </a:path>
            </a:pathLst>
          </a:custGeom>
          <a:ln w="14173">
            <a:solidFill>
              <a:srgbClr val="90C9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16604" y="2186025"/>
            <a:ext cx="300990" cy="121920"/>
          </a:xfrm>
          <a:custGeom>
            <a:avLst/>
            <a:gdLst/>
            <a:ahLst/>
            <a:cxnLst/>
            <a:rect l="l" t="t" r="r" b="b"/>
            <a:pathLst>
              <a:path w="300990" h="121919">
                <a:moveTo>
                  <a:pt x="300888" y="0"/>
                </a:moveTo>
                <a:lnTo>
                  <a:pt x="0" y="0"/>
                </a:lnTo>
                <a:lnTo>
                  <a:pt x="0" y="121742"/>
                </a:lnTo>
                <a:lnTo>
                  <a:pt x="300888" y="121742"/>
                </a:lnTo>
                <a:lnTo>
                  <a:pt x="300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25015" y="2195943"/>
            <a:ext cx="283465" cy="101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30643" y="2342415"/>
            <a:ext cx="439420" cy="278765"/>
          </a:xfrm>
          <a:custGeom>
            <a:avLst/>
            <a:gdLst/>
            <a:ahLst/>
            <a:cxnLst/>
            <a:rect l="l" t="t" r="r" b="b"/>
            <a:pathLst>
              <a:path w="439420" h="278764">
                <a:moveTo>
                  <a:pt x="130886" y="63449"/>
                </a:moveTo>
                <a:lnTo>
                  <a:pt x="75018" y="63449"/>
                </a:lnTo>
                <a:lnTo>
                  <a:pt x="75018" y="278536"/>
                </a:lnTo>
                <a:lnTo>
                  <a:pt x="130886" y="278536"/>
                </a:lnTo>
                <a:lnTo>
                  <a:pt x="130886" y="63449"/>
                </a:lnTo>
                <a:close/>
              </a:path>
              <a:path w="439420" h="278764">
                <a:moveTo>
                  <a:pt x="130886" y="0"/>
                </a:moveTo>
                <a:lnTo>
                  <a:pt x="81407" y="0"/>
                </a:lnTo>
                <a:lnTo>
                  <a:pt x="0" y="65443"/>
                </a:lnTo>
                <a:lnTo>
                  <a:pt x="27940" y="101752"/>
                </a:lnTo>
                <a:lnTo>
                  <a:pt x="75018" y="63449"/>
                </a:lnTo>
                <a:lnTo>
                  <a:pt x="130886" y="63449"/>
                </a:lnTo>
                <a:lnTo>
                  <a:pt x="130886" y="0"/>
                </a:lnTo>
                <a:close/>
              </a:path>
              <a:path w="439420" h="278764">
                <a:moveTo>
                  <a:pt x="284924" y="63449"/>
                </a:moveTo>
                <a:lnTo>
                  <a:pt x="229057" y="63449"/>
                </a:lnTo>
                <a:lnTo>
                  <a:pt x="229057" y="278536"/>
                </a:lnTo>
                <a:lnTo>
                  <a:pt x="284924" y="278536"/>
                </a:lnTo>
                <a:lnTo>
                  <a:pt x="284924" y="63449"/>
                </a:lnTo>
                <a:close/>
              </a:path>
              <a:path w="439420" h="278764">
                <a:moveTo>
                  <a:pt x="284924" y="0"/>
                </a:moveTo>
                <a:lnTo>
                  <a:pt x="235445" y="0"/>
                </a:lnTo>
                <a:lnTo>
                  <a:pt x="154038" y="65443"/>
                </a:lnTo>
                <a:lnTo>
                  <a:pt x="181965" y="101752"/>
                </a:lnTo>
                <a:lnTo>
                  <a:pt x="229057" y="63449"/>
                </a:lnTo>
                <a:lnTo>
                  <a:pt x="284924" y="63449"/>
                </a:lnTo>
                <a:lnTo>
                  <a:pt x="284924" y="0"/>
                </a:lnTo>
                <a:close/>
              </a:path>
              <a:path w="439420" h="278764">
                <a:moveTo>
                  <a:pt x="438962" y="63449"/>
                </a:moveTo>
                <a:lnTo>
                  <a:pt x="383095" y="63449"/>
                </a:lnTo>
                <a:lnTo>
                  <a:pt x="383095" y="278536"/>
                </a:lnTo>
                <a:lnTo>
                  <a:pt x="438962" y="278536"/>
                </a:lnTo>
                <a:lnTo>
                  <a:pt x="438962" y="63449"/>
                </a:lnTo>
                <a:close/>
              </a:path>
              <a:path w="439420" h="278764">
                <a:moveTo>
                  <a:pt x="438962" y="0"/>
                </a:moveTo>
                <a:lnTo>
                  <a:pt x="389483" y="0"/>
                </a:lnTo>
                <a:lnTo>
                  <a:pt x="308076" y="65443"/>
                </a:lnTo>
                <a:lnTo>
                  <a:pt x="336003" y="101752"/>
                </a:lnTo>
                <a:lnTo>
                  <a:pt x="383095" y="63449"/>
                </a:lnTo>
                <a:lnTo>
                  <a:pt x="438962" y="63449"/>
                </a:lnTo>
                <a:lnTo>
                  <a:pt x="4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3896" y="2086286"/>
            <a:ext cx="708025" cy="708025"/>
          </a:xfrm>
          <a:custGeom>
            <a:avLst/>
            <a:gdLst/>
            <a:ahLst/>
            <a:cxnLst/>
            <a:rect l="l" t="t" r="r" b="b"/>
            <a:pathLst>
              <a:path w="708025" h="708025">
                <a:moveTo>
                  <a:pt x="353822" y="0"/>
                </a:moveTo>
                <a:lnTo>
                  <a:pt x="305809" y="3229"/>
                </a:lnTo>
                <a:lnTo>
                  <a:pt x="259760" y="12638"/>
                </a:lnTo>
                <a:lnTo>
                  <a:pt x="216096" y="27804"/>
                </a:lnTo>
                <a:lnTo>
                  <a:pt x="175239" y="48305"/>
                </a:lnTo>
                <a:lnTo>
                  <a:pt x="137610" y="73721"/>
                </a:lnTo>
                <a:lnTo>
                  <a:pt x="103630" y="103628"/>
                </a:lnTo>
                <a:lnTo>
                  <a:pt x="73721" y="137607"/>
                </a:lnTo>
                <a:lnTo>
                  <a:pt x="48306" y="175235"/>
                </a:lnTo>
                <a:lnTo>
                  <a:pt x="27804" y="216091"/>
                </a:lnTo>
                <a:lnTo>
                  <a:pt x="12638" y="259753"/>
                </a:lnTo>
                <a:lnTo>
                  <a:pt x="3229" y="305799"/>
                </a:lnTo>
                <a:lnTo>
                  <a:pt x="0" y="353809"/>
                </a:lnTo>
                <a:lnTo>
                  <a:pt x="3229" y="401821"/>
                </a:lnTo>
                <a:lnTo>
                  <a:pt x="12638" y="447870"/>
                </a:lnTo>
                <a:lnTo>
                  <a:pt x="27804" y="491534"/>
                </a:lnTo>
                <a:lnTo>
                  <a:pt x="48306" y="532391"/>
                </a:lnTo>
                <a:lnTo>
                  <a:pt x="73721" y="570021"/>
                </a:lnTo>
                <a:lnTo>
                  <a:pt x="103630" y="604000"/>
                </a:lnTo>
                <a:lnTo>
                  <a:pt x="137610" y="633909"/>
                </a:lnTo>
                <a:lnTo>
                  <a:pt x="175239" y="659325"/>
                </a:lnTo>
                <a:lnTo>
                  <a:pt x="216096" y="679826"/>
                </a:lnTo>
                <a:lnTo>
                  <a:pt x="259760" y="694992"/>
                </a:lnTo>
                <a:lnTo>
                  <a:pt x="305809" y="704401"/>
                </a:lnTo>
                <a:lnTo>
                  <a:pt x="353822" y="707631"/>
                </a:lnTo>
                <a:lnTo>
                  <a:pt x="401831" y="704401"/>
                </a:lnTo>
                <a:lnTo>
                  <a:pt x="447879" y="694992"/>
                </a:lnTo>
                <a:lnTo>
                  <a:pt x="491541" y="679826"/>
                </a:lnTo>
                <a:lnTo>
                  <a:pt x="532399" y="659325"/>
                </a:lnTo>
                <a:lnTo>
                  <a:pt x="570028" y="633909"/>
                </a:lnTo>
                <a:lnTo>
                  <a:pt x="604008" y="604000"/>
                </a:lnTo>
                <a:lnTo>
                  <a:pt x="633918" y="570021"/>
                </a:lnTo>
                <a:lnTo>
                  <a:pt x="659335" y="532391"/>
                </a:lnTo>
                <a:lnTo>
                  <a:pt x="679837" y="491534"/>
                </a:lnTo>
                <a:lnTo>
                  <a:pt x="695004" y="447870"/>
                </a:lnTo>
                <a:lnTo>
                  <a:pt x="704413" y="401821"/>
                </a:lnTo>
                <a:lnTo>
                  <a:pt x="707644" y="353809"/>
                </a:lnTo>
                <a:lnTo>
                  <a:pt x="704413" y="305799"/>
                </a:lnTo>
                <a:lnTo>
                  <a:pt x="695004" y="259753"/>
                </a:lnTo>
                <a:lnTo>
                  <a:pt x="679837" y="216091"/>
                </a:lnTo>
                <a:lnTo>
                  <a:pt x="659335" y="175235"/>
                </a:lnTo>
                <a:lnTo>
                  <a:pt x="633918" y="137607"/>
                </a:lnTo>
                <a:lnTo>
                  <a:pt x="604008" y="103628"/>
                </a:lnTo>
                <a:lnTo>
                  <a:pt x="570028" y="73721"/>
                </a:lnTo>
                <a:lnTo>
                  <a:pt x="532399" y="48305"/>
                </a:lnTo>
                <a:lnTo>
                  <a:pt x="491541" y="27804"/>
                </a:lnTo>
                <a:lnTo>
                  <a:pt x="447879" y="12638"/>
                </a:lnTo>
                <a:lnTo>
                  <a:pt x="401831" y="3229"/>
                </a:lnTo>
                <a:lnTo>
                  <a:pt x="353822" y="0"/>
                </a:lnTo>
                <a:close/>
              </a:path>
            </a:pathLst>
          </a:custGeom>
          <a:solidFill>
            <a:srgbClr val="00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3896" y="2086286"/>
            <a:ext cx="708025" cy="708025"/>
          </a:xfrm>
          <a:custGeom>
            <a:avLst/>
            <a:gdLst/>
            <a:ahLst/>
            <a:cxnLst/>
            <a:rect l="l" t="t" r="r" b="b"/>
            <a:pathLst>
              <a:path w="708025" h="708025">
                <a:moveTo>
                  <a:pt x="353822" y="707631"/>
                </a:moveTo>
                <a:lnTo>
                  <a:pt x="401831" y="704401"/>
                </a:lnTo>
                <a:lnTo>
                  <a:pt x="447879" y="694992"/>
                </a:lnTo>
                <a:lnTo>
                  <a:pt x="491541" y="679826"/>
                </a:lnTo>
                <a:lnTo>
                  <a:pt x="532399" y="659325"/>
                </a:lnTo>
                <a:lnTo>
                  <a:pt x="570028" y="633909"/>
                </a:lnTo>
                <a:lnTo>
                  <a:pt x="604008" y="604000"/>
                </a:lnTo>
                <a:lnTo>
                  <a:pt x="633918" y="570021"/>
                </a:lnTo>
                <a:lnTo>
                  <a:pt x="659335" y="532391"/>
                </a:lnTo>
                <a:lnTo>
                  <a:pt x="679837" y="491534"/>
                </a:lnTo>
                <a:lnTo>
                  <a:pt x="695004" y="447870"/>
                </a:lnTo>
                <a:lnTo>
                  <a:pt x="704413" y="401821"/>
                </a:lnTo>
                <a:lnTo>
                  <a:pt x="707644" y="353809"/>
                </a:lnTo>
                <a:lnTo>
                  <a:pt x="704413" y="305799"/>
                </a:lnTo>
                <a:lnTo>
                  <a:pt x="695004" y="259753"/>
                </a:lnTo>
                <a:lnTo>
                  <a:pt x="679837" y="216091"/>
                </a:lnTo>
                <a:lnTo>
                  <a:pt x="659335" y="175235"/>
                </a:lnTo>
                <a:lnTo>
                  <a:pt x="633918" y="137607"/>
                </a:lnTo>
                <a:lnTo>
                  <a:pt x="604008" y="103628"/>
                </a:lnTo>
                <a:lnTo>
                  <a:pt x="570028" y="73721"/>
                </a:lnTo>
                <a:lnTo>
                  <a:pt x="532399" y="48305"/>
                </a:lnTo>
                <a:lnTo>
                  <a:pt x="491541" y="27804"/>
                </a:lnTo>
                <a:lnTo>
                  <a:pt x="447879" y="12638"/>
                </a:lnTo>
                <a:lnTo>
                  <a:pt x="401831" y="3229"/>
                </a:lnTo>
                <a:lnTo>
                  <a:pt x="353822" y="0"/>
                </a:lnTo>
                <a:lnTo>
                  <a:pt x="305809" y="3229"/>
                </a:lnTo>
                <a:lnTo>
                  <a:pt x="259760" y="12638"/>
                </a:lnTo>
                <a:lnTo>
                  <a:pt x="216096" y="27804"/>
                </a:lnTo>
                <a:lnTo>
                  <a:pt x="175239" y="48305"/>
                </a:lnTo>
                <a:lnTo>
                  <a:pt x="137610" y="73721"/>
                </a:lnTo>
                <a:lnTo>
                  <a:pt x="103630" y="103628"/>
                </a:lnTo>
                <a:lnTo>
                  <a:pt x="73721" y="137607"/>
                </a:lnTo>
                <a:lnTo>
                  <a:pt x="48306" y="175235"/>
                </a:lnTo>
                <a:lnTo>
                  <a:pt x="27804" y="216091"/>
                </a:lnTo>
                <a:lnTo>
                  <a:pt x="12638" y="259753"/>
                </a:lnTo>
                <a:lnTo>
                  <a:pt x="3229" y="305799"/>
                </a:lnTo>
                <a:lnTo>
                  <a:pt x="0" y="353809"/>
                </a:lnTo>
                <a:lnTo>
                  <a:pt x="3229" y="401821"/>
                </a:lnTo>
                <a:lnTo>
                  <a:pt x="12638" y="447870"/>
                </a:lnTo>
                <a:lnTo>
                  <a:pt x="27804" y="491534"/>
                </a:lnTo>
                <a:lnTo>
                  <a:pt x="48306" y="532391"/>
                </a:lnTo>
                <a:lnTo>
                  <a:pt x="73721" y="570021"/>
                </a:lnTo>
                <a:lnTo>
                  <a:pt x="103630" y="604000"/>
                </a:lnTo>
                <a:lnTo>
                  <a:pt x="137610" y="633909"/>
                </a:lnTo>
                <a:lnTo>
                  <a:pt x="175239" y="659325"/>
                </a:lnTo>
                <a:lnTo>
                  <a:pt x="216096" y="679826"/>
                </a:lnTo>
                <a:lnTo>
                  <a:pt x="259760" y="694992"/>
                </a:lnTo>
                <a:lnTo>
                  <a:pt x="305809" y="704401"/>
                </a:lnTo>
                <a:lnTo>
                  <a:pt x="353822" y="707631"/>
                </a:lnTo>
                <a:close/>
              </a:path>
            </a:pathLst>
          </a:custGeom>
          <a:ln w="14173">
            <a:solidFill>
              <a:srgbClr val="90C9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7660" y="2217357"/>
            <a:ext cx="500114" cy="411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88010"/>
            <a:ext cx="3564254" cy="36195"/>
          </a:xfrm>
          <a:custGeom>
            <a:avLst/>
            <a:gdLst/>
            <a:ahLst/>
            <a:cxnLst/>
            <a:rect l="l" t="t" r="r" b="b"/>
            <a:pathLst>
              <a:path w="3564254" h="36195">
                <a:moveTo>
                  <a:pt x="3564001" y="0"/>
                </a:moveTo>
                <a:lnTo>
                  <a:pt x="0" y="0"/>
                </a:lnTo>
                <a:lnTo>
                  <a:pt x="0" y="35991"/>
                </a:lnTo>
                <a:lnTo>
                  <a:pt x="3564001" y="35991"/>
                </a:lnTo>
                <a:lnTo>
                  <a:pt x="3564001" y="0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AutoShape 10" descr="Image result for nottinghamshire Healthcare Tru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5" name="AutoShape 12" descr="Organisation'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Image result for Sherwood Forest Hospital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Image result for Sherwood Forest Hospital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Image result for Sherwood Forest Hospital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75" y="506794"/>
            <a:ext cx="1590803" cy="7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75" y="1033190"/>
            <a:ext cx="1616203" cy="9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8" y="706624"/>
            <a:ext cx="1554950" cy="39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r="6767"/>
          <a:stretch/>
        </p:blipFill>
        <p:spPr bwMode="auto">
          <a:xfrm>
            <a:off x="5612457" y="1144113"/>
            <a:ext cx="1674167" cy="78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300" y="358479"/>
            <a:ext cx="3007360" cy="60623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500" b="1" spc="30" dirty="0">
                <a:solidFill>
                  <a:srgbClr val="0069AE"/>
                </a:solidFill>
                <a:latin typeface="Arial"/>
                <a:cs typeface="Arial"/>
              </a:rPr>
              <a:t>What </a:t>
            </a:r>
            <a:r>
              <a:rPr sz="1500" b="1" dirty="0">
                <a:solidFill>
                  <a:srgbClr val="0069AE"/>
                </a:solidFill>
                <a:latin typeface="Arial"/>
                <a:cs typeface="Arial"/>
              </a:rPr>
              <a:t>information </a:t>
            </a:r>
            <a:r>
              <a:rPr sz="1500" b="1" spc="30" dirty="0">
                <a:solidFill>
                  <a:srgbClr val="0069AE"/>
                </a:solidFill>
                <a:latin typeface="Arial"/>
                <a:cs typeface="Arial"/>
              </a:rPr>
              <a:t>will </a:t>
            </a:r>
            <a:r>
              <a:rPr sz="1500" b="1" spc="-10" dirty="0">
                <a:solidFill>
                  <a:srgbClr val="0069AE"/>
                </a:solidFill>
                <a:latin typeface="Arial"/>
                <a:cs typeface="Arial"/>
              </a:rPr>
              <a:t>be</a:t>
            </a:r>
            <a:r>
              <a:rPr sz="1500" b="1" spc="-225" dirty="0">
                <a:solidFill>
                  <a:srgbClr val="0069AE"/>
                </a:solidFill>
                <a:latin typeface="Arial"/>
                <a:cs typeface="Arial"/>
              </a:rPr>
              <a:t> </a:t>
            </a:r>
            <a:r>
              <a:rPr sz="1500" b="1" spc="-70" dirty="0">
                <a:solidFill>
                  <a:srgbClr val="0069AE"/>
                </a:solidFill>
                <a:latin typeface="Arial"/>
                <a:cs typeface="Arial"/>
              </a:rPr>
              <a:t>shared?</a:t>
            </a:r>
            <a:endParaRPr sz="1500" dirty="0">
              <a:latin typeface="Arial"/>
              <a:cs typeface="Arial"/>
            </a:endParaRPr>
          </a:p>
          <a:p>
            <a:pPr marL="99060" indent="-86995">
              <a:lnSpc>
                <a:spcPct val="100000"/>
              </a:lnSpc>
              <a:spcBef>
                <a:spcPts val="285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spc="-40" dirty="0">
                <a:solidFill>
                  <a:srgbClr val="0069AE"/>
                </a:solidFill>
                <a:latin typeface="Arial"/>
                <a:cs typeface="Arial"/>
              </a:rPr>
              <a:t>Address </a:t>
            </a:r>
            <a:r>
              <a:rPr sz="900" b="1" spc="-10" dirty="0">
                <a:solidFill>
                  <a:srgbClr val="0069AE"/>
                </a:solidFill>
                <a:latin typeface="Arial"/>
                <a:cs typeface="Arial"/>
              </a:rPr>
              <a:t>and </a:t>
            </a:r>
            <a:r>
              <a:rPr sz="900" b="1" spc="-25" dirty="0">
                <a:solidFill>
                  <a:srgbClr val="0069AE"/>
                </a:solidFill>
                <a:latin typeface="Arial"/>
                <a:cs typeface="Arial"/>
              </a:rPr>
              <a:t>contact</a:t>
            </a:r>
            <a:r>
              <a:rPr sz="900" b="1" spc="-15" dirty="0">
                <a:solidFill>
                  <a:srgbClr val="0069AE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69AE"/>
                </a:solidFill>
                <a:latin typeface="Arial"/>
                <a:cs typeface="Arial"/>
              </a:rPr>
              <a:t>details.</a:t>
            </a:r>
            <a:endParaRPr sz="900" dirty="0">
              <a:latin typeface="Arial"/>
              <a:cs typeface="Arial"/>
            </a:endParaRPr>
          </a:p>
          <a:p>
            <a:pPr marL="99060" marR="5715" indent="-86995">
              <a:lnSpc>
                <a:spcPct val="111100"/>
              </a:lnSpc>
              <a:spcBef>
                <a:spcPts val="284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dirty="0">
                <a:solidFill>
                  <a:srgbClr val="0069AE"/>
                </a:solidFill>
                <a:latin typeface="Arial"/>
                <a:cs typeface="Arial"/>
              </a:rPr>
              <a:t>Information </a:t>
            </a:r>
            <a:r>
              <a:rPr sz="900" b="1" spc="-5" dirty="0">
                <a:solidFill>
                  <a:srgbClr val="0069AE"/>
                </a:solidFill>
                <a:latin typeface="Arial"/>
                <a:cs typeface="Arial"/>
              </a:rPr>
              <a:t>on </a:t>
            </a:r>
            <a:r>
              <a:rPr sz="900" b="1" spc="-20" dirty="0">
                <a:solidFill>
                  <a:srgbClr val="0069AE"/>
                </a:solidFill>
                <a:latin typeface="Arial"/>
                <a:cs typeface="Arial"/>
              </a:rPr>
              <a:t>current </a:t>
            </a:r>
            <a:r>
              <a:rPr sz="900" b="1" spc="-10" dirty="0">
                <a:solidFill>
                  <a:srgbClr val="0069AE"/>
                </a:solidFill>
                <a:latin typeface="Arial"/>
                <a:cs typeface="Arial"/>
              </a:rPr>
              <a:t>and </a:t>
            </a:r>
            <a:r>
              <a:rPr sz="900" b="1" spc="-25" dirty="0">
                <a:solidFill>
                  <a:srgbClr val="0069AE"/>
                </a:solidFill>
                <a:latin typeface="Arial"/>
                <a:cs typeface="Arial"/>
              </a:rPr>
              <a:t>past medical problems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to  enable 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make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better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decisions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treat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conditions</a:t>
            </a:r>
            <a:r>
              <a:rPr sz="900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better.</a:t>
            </a:r>
            <a:endParaRPr sz="900" dirty="0">
              <a:latin typeface="Calibri"/>
              <a:cs typeface="Calibri"/>
            </a:endParaRPr>
          </a:p>
          <a:p>
            <a:pPr marL="99060" marR="162560" indent="-86995">
              <a:lnSpc>
                <a:spcPct val="111100"/>
              </a:lnSpc>
              <a:spcBef>
                <a:spcPts val="280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spc="-15" dirty="0">
                <a:solidFill>
                  <a:srgbClr val="0069AE"/>
                </a:solidFill>
                <a:latin typeface="Arial"/>
                <a:cs typeface="Arial"/>
              </a:rPr>
              <a:t>Medications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so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that 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know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what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medications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taking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when making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decisions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about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prescribing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ones (avoiding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potentially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dangerous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combinations).</a:t>
            </a:r>
            <a:endParaRPr sz="900" dirty="0">
              <a:latin typeface="Calibri"/>
              <a:cs typeface="Calibri"/>
            </a:endParaRPr>
          </a:p>
          <a:p>
            <a:pPr marL="99060" marR="36830" indent="-86995">
              <a:lnSpc>
                <a:spcPct val="111100"/>
              </a:lnSpc>
              <a:spcBef>
                <a:spcPts val="285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spc="-25" dirty="0">
                <a:solidFill>
                  <a:srgbClr val="0069AE"/>
                </a:solidFill>
                <a:latin typeface="Arial"/>
                <a:cs typeface="Arial"/>
              </a:rPr>
              <a:t>Allergies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ensure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not given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medication  that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may be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allergic</a:t>
            </a:r>
            <a:r>
              <a:rPr sz="9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to.</a:t>
            </a:r>
            <a:endParaRPr sz="900" dirty="0">
              <a:latin typeface="Calibri"/>
              <a:cs typeface="Calibri"/>
            </a:endParaRPr>
          </a:p>
          <a:p>
            <a:pPr marL="99060" marR="194310" indent="-86995">
              <a:lnSpc>
                <a:spcPct val="111100"/>
              </a:lnSpc>
              <a:spcBef>
                <a:spcPts val="284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spc="-60" dirty="0">
                <a:solidFill>
                  <a:srgbClr val="0069AE"/>
                </a:solidFill>
                <a:latin typeface="Arial"/>
                <a:cs typeface="Arial"/>
              </a:rPr>
              <a:t>Test </a:t>
            </a:r>
            <a:r>
              <a:rPr sz="900" b="1" spc="-35" dirty="0">
                <a:solidFill>
                  <a:srgbClr val="0069AE"/>
                </a:solidFill>
                <a:latin typeface="Arial"/>
                <a:cs typeface="Arial"/>
              </a:rPr>
              <a:t>results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avoid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having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repeat certain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tests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speed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treatment.</a:t>
            </a:r>
            <a:endParaRPr sz="900" dirty="0">
              <a:latin typeface="Calibri"/>
              <a:cs typeface="Calibri"/>
            </a:endParaRPr>
          </a:p>
          <a:p>
            <a:pPr marL="99060" marR="73025" indent="-86995" algn="just">
              <a:lnSpc>
                <a:spcPct val="111100"/>
              </a:lnSpc>
              <a:spcBef>
                <a:spcPts val="280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spc="-25" dirty="0">
                <a:solidFill>
                  <a:srgbClr val="0069AE"/>
                </a:solidFill>
                <a:latin typeface="Arial"/>
                <a:cs typeface="Arial"/>
              </a:rPr>
              <a:t>Letters, </a:t>
            </a:r>
            <a:r>
              <a:rPr sz="900" b="1" spc="-20" dirty="0">
                <a:solidFill>
                  <a:srgbClr val="0069AE"/>
                </a:solidFill>
                <a:latin typeface="Arial"/>
                <a:cs typeface="Arial"/>
              </a:rPr>
              <a:t>referrals </a:t>
            </a:r>
            <a:r>
              <a:rPr sz="900" b="1" spc="-10" dirty="0">
                <a:solidFill>
                  <a:srgbClr val="0069AE"/>
                </a:solidFill>
                <a:latin typeface="Arial"/>
                <a:cs typeface="Arial"/>
              </a:rPr>
              <a:t>and </a:t>
            </a:r>
            <a:r>
              <a:rPr sz="900" b="1" spc="-35" dirty="0">
                <a:solidFill>
                  <a:srgbClr val="0069AE"/>
                </a:solidFill>
                <a:latin typeface="Arial"/>
                <a:cs typeface="Arial"/>
              </a:rPr>
              <a:t>discharge </a:t>
            </a:r>
            <a:r>
              <a:rPr sz="900" b="1" dirty="0">
                <a:solidFill>
                  <a:srgbClr val="0069AE"/>
                </a:solidFill>
                <a:latin typeface="Arial"/>
                <a:cs typeface="Arial"/>
              </a:rPr>
              <a:t>information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make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sure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that 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have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information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they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need.</a:t>
            </a:r>
            <a:endParaRPr sz="900" dirty="0">
              <a:latin typeface="Calibri"/>
              <a:cs typeface="Calibri"/>
            </a:endParaRPr>
          </a:p>
          <a:p>
            <a:pPr marL="99060" marR="69215" indent="-86995">
              <a:lnSpc>
                <a:spcPct val="111100"/>
              </a:lnSpc>
              <a:spcBef>
                <a:spcPts val="285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spc="-15" dirty="0">
                <a:solidFill>
                  <a:srgbClr val="0069AE"/>
                </a:solidFill>
                <a:latin typeface="Arial"/>
                <a:cs typeface="Arial"/>
              </a:rPr>
              <a:t>Hospital </a:t>
            </a:r>
            <a:r>
              <a:rPr sz="900" b="1" spc="-35" dirty="0">
                <a:solidFill>
                  <a:srgbClr val="0069AE"/>
                </a:solidFill>
                <a:latin typeface="Arial"/>
                <a:cs typeface="Arial"/>
              </a:rPr>
              <a:t>admission </a:t>
            </a:r>
            <a:r>
              <a:rPr sz="900" b="1" spc="-10" dirty="0">
                <a:solidFill>
                  <a:srgbClr val="0069AE"/>
                </a:solidFill>
                <a:latin typeface="Arial"/>
                <a:cs typeface="Arial"/>
              </a:rPr>
              <a:t>and </a:t>
            </a:r>
            <a:r>
              <a:rPr sz="900" b="1" dirty="0">
                <a:solidFill>
                  <a:srgbClr val="0069AE"/>
                </a:solidFill>
                <a:latin typeface="Arial"/>
                <a:cs typeface="Arial"/>
              </a:rPr>
              <a:t>appointment </a:t>
            </a:r>
            <a:r>
              <a:rPr sz="900" b="1" spc="-20" dirty="0">
                <a:solidFill>
                  <a:srgbClr val="0069AE"/>
                </a:solidFill>
                <a:latin typeface="Arial"/>
                <a:cs typeface="Arial"/>
              </a:rPr>
              <a:t>details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make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sure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providers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can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see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involved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your  care.</a:t>
            </a:r>
            <a:endParaRPr sz="900" dirty="0">
              <a:latin typeface="Calibri"/>
              <a:cs typeface="Calibri"/>
            </a:endParaRPr>
          </a:p>
          <a:p>
            <a:pPr marL="99060" marR="77470" indent="-86995">
              <a:lnSpc>
                <a:spcPct val="111100"/>
              </a:lnSpc>
              <a:spcBef>
                <a:spcPts val="284"/>
              </a:spcBef>
              <a:buClr>
                <a:srgbClr val="90C960"/>
              </a:buClr>
              <a:buFont typeface="Calibri"/>
              <a:buChar char="•"/>
              <a:tabLst>
                <a:tab pos="99695" algn="l"/>
              </a:tabLst>
            </a:pPr>
            <a:r>
              <a:rPr sz="900" b="1" spc="-20" dirty="0">
                <a:solidFill>
                  <a:srgbClr val="0069AE"/>
                </a:solidFill>
                <a:latin typeface="Arial"/>
                <a:cs typeface="Arial"/>
              </a:rPr>
              <a:t>Alerts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crucial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that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needed to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keep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safe.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 dirty="0">
              <a:latin typeface="Calibri"/>
              <a:cs typeface="Calibri"/>
            </a:endParaRPr>
          </a:p>
          <a:p>
            <a:pPr marL="12700" marR="341630">
              <a:lnSpc>
                <a:spcPts val="1600"/>
              </a:lnSpc>
            </a:pPr>
            <a:r>
              <a:rPr sz="1500" b="1" spc="15" dirty="0">
                <a:solidFill>
                  <a:srgbClr val="0069AE"/>
                </a:solidFill>
                <a:latin typeface="Arial"/>
                <a:cs typeface="Arial"/>
              </a:rPr>
              <a:t>Why </a:t>
            </a:r>
            <a:r>
              <a:rPr sz="1500" b="1" spc="-10" dirty="0">
                <a:solidFill>
                  <a:srgbClr val="0069AE"/>
                </a:solidFill>
                <a:latin typeface="Arial"/>
                <a:cs typeface="Arial"/>
              </a:rPr>
              <a:t>do you </a:t>
            </a:r>
            <a:r>
              <a:rPr sz="1500" b="1" spc="-15" dirty="0">
                <a:solidFill>
                  <a:srgbClr val="0069AE"/>
                </a:solidFill>
                <a:latin typeface="Arial"/>
                <a:cs typeface="Arial"/>
              </a:rPr>
              <a:t>need </a:t>
            </a:r>
            <a:r>
              <a:rPr sz="1500" b="1" spc="30" dirty="0">
                <a:solidFill>
                  <a:srgbClr val="0069AE"/>
                </a:solidFill>
                <a:latin typeface="Arial"/>
                <a:cs typeface="Arial"/>
              </a:rPr>
              <a:t>to </a:t>
            </a:r>
            <a:r>
              <a:rPr sz="1500" b="1" spc="-55" dirty="0">
                <a:solidFill>
                  <a:srgbClr val="0069AE"/>
                </a:solidFill>
                <a:latin typeface="Arial"/>
                <a:cs typeface="Arial"/>
              </a:rPr>
              <a:t>share</a:t>
            </a:r>
            <a:r>
              <a:rPr sz="1500" b="1" spc="-225" dirty="0">
                <a:solidFill>
                  <a:srgbClr val="0069AE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0069AE"/>
                </a:solidFill>
                <a:latin typeface="Arial"/>
                <a:cs typeface="Arial"/>
              </a:rPr>
              <a:t>my  </a:t>
            </a:r>
            <a:r>
              <a:rPr sz="1500" b="1" spc="-15" dirty="0">
                <a:solidFill>
                  <a:srgbClr val="0069AE"/>
                </a:solidFill>
                <a:latin typeface="Arial"/>
                <a:cs typeface="Arial"/>
              </a:rPr>
              <a:t>information?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45"/>
              </a:spcBef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lang="en-GB" sz="900" dirty="0">
                <a:solidFill>
                  <a:srgbClr val="231F20"/>
                </a:solidFill>
                <a:latin typeface="Calibri"/>
                <a:cs typeface="Calibri"/>
              </a:rPr>
              <a:t>Integrated Digital Care Record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allow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appropriate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be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shared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between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 providers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provide care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you.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This will enable health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coordinating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directly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providing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you to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most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date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complete information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about</a:t>
            </a:r>
            <a:r>
              <a:rPr sz="900" spc="2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endParaRPr sz="900" dirty="0">
              <a:latin typeface="Calibri"/>
              <a:cs typeface="Calibri"/>
            </a:endParaRPr>
          </a:p>
          <a:p>
            <a:pPr marL="12700" marR="51435">
              <a:lnSpc>
                <a:spcPct val="112599"/>
              </a:lnSpc>
              <a:spcBef>
                <a:spcPts val="270"/>
              </a:spcBef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 sharing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already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occurs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order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provide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medical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treatment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care.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is currently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mainly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done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by paper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telephone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which can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cause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delays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your  treatment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care.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Community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Portal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share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securely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electronically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also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remove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having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repeat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same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involved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62800"/>
            <a:ext cx="10692130" cy="997585"/>
          </a:xfrm>
          <a:custGeom>
            <a:avLst/>
            <a:gdLst/>
            <a:ahLst/>
            <a:cxnLst/>
            <a:rect l="l" t="t" r="r" b="b"/>
            <a:pathLst>
              <a:path w="10692130" h="997584">
                <a:moveTo>
                  <a:pt x="10692003" y="0"/>
                </a:moveTo>
                <a:lnTo>
                  <a:pt x="0" y="0"/>
                </a:lnTo>
                <a:lnTo>
                  <a:pt x="0" y="997203"/>
                </a:lnTo>
                <a:lnTo>
                  <a:pt x="10692003" y="9972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8010"/>
            <a:ext cx="10692130" cy="36195"/>
          </a:xfrm>
          <a:custGeom>
            <a:avLst/>
            <a:gdLst/>
            <a:ahLst/>
            <a:cxnLst/>
            <a:rect l="l" t="t" r="r" b="b"/>
            <a:pathLst>
              <a:path w="10692130" h="36195">
                <a:moveTo>
                  <a:pt x="10692003" y="0"/>
                </a:moveTo>
                <a:lnTo>
                  <a:pt x="0" y="0"/>
                </a:lnTo>
                <a:lnTo>
                  <a:pt x="0" y="35991"/>
                </a:lnTo>
                <a:lnTo>
                  <a:pt x="10692003" y="35991"/>
                </a:lnTo>
                <a:lnTo>
                  <a:pt x="10692003" y="0"/>
                </a:lnTo>
                <a:close/>
              </a:path>
            </a:pathLst>
          </a:custGeom>
          <a:solidFill>
            <a:srgbClr val="90C9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9300" y="418479"/>
            <a:ext cx="3007360" cy="555664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831850">
              <a:lnSpc>
                <a:spcPts val="1600"/>
              </a:lnSpc>
              <a:spcBef>
                <a:spcPts val="320"/>
              </a:spcBef>
            </a:pPr>
            <a:r>
              <a:rPr sz="1500" b="1" spc="30" dirty="0">
                <a:solidFill>
                  <a:srgbClr val="0069AE"/>
                </a:solidFill>
                <a:latin typeface="Arial"/>
                <a:cs typeface="Arial"/>
              </a:rPr>
              <a:t>What </a:t>
            </a:r>
            <a:r>
              <a:rPr sz="1500" b="1" spc="-25" dirty="0">
                <a:solidFill>
                  <a:srgbClr val="0069AE"/>
                </a:solidFill>
                <a:latin typeface="Arial"/>
                <a:cs typeface="Arial"/>
              </a:rPr>
              <a:t>are </a:t>
            </a:r>
            <a:r>
              <a:rPr sz="1500" b="1" spc="15" dirty="0">
                <a:solidFill>
                  <a:srgbClr val="0069AE"/>
                </a:solidFill>
                <a:latin typeface="Arial"/>
                <a:cs typeface="Arial"/>
              </a:rPr>
              <a:t>the </a:t>
            </a:r>
            <a:r>
              <a:rPr sz="1500" b="1" spc="-15" dirty="0">
                <a:solidFill>
                  <a:srgbClr val="0069AE"/>
                </a:solidFill>
                <a:latin typeface="Arial"/>
                <a:cs typeface="Arial"/>
              </a:rPr>
              <a:t>benefits</a:t>
            </a:r>
            <a:r>
              <a:rPr sz="1500" b="1" spc="-195" dirty="0">
                <a:solidFill>
                  <a:srgbClr val="0069AE"/>
                </a:solidFill>
                <a:latin typeface="Arial"/>
                <a:cs typeface="Arial"/>
              </a:rPr>
              <a:t> </a:t>
            </a:r>
            <a:r>
              <a:rPr sz="1500" b="1" spc="25" dirty="0">
                <a:solidFill>
                  <a:srgbClr val="0069AE"/>
                </a:solidFill>
                <a:latin typeface="Arial"/>
                <a:cs typeface="Arial"/>
              </a:rPr>
              <a:t>of  </a:t>
            </a:r>
            <a:r>
              <a:rPr sz="1500" b="1" spc="-15" dirty="0">
                <a:solidFill>
                  <a:srgbClr val="0069AE"/>
                </a:solidFill>
                <a:latin typeface="Arial"/>
                <a:cs typeface="Arial"/>
              </a:rPr>
              <a:t>having </a:t>
            </a:r>
            <a:r>
              <a:rPr sz="1500" b="1" spc="-10" dirty="0">
                <a:solidFill>
                  <a:srgbClr val="0069AE"/>
                </a:solidFill>
                <a:latin typeface="Arial"/>
                <a:cs typeface="Arial"/>
              </a:rPr>
              <a:t>an </a:t>
            </a:r>
            <a:r>
              <a:rPr sz="1500" b="1" spc="-85" dirty="0">
                <a:solidFill>
                  <a:srgbClr val="0069AE"/>
                </a:solidFill>
                <a:latin typeface="Arial"/>
                <a:cs typeface="Arial"/>
              </a:rPr>
              <a:t>accessible  </a:t>
            </a:r>
            <a:r>
              <a:rPr sz="1500" b="1" spc="-25" dirty="0">
                <a:solidFill>
                  <a:srgbClr val="0069AE"/>
                </a:solidFill>
                <a:latin typeface="Arial"/>
                <a:cs typeface="Arial"/>
              </a:rPr>
              <a:t>Community </a:t>
            </a:r>
            <a:r>
              <a:rPr sz="1500" b="1" spc="-65" dirty="0">
                <a:solidFill>
                  <a:srgbClr val="0069AE"/>
                </a:solidFill>
                <a:latin typeface="Arial"/>
                <a:cs typeface="Arial"/>
              </a:rPr>
              <a:t>Care</a:t>
            </a:r>
            <a:r>
              <a:rPr sz="1500" b="1" spc="-60" dirty="0">
                <a:solidFill>
                  <a:srgbClr val="0069AE"/>
                </a:solidFill>
                <a:latin typeface="Arial"/>
                <a:cs typeface="Arial"/>
              </a:rPr>
              <a:t> </a:t>
            </a:r>
            <a:r>
              <a:rPr sz="1500" b="1" spc="-55" dirty="0">
                <a:solidFill>
                  <a:srgbClr val="0069AE"/>
                </a:solidFill>
                <a:latin typeface="Arial"/>
                <a:cs typeface="Arial"/>
              </a:rPr>
              <a:t>Portal?</a:t>
            </a:r>
            <a:endParaRPr sz="1500" dirty="0">
              <a:latin typeface="Arial"/>
              <a:cs typeface="Arial"/>
            </a:endParaRPr>
          </a:p>
          <a:p>
            <a:pPr marL="99060" marR="12700" indent="-86995">
              <a:lnSpc>
                <a:spcPct val="111100"/>
              </a:lnSpc>
              <a:spcBef>
                <a:spcPts val="140"/>
              </a:spcBef>
              <a:buClr>
                <a:srgbClr val="90C960"/>
              </a:buClr>
              <a:buChar char="•"/>
              <a:tabLst>
                <a:tab pos="99695" algn="l"/>
              </a:tabLst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 most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date information will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available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the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treating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to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make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most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effective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decisions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about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care.</a:t>
            </a:r>
            <a:endParaRPr sz="900" dirty="0">
              <a:latin typeface="Calibri"/>
              <a:cs typeface="Calibri"/>
            </a:endParaRPr>
          </a:p>
          <a:p>
            <a:pPr marL="99060" marR="5080" indent="-86995">
              <a:lnSpc>
                <a:spcPct val="111100"/>
              </a:lnSpc>
              <a:spcBef>
                <a:spcPts val="285"/>
              </a:spcBef>
              <a:buClr>
                <a:srgbClr val="90C960"/>
              </a:buClr>
              <a:buChar char="•"/>
              <a:tabLst>
                <a:tab pos="99695" algn="l"/>
              </a:tabLst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This will lead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more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joined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up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improved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care.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This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is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important if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long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term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condition so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team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from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across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organisations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can work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better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together in coordinating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care.</a:t>
            </a:r>
            <a:endParaRPr sz="900" dirty="0">
              <a:latin typeface="Calibri"/>
              <a:cs typeface="Calibri"/>
            </a:endParaRPr>
          </a:p>
          <a:p>
            <a:pPr marL="99060" marR="289560" indent="-86995">
              <a:lnSpc>
                <a:spcPct val="111100"/>
              </a:lnSpc>
              <a:spcBef>
                <a:spcPts val="285"/>
              </a:spcBef>
              <a:buClr>
                <a:srgbClr val="90C960"/>
              </a:buClr>
              <a:buChar char="•"/>
              <a:tabLst>
                <a:tab pos="99695" algn="l"/>
              </a:tabLst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right place,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at the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right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time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  enable 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treat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</a:t>
            </a:r>
            <a:r>
              <a:rPr sz="9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for you.</a:t>
            </a:r>
            <a:endParaRPr sz="900" dirty="0">
              <a:latin typeface="Calibri"/>
              <a:cs typeface="Calibri"/>
            </a:endParaRPr>
          </a:p>
          <a:p>
            <a:pPr marL="99060" marR="255904" indent="-86995">
              <a:lnSpc>
                <a:spcPct val="111100"/>
              </a:lnSpc>
              <a:spcBef>
                <a:spcPts val="280"/>
              </a:spcBef>
              <a:buClr>
                <a:srgbClr val="90C960"/>
              </a:buClr>
              <a:buChar char="•"/>
              <a:tabLst>
                <a:tab pos="99695" algn="l"/>
              </a:tabLst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Avoids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having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repeat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tests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may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already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had  done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another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</a:t>
            </a:r>
            <a:r>
              <a:rPr sz="9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setting.</a:t>
            </a:r>
            <a:endParaRPr sz="900" dirty="0">
              <a:latin typeface="Calibri"/>
              <a:cs typeface="Calibri"/>
            </a:endParaRPr>
          </a:p>
          <a:p>
            <a:pPr marL="99060" marR="39370" indent="-86995">
              <a:lnSpc>
                <a:spcPct val="111100"/>
              </a:lnSpc>
              <a:spcBef>
                <a:spcPts val="285"/>
              </a:spcBef>
              <a:buClr>
                <a:srgbClr val="90C960"/>
              </a:buClr>
              <a:buChar char="•"/>
              <a:tabLst>
                <a:tab pos="99695" algn="l"/>
              </a:tabLst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More time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spend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instead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requesting  information from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organisations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may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involved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caring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9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you.</a:t>
            </a:r>
            <a:endParaRPr sz="900" dirty="0">
              <a:latin typeface="Calibri"/>
              <a:cs typeface="Calibri"/>
            </a:endParaRPr>
          </a:p>
          <a:p>
            <a:pPr marL="99060" marR="172085" indent="-86995">
              <a:lnSpc>
                <a:spcPct val="111100"/>
              </a:lnSpc>
              <a:spcBef>
                <a:spcPts val="285"/>
              </a:spcBef>
              <a:buClr>
                <a:srgbClr val="90C960"/>
              </a:buClr>
              <a:buChar char="•"/>
              <a:tabLst>
                <a:tab pos="99695" algn="l"/>
              </a:tabLst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Less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need to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repeat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“your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story”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numerous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professionals.</a:t>
            </a:r>
            <a:endParaRPr sz="900" dirty="0">
              <a:latin typeface="Calibri"/>
              <a:cs typeface="Calibri"/>
            </a:endParaRPr>
          </a:p>
          <a:p>
            <a:pPr marL="99060" marR="115570" indent="-86995">
              <a:lnSpc>
                <a:spcPct val="111100"/>
              </a:lnSpc>
              <a:spcBef>
                <a:spcPts val="280"/>
              </a:spcBef>
              <a:buClr>
                <a:srgbClr val="90C960"/>
              </a:buClr>
              <a:buChar char="•"/>
              <a:tabLst>
                <a:tab pos="99695" algn="l"/>
              </a:tabLst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social 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can work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more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jointly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together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offer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better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coordinated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patients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receive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across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both</a:t>
            </a:r>
            <a:r>
              <a:rPr sz="90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organisations.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500" b="1" spc="15" dirty="0">
                <a:solidFill>
                  <a:srgbClr val="0069AE"/>
                </a:solidFill>
                <a:latin typeface="Arial"/>
                <a:cs typeface="Arial"/>
              </a:rPr>
              <a:t>Who </a:t>
            </a:r>
            <a:r>
              <a:rPr sz="1500" b="1" spc="-70" dirty="0">
                <a:solidFill>
                  <a:srgbClr val="0069AE"/>
                </a:solidFill>
                <a:latin typeface="Arial"/>
                <a:cs typeface="Arial"/>
              </a:rPr>
              <a:t>can see </a:t>
            </a:r>
            <a:r>
              <a:rPr sz="1500" b="1" spc="-10" dirty="0">
                <a:solidFill>
                  <a:srgbClr val="0069AE"/>
                </a:solidFill>
                <a:latin typeface="Arial"/>
                <a:cs typeface="Arial"/>
              </a:rPr>
              <a:t>my</a:t>
            </a:r>
            <a:r>
              <a:rPr sz="1500" b="1" spc="-5" dirty="0">
                <a:solidFill>
                  <a:srgbClr val="0069AE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srgbClr val="0069AE"/>
                </a:solidFill>
                <a:latin typeface="Arial"/>
                <a:cs typeface="Arial"/>
              </a:rPr>
              <a:t>record?</a:t>
            </a:r>
            <a:endParaRPr sz="1500" dirty="0">
              <a:latin typeface="Arial"/>
              <a:cs typeface="Arial"/>
            </a:endParaRPr>
          </a:p>
          <a:p>
            <a:pPr marL="12700" marR="176530">
              <a:lnSpc>
                <a:spcPct val="111100"/>
              </a:lnSpc>
              <a:spcBef>
                <a:spcPts val="160"/>
              </a:spcBef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Only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or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involved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coordinating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directly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providing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have access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900" spc="1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endParaRPr sz="900" dirty="0">
              <a:latin typeface="Calibri"/>
              <a:cs typeface="Calibri"/>
            </a:endParaRPr>
          </a:p>
          <a:p>
            <a:pPr marL="12700" marR="798195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lang="en-GB" sz="900" spc="5" dirty="0">
                <a:solidFill>
                  <a:srgbClr val="231F20"/>
                </a:solidFill>
                <a:latin typeface="Calibri"/>
                <a:cs typeface="Calibri"/>
              </a:rPr>
              <a:t> the Integrated Digital Care Record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share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information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third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party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providing you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care,  treatment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support. Your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will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 used for any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purpose than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healthcare/healthcare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management.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99" y="403478"/>
            <a:ext cx="3007995" cy="445579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500" b="1" spc="10" dirty="0">
                <a:solidFill>
                  <a:srgbClr val="0069AE"/>
                </a:solidFill>
                <a:latin typeface="Arial"/>
                <a:cs typeface="Arial"/>
              </a:rPr>
              <a:t>Will </a:t>
            </a:r>
            <a:r>
              <a:rPr sz="1500" b="1" dirty="0">
                <a:solidFill>
                  <a:srgbClr val="0069AE"/>
                </a:solidFill>
                <a:latin typeface="Arial"/>
                <a:cs typeface="Arial"/>
              </a:rPr>
              <a:t>I </a:t>
            </a:r>
            <a:r>
              <a:rPr sz="1500" b="1" spc="-10" dirty="0">
                <a:solidFill>
                  <a:srgbClr val="0069AE"/>
                </a:solidFill>
                <a:latin typeface="Arial"/>
                <a:cs typeface="Arial"/>
              </a:rPr>
              <a:t>be </a:t>
            </a:r>
            <a:r>
              <a:rPr lang="en-GB" sz="1500" b="1" spc="-50" dirty="0">
                <a:solidFill>
                  <a:srgbClr val="0069AE"/>
                </a:solidFill>
                <a:latin typeface="Arial"/>
                <a:cs typeface="Arial"/>
              </a:rPr>
              <a:t>informed</a:t>
            </a:r>
            <a:r>
              <a:rPr sz="1500" b="1" spc="-70" dirty="0">
                <a:solidFill>
                  <a:srgbClr val="0069AE"/>
                </a:solidFill>
                <a:latin typeface="Arial"/>
                <a:cs typeface="Arial"/>
              </a:rPr>
              <a:t>?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14100"/>
              </a:lnSpc>
              <a:spcBef>
                <a:spcPts val="13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When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lang="en-GB" sz="900" spc="5" dirty="0">
                <a:solidFill>
                  <a:srgbClr val="231F20"/>
                </a:solidFill>
                <a:latin typeface="Calibri"/>
                <a:cs typeface="Calibri"/>
              </a:rPr>
              <a:t>Integrated Digital Care Record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accessed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first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time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900" spc="5" dirty="0">
                <a:latin typeface="+mj-lt"/>
                <a:cs typeface="Calibri"/>
              </a:rPr>
              <a:t>be </a:t>
            </a:r>
            <a:r>
              <a:rPr lang="en-GB" sz="900" spc="-30" dirty="0">
                <a:latin typeface="+mj-lt"/>
                <a:cs typeface="Arial"/>
              </a:rPr>
              <a:t>informed that your record will be viewed</a:t>
            </a:r>
            <a:r>
              <a:rPr sz="900" dirty="0">
                <a:latin typeface="+mj-lt"/>
                <a:cs typeface="Calibri"/>
              </a:rPr>
              <a:t>.</a:t>
            </a:r>
          </a:p>
          <a:p>
            <a:pPr marL="12700" marR="78105">
              <a:lnSpc>
                <a:spcPct val="111100"/>
              </a:lnSpc>
              <a:spcBef>
                <a:spcPts val="285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right to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object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allowing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access your </a:t>
            </a:r>
            <a:r>
              <a:rPr lang="en-GB" sz="900" spc="5" dirty="0">
                <a:solidFill>
                  <a:srgbClr val="231F20"/>
                </a:solidFill>
                <a:latin typeface="Calibri"/>
                <a:cs typeface="Calibri"/>
              </a:rPr>
              <a:t>record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after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any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risks 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sharing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information have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been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explained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these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wishes will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recorded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lang="en-GB" sz="900" dirty="0">
                <a:solidFill>
                  <a:srgbClr val="231F20"/>
                </a:solidFill>
                <a:latin typeface="Calibri"/>
                <a:cs typeface="Calibri"/>
              </a:rPr>
              <a:t>your record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 marR="15875">
              <a:lnSpc>
                <a:spcPct val="111100"/>
              </a:lnSpc>
              <a:spcBef>
                <a:spcPts val="285"/>
              </a:spcBef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rights/wishes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always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respected unless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under  exceptional circumstances.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instance, if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seen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emergency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were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unable to give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lang="en-GB" sz="900" spc="5" dirty="0">
                <a:solidFill>
                  <a:srgbClr val="231F20"/>
                </a:solidFill>
                <a:latin typeface="Calibri"/>
                <a:cs typeface="Calibri"/>
              </a:rPr>
              <a:t>permission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(for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instance  if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were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unconscious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very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confused),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care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could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access your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record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best</a:t>
            </a:r>
            <a:r>
              <a:rPr sz="900" spc="1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interests.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500" b="1" spc="45" dirty="0">
                <a:solidFill>
                  <a:srgbClr val="0069AE"/>
                </a:solidFill>
                <a:latin typeface="Arial"/>
                <a:cs typeface="Arial"/>
              </a:rPr>
              <a:t>How </a:t>
            </a:r>
            <a:r>
              <a:rPr sz="1500" b="1" spc="-35" dirty="0">
                <a:solidFill>
                  <a:srgbClr val="0069AE"/>
                </a:solidFill>
                <a:latin typeface="Arial"/>
                <a:cs typeface="Arial"/>
              </a:rPr>
              <a:t>safe </a:t>
            </a:r>
            <a:r>
              <a:rPr sz="1500" b="1" spc="-95" dirty="0">
                <a:solidFill>
                  <a:srgbClr val="0069AE"/>
                </a:solidFill>
                <a:latin typeface="Arial"/>
                <a:cs typeface="Arial"/>
              </a:rPr>
              <a:t>is </a:t>
            </a:r>
            <a:r>
              <a:rPr sz="1500" b="1" spc="-10" dirty="0">
                <a:solidFill>
                  <a:srgbClr val="0069AE"/>
                </a:solidFill>
                <a:latin typeface="Arial"/>
                <a:cs typeface="Arial"/>
              </a:rPr>
              <a:t>my</a:t>
            </a:r>
            <a:r>
              <a:rPr sz="1500" b="1" spc="-60" dirty="0">
                <a:solidFill>
                  <a:srgbClr val="0069AE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069AE"/>
                </a:solidFill>
                <a:latin typeface="Arial"/>
                <a:cs typeface="Arial"/>
              </a:rPr>
              <a:t>information?</a:t>
            </a:r>
            <a:endParaRPr sz="1500" dirty="0">
              <a:latin typeface="Arial"/>
              <a:cs typeface="Arial"/>
            </a:endParaRPr>
          </a:p>
          <a:p>
            <a:pPr marL="12700" marR="85090">
              <a:lnSpc>
                <a:spcPct val="111100"/>
              </a:lnSpc>
              <a:spcBef>
                <a:spcPts val="165"/>
              </a:spcBef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law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have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duty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confidentiality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you,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means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that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must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respect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privacy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duty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keep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information</a:t>
            </a:r>
            <a:r>
              <a:rPr sz="900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confidential.</a:t>
            </a:r>
            <a:endParaRPr sz="900" dirty="0">
              <a:latin typeface="Calibri"/>
              <a:cs typeface="Calibri"/>
            </a:endParaRPr>
          </a:p>
          <a:p>
            <a:pPr marL="12700" marR="67310">
              <a:lnSpc>
                <a:spcPct val="111100"/>
              </a:lnSpc>
              <a:spcBef>
                <a:spcPts val="285"/>
              </a:spcBef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lang="en-GB" sz="900" dirty="0">
                <a:solidFill>
                  <a:srgbClr val="231F20"/>
                </a:solidFill>
                <a:latin typeface="Calibri"/>
                <a:cs typeface="Calibri"/>
              </a:rPr>
              <a:t>Integrated Digital Care Record is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computer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kept within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secure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NHS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environment.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Only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appropriate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involved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care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able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look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at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information. 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help safeguard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privacy,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system  records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has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accessed your information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when,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take  our obligations under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Data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Protection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Act </a:t>
            </a:r>
            <a:r>
              <a:rPr lang="en-GB" sz="900" spc="35" dirty="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r>
              <a:rPr sz="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our  duty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confidentiality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you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very seriously.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 highest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levels 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technical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security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controls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put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place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ensure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kept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confidential</a:t>
            </a:r>
            <a:r>
              <a:rPr sz="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secure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all</a:t>
            </a:r>
            <a:r>
              <a:rPr sz="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times.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5591" y="5092223"/>
            <a:ext cx="219710" cy="298450"/>
          </a:xfrm>
          <a:custGeom>
            <a:avLst/>
            <a:gdLst/>
            <a:ahLst/>
            <a:cxnLst/>
            <a:rect l="l" t="t" r="r" b="b"/>
            <a:pathLst>
              <a:path w="219709" h="298450">
                <a:moveTo>
                  <a:pt x="120619" y="297789"/>
                </a:moveTo>
                <a:lnTo>
                  <a:pt x="115633" y="297789"/>
                </a:lnTo>
                <a:lnTo>
                  <a:pt x="116992" y="298208"/>
                </a:lnTo>
                <a:lnTo>
                  <a:pt x="120619" y="297789"/>
                </a:lnTo>
                <a:close/>
              </a:path>
              <a:path w="219709" h="298450">
                <a:moveTo>
                  <a:pt x="190119" y="202615"/>
                </a:moveTo>
                <a:lnTo>
                  <a:pt x="7683" y="202615"/>
                </a:lnTo>
                <a:lnTo>
                  <a:pt x="3429" y="203060"/>
                </a:lnTo>
                <a:lnTo>
                  <a:pt x="10430" y="228849"/>
                </a:lnTo>
                <a:lnTo>
                  <a:pt x="27863" y="260043"/>
                </a:lnTo>
                <a:lnTo>
                  <a:pt x="60432" y="286501"/>
                </a:lnTo>
                <a:lnTo>
                  <a:pt x="112839" y="298081"/>
                </a:lnTo>
                <a:lnTo>
                  <a:pt x="114198" y="297789"/>
                </a:lnTo>
                <a:lnTo>
                  <a:pt x="120619" y="297789"/>
                </a:lnTo>
                <a:lnTo>
                  <a:pt x="136581" y="295945"/>
                </a:lnTo>
                <a:lnTo>
                  <a:pt x="167168" y="284521"/>
                </a:lnTo>
                <a:lnTo>
                  <a:pt x="198343" y="256814"/>
                </a:lnTo>
                <a:lnTo>
                  <a:pt x="219697" y="205701"/>
                </a:lnTo>
                <a:lnTo>
                  <a:pt x="212980" y="204346"/>
                </a:lnTo>
                <a:lnTo>
                  <a:pt x="205827" y="203382"/>
                </a:lnTo>
                <a:lnTo>
                  <a:pt x="198214" y="202806"/>
                </a:lnTo>
                <a:lnTo>
                  <a:pt x="190119" y="202615"/>
                </a:lnTo>
                <a:close/>
              </a:path>
              <a:path w="219709" h="298450">
                <a:moveTo>
                  <a:pt x="103416" y="0"/>
                </a:moveTo>
                <a:lnTo>
                  <a:pt x="91712" y="1147"/>
                </a:lnTo>
                <a:lnTo>
                  <a:pt x="80776" y="4449"/>
                </a:lnTo>
                <a:lnTo>
                  <a:pt x="70838" y="9692"/>
                </a:lnTo>
                <a:lnTo>
                  <a:pt x="62128" y="16662"/>
                </a:lnTo>
                <a:lnTo>
                  <a:pt x="45466" y="25690"/>
                </a:lnTo>
                <a:lnTo>
                  <a:pt x="30864" y="37549"/>
                </a:lnTo>
                <a:lnTo>
                  <a:pt x="18676" y="51857"/>
                </a:lnTo>
                <a:lnTo>
                  <a:pt x="9258" y="68237"/>
                </a:lnTo>
                <a:lnTo>
                  <a:pt x="44234" y="68237"/>
                </a:lnTo>
                <a:lnTo>
                  <a:pt x="46307" y="77508"/>
                </a:lnTo>
                <a:lnTo>
                  <a:pt x="49750" y="86174"/>
                </a:lnTo>
                <a:lnTo>
                  <a:pt x="54458" y="94113"/>
                </a:lnTo>
                <a:lnTo>
                  <a:pt x="60325" y="101206"/>
                </a:lnTo>
                <a:lnTo>
                  <a:pt x="495" y="101206"/>
                </a:lnTo>
                <a:lnTo>
                  <a:pt x="215" y="104355"/>
                </a:lnTo>
                <a:lnTo>
                  <a:pt x="4" y="107734"/>
                </a:lnTo>
                <a:lnTo>
                  <a:pt x="0" y="111048"/>
                </a:lnTo>
                <a:lnTo>
                  <a:pt x="4075" y="139741"/>
                </a:lnTo>
                <a:lnTo>
                  <a:pt x="15536" y="165295"/>
                </a:lnTo>
                <a:lnTo>
                  <a:pt x="33234" y="186617"/>
                </a:lnTo>
                <a:lnTo>
                  <a:pt x="56019" y="202615"/>
                </a:lnTo>
                <a:lnTo>
                  <a:pt x="148971" y="202615"/>
                </a:lnTo>
                <a:lnTo>
                  <a:pt x="171743" y="186617"/>
                </a:lnTo>
                <a:lnTo>
                  <a:pt x="189437" y="165295"/>
                </a:lnTo>
                <a:lnTo>
                  <a:pt x="200900" y="139741"/>
                </a:lnTo>
                <a:lnTo>
                  <a:pt x="204978" y="111048"/>
                </a:lnTo>
                <a:lnTo>
                  <a:pt x="204851" y="104355"/>
                </a:lnTo>
                <a:lnTo>
                  <a:pt x="204683" y="102920"/>
                </a:lnTo>
                <a:lnTo>
                  <a:pt x="103416" y="102920"/>
                </a:lnTo>
                <a:lnTo>
                  <a:pt x="86653" y="99529"/>
                </a:lnTo>
                <a:lnTo>
                  <a:pt x="72955" y="90287"/>
                </a:lnTo>
                <a:lnTo>
                  <a:pt x="63714" y="76592"/>
                </a:lnTo>
                <a:lnTo>
                  <a:pt x="60325" y="59842"/>
                </a:lnTo>
                <a:lnTo>
                  <a:pt x="63714" y="43033"/>
                </a:lnTo>
                <a:lnTo>
                  <a:pt x="72955" y="29308"/>
                </a:lnTo>
                <a:lnTo>
                  <a:pt x="86653" y="20055"/>
                </a:lnTo>
                <a:lnTo>
                  <a:pt x="103416" y="16662"/>
                </a:lnTo>
                <a:lnTo>
                  <a:pt x="144517" y="16662"/>
                </a:lnTo>
                <a:lnTo>
                  <a:pt x="137359" y="10608"/>
                </a:lnTo>
                <a:lnTo>
                  <a:pt x="127069" y="4886"/>
                </a:lnTo>
                <a:lnTo>
                  <a:pt x="115675" y="1264"/>
                </a:lnTo>
                <a:lnTo>
                  <a:pt x="103416" y="0"/>
                </a:lnTo>
                <a:close/>
              </a:path>
              <a:path w="219709" h="298450">
                <a:moveTo>
                  <a:pt x="144517" y="16662"/>
                </a:moveTo>
                <a:lnTo>
                  <a:pt x="103416" y="16662"/>
                </a:lnTo>
                <a:lnTo>
                  <a:pt x="120180" y="20065"/>
                </a:lnTo>
                <a:lnTo>
                  <a:pt x="133883" y="29336"/>
                </a:lnTo>
                <a:lnTo>
                  <a:pt x="143128" y="43065"/>
                </a:lnTo>
                <a:lnTo>
                  <a:pt x="146519" y="59842"/>
                </a:lnTo>
                <a:lnTo>
                  <a:pt x="143128" y="76592"/>
                </a:lnTo>
                <a:lnTo>
                  <a:pt x="133883" y="90287"/>
                </a:lnTo>
                <a:lnTo>
                  <a:pt x="120180" y="99529"/>
                </a:lnTo>
                <a:lnTo>
                  <a:pt x="103416" y="102920"/>
                </a:lnTo>
                <a:lnTo>
                  <a:pt x="204683" y="102920"/>
                </a:lnTo>
                <a:lnTo>
                  <a:pt x="204482" y="101206"/>
                </a:lnTo>
                <a:lnTo>
                  <a:pt x="146596" y="101206"/>
                </a:lnTo>
                <a:lnTo>
                  <a:pt x="152430" y="94113"/>
                </a:lnTo>
                <a:lnTo>
                  <a:pt x="157141" y="86174"/>
                </a:lnTo>
                <a:lnTo>
                  <a:pt x="160603" y="77508"/>
                </a:lnTo>
                <a:lnTo>
                  <a:pt x="162687" y="68237"/>
                </a:lnTo>
                <a:lnTo>
                  <a:pt x="195732" y="68237"/>
                </a:lnTo>
                <a:lnTo>
                  <a:pt x="186837" y="52583"/>
                </a:lnTo>
                <a:lnTo>
                  <a:pt x="175437" y="38809"/>
                </a:lnTo>
                <a:lnTo>
                  <a:pt x="161828" y="27233"/>
                </a:lnTo>
                <a:lnTo>
                  <a:pt x="146304" y="18173"/>
                </a:lnTo>
                <a:lnTo>
                  <a:pt x="144517" y="166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6648" y="5297782"/>
            <a:ext cx="365760" cy="253365"/>
          </a:xfrm>
          <a:custGeom>
            <a:avLst/>
            <a:gdLst/>
            <a:ahLst/>
            <a:cxnLst/>
            <a:rect l="l" t="t" r="r" b="b"/>
            <a:pathLst>
              <a:path w="365759" h="253364">
                <a:moveTo>
                  <a:pt x="65709" y="0"/>
                </a:moveTo>
                <a:lnTo>
                  <a:pt x="27565" y="20078"/>
                </a:lnTo>
                <a:lnTo>
                  <a:pt x="8113" y="49122"/>
                </a:lnTo>
                <a:lnTo>
                  <a:pt x="1032" y="76372"/>
                </a:lnTo>
                <a:lnTo>
                  <a:pt x="0" y="91071"/>
                </a:lnTo>
                <a:lnTo>
                  <a:pt x="76" y="252895"/>
                </a:lnTo>
                <a:lnTo>
                  <a:pt x="364515" y="252895"/>
                </a:lnTo>
                <a:lnTo>
                  <a:pt x="364159" y="91071"/>
                </a:lnTo>
                <a:lnTo>
                  <a:pt x="365198" y="54714"/>
                </a:lnTo>
                <a:lnTo>
                  <a:pt x="360419" y="33669"/>
                </a:lnTo>
                <a:lnTo>
                  <a:pt x="345211" y="19903"/>
                </a:lnTo>
                <a:lnTo>
                  <a:pt x="314959" y="5384"/>
                </a:lnTo>
                <a:lnTo>
                  <a:pt x="289267" y="65106"/>
                </a:lnTo>
                <a:lnTo>
                  <a:pt x="251615" y="97394"/>
                </a:lnTo>
                <a:lnTo>
                  <a:pt x="215540" y="110649"/>
                </a:lnTo>
                <a:lnTo>
                  <a:pt x="194576" y="113271"/>
                </a:lnTo>
                <a:lnTo>
                  <a:pt x="194081" y="115366"/>
                </a:lnTo>
                <a:lnTo>
                  <a:pt x="194081" y="116573"/>
                </a:lnTo>
                <a:lnTo>
                  <a:pt x="195136" y="122269"/>
                </a:lnTo>
                <a:lnTo>
                  <a:pt x="198458" y="128577"/>
                </a:lnTo>
                <a:lnTo>
                  <a:pt x="203934" y="135329"/>
                </a:lnTo>
                <a:lnTo>
                  <a:pt x="211454" y="142354"/>
                </a:lnTo>
                <a:lnTo>
                  <a:pt x="223599" y="156256"/>
                </a:lnTo>
                <a:lnTo>
                  <a:pt x="229450" y="171951"/>
                </a:lnTo>
                <a:lnTo>
                  <a:pt x="228853" y="188399"/>
                </a:lnTo>
                <a:lnTo>
                  <a:pt x="221653" y="204558"/>
                </a:lnTo>
                <a:lnTo>
                  <a:pt x="211724" y="215748"/>
                </a:lnTo>
                <a:lnTo>
                  <a:pt x="198639" y="224466"/>
                </a:lnTo>
                <a:lnTo>
                  <a:pt x="182875" y="230126"/>
                </a:lnTo>
                <a:lnTo>
                  <a:pt x="164909" y="232143"/>
                </a:lnTo>
                <a:lnTo>
                  <a:pt x="155629" y="231647"/>
                </a:lnTo>
                <a:lnTo>
                  <a:pt x="146010" y="230106"/>
                </a:lnTo>
                <a:lnTo>
                  <a:pt x="136093" y="227444"/>
                </a:lnTo>
                <a:lnTo>
                  <a:pt x="125920" y="223583"/>
                </a:lnTo>
                <a:lnTo>
                  <a:pt x="121742" y="228180"/>
                </a:lnTo>
                <a:lnTo>
                  <a:pt x="115633" y="231152"/>
                </a:lnTo>
                <a:lnTo>
                  <a:pt x="108965" y="231152"/>
                </a:lnTo>
                <a:lnTo>
                  <a:pt x="100049" y="229348"/>
                </a:lnTo>
                <a:lnTo>
                  <a:pt x="92767" y="224431"/>
                </a:lnTo>
                <a:lnTo>
                  <a:pt x="87856" y="217147"/>
                </a:lnTo>
                <a:lnTo>
                  <a:pt x="86055" y="208241"/>
                </a:lnTo>
                <a:lnTo>
                  <a:pt x="87856" y="199316"/>
                </a:lnTo>
                <a:lnTo>
                  <a:pt x="92767" y="192025"/>
                </a:lnTo>
                <a:lnTo>
                  <a:pt x="100049" y="187108"/>
                </a:lnTo>
                <a:lnTo>
                  <a:pt x="108965" y="185305"/>
                </a:lnTo>
                <a:lnTo>
                  <a:pt x="117779" y="187084"/>
                </a:lnTo>
                <a:lnTo>
                  <a:pt x="125007" y="191935"/>
                </a:lnTo>
                <a:lnTo>
                  <a:pt x="129923" y="199128"/>
                </a:lnTo>
                <a:lnTo>
                  <a:pt x="131800" y="207937"/>
                </a:lnTo>
                <a:lnTo>
                  <a:pt x="156340" y="214899"/>
                </a:lnTo>
                <a:lnTo>
                  <a:pt x="195571" y="207079"/>
                </a:lnTo>
                <a:lnTo>
                  <a:pt x="212907" y="174329"/>
                </a:lnTo>
                <a:lnTo>
                  <a:pt x="208971" y="164329"/>
                </a:lnTo>
                <a:lnTo>
                  <a:pt x="200825" y="155219"/>
                </a:lnTo>
                <a:lnTo>
                  <a:pt x="190305" y="145216"/>
                </a:lnTo>
                <a:lnTo>
                  <a:pt x="182883" y="135274"/>
                </a:lnTo>
                <a:lnTo>
                  <a:pt x="178561" y="125426"/>
                </a:lnTo>
                <a:lnTo>
                  <a:pt x="177342" y="115709"/>
                </a:lnTo>
                <a:lnTo>
                  <a:pt x="177698" y="112547"/>
                </a:lnTo>
                <a:lnTo>
                  <a:pt x="124279" y="95461"/>
                </a:lnTo>
                <a:lnTo>
                  <a:pt x="90943" y="63741"/>
                </a:lnTo>
                <a:lnTo>
                  <a:pt x="72987" y="28286"/>
                </a:lnTo>
                <a:lnTo>
                  <a:pt x="6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69119" y="5132096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9888" y="0"/>
                </a:moveTo>
                <a:lnTo>
                  <a:pt x="12146" y="1562"/>
                </a:lnTo>
                <a:lnTo>
                  <a:pt x="5824" y="5829"/>
                </a:lnTo>
                <a:lnTo>
                  <a:pt x="1562" y="12172"/>
                </a:lnTo>
                <a:lnTo>
                  <a:pt x="0" y="19964"/>
                </a:lnTo>
                <a:lnTo>
                  <a:pt x="1562" y="27703"/>
                </a:lnTo>
                <a:lnTo>
                  <a:pt x="5824" y="34029"/>
                </a:lnTo>
                <a:lnTo>
                  <a:pt x="12146" y="38298"/>
                </a:lnTo>
                <a:lnTo>
                  <a:pt x="19888" y="39865"/>
                </a:lnTo>
                <a:lnTo>
                  <a:pt x="27637" y="38298"/>
                </a:lnTo>
                <a:lnTo>
                  <a:pt x="33962" y="34029"/>
                </a:lnTo>
                <a:lnTo>
                  <a:pt x="38226" y="27703"/>
                </a:lnTo>
                <a:lnTo>
                  <a:pt x="39789" y="19964"/>
                </a:lnTo>
                <a:lnTo>
                  <a:pt x="38226" y="12172"/>
                </a:lnTo>
                <a:lnTo>
                  <a:pt x="33962" y="5829"/>
                </a:lnTo>
                <a:lnTo>
                  <a:pt x="27637" y="1562"/>
                </a:lnTo>
                <a:lnTo>
                  <a:pt x="19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843" y="4910212"/>
            <a:ext cx="352425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C9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1068</Words>
  <Application>Microsoft Office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What is  my Integrated Digital Care Record?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Nottinghamshire’s  Community Care  Portal?</dc:title>
  <dc:creator>Armitage Jodie (Digital Services)</dc:creator>
  <cp:lastModifiedBy>ELSTON, Vickie (NHS NOTTINGHAM AND NOTTINGHAMSHIRE ICB - 52R)</cp:lastModifiedBy>
  <cp:revision>8</cp:revision>
  <dcterms:created xsi:type="dcterms:W3CDTF">2019-10-04T14:47:34Z</dcterms:created>
  <dcterms:modified xsi:type="dcterms:W3CDTF">2022-07-19T08:59:57Z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2017-02-08T00:00:00Z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2019-10-04T00:00:00Z</vt:filetime>
  </property>
</Properties>
</file>