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D4EE7-52FA-446E-BFD0-910FFDBADF3E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BD3DC-B5F5-46C2-94DD-80484B285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56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BD3DC-B5F5-46C2-94DD-80484B2855A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05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BD3DC-B5F5-46C2-94DD-80484B2855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0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7554-2579-0C5B-1BCE-8016A0D35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16756-404E-C6C7-F510-2D5B05D98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9E9D1-64C2-B700-ED7A-B6CBC220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AAFD-6871-440F-BE2C-1C8BCC2C72B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6528F-6E62-F9A5-7940-550F90E4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209F1-71E8-917B-12B8-8C4117FB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BB2A-8813-41D3-BCAD-93BAF69A7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1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340D9-B787-50FF-692A-01E2298E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677B7-07DB-905B-C0F5-9676F5541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2820-5D84-3E2D-C051-CDEDD1D1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AAFD-6871-440F-BE2C-1C8BCC2C72B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FA9F4-7D98-8AC2-76CF-595BB492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86BD-3CD9-E2F9-9F12-66D919DF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BB2A-8813-41D3-BCAD-93BAF69A7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67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A4F8A-8546-DC13-9F51-C7505763A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4314E-6614-5CDB-DC82-A8FB37A31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EE36D-4942-A9AC-7209-61B97995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AAFD-6871-440F-BE2C-1C8BCC2C72B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C57A7-45F5-E9F3-A0CA-9F4CC7A1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F52B-0190-E70D-C59E-41DDD29A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BB2A-8813-41D3-BCAD-93BAF69A7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91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9B5C6-BA4C-7365-11FA-1836CD74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4AADA-E3D5-0E91-A505-F056D20D9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00260-CB53-85C8-7B35-E44C2B8B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AAFD-6871-440F-BE2C-1C8BCC2C72B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4C22-9FC9-B5EF-F5B7-66B2DD25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8D75F-63BA-ECD3-563A-C3F1F4B2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BB2A-8813-41D3-BCAD-93BAF69A7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72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508D-F199-F25A-1D8C-64815C8D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6ECA2-4102-9176-1A99-FDFE748E0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645EC-E669-9B80-6BEF-1B02B900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AAFD-6871-440F-BE2C-1C8BCC2C72B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86EF3-7220-0755-767D-88AE81E4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17A7B-9C10-5ECA-F9DF-5AF486E9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BB2A-8813-41D3-BCAD-93BAF69A7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0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EC898-02D5-3AD9-5896-4BF1B6AA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509A7-C07C-ABAD-04B7-4B2593C36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E05C9-3137-6BCC-BEE9-DE9DB9E32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F26F9-E137-5AC8-237E-6AA9E4D9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AAFD-6871-440F-BE2C-1C8BCC2C72B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096F3-E87A-99D2-7B4B-D7DA2D5A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4CBE7-DB0F-123C-A8A6-36F4E59C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BB2A-8813-41D3-BCAD-93BAF69A7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9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8B06-B687-D5EA-1BD0-0C6BF9829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41C5F-6E3B-7F55-B8C0-19DF59EDC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37BCC-B8C6-881F-94C8-F37BE9C46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DFEF2-DC3D-AE98-5823-53E7E1657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5F961-93A1-9FB1-C245-4E2C161CA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0BEE9A-EA31-97DC-4709-15084B43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AAFD-6871-440F-BE2C-1C8BCC2C72B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589075-2D91-7ADC-0591-C89AF196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E5827-E238-0059-039E-49C5A3B7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BB2A-8813-41D3-BCAD-93BAF69A7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22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070D-F6E9-85BD-BB10-A10DB051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50BF9A-7667-22EA-AC3B-FEA02456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AAFD-6871-440F-BE2C-1C8BCC2C72B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2C983-9529-E3E7-5CD2-01FF8CB3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4EA3E-4B38-45ED-EB72-424F74B2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BB2A-8813-41D3-BCAD-93BAF69A7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73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45B547-3103-BBB8-7052-0B792EB5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AAFD-6871-440F-BE2C-1C8BCC2C72B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47BF1-0AEA-BA88-1277-A726A046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F99BF-5AAB-4F3F-A72D-506906F1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BB2A-8813-41D3-BCAD-93BAF69A7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53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2546-9A01-90D5-EFE0-1668CA8B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31263-E74E-0408-4406-B360DA444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E6001-461E-1232-2E4B-0451D8340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1AE2E-B77B-E266-41C1-2582FBAA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AAFD-6871-440F-BE2C-1C8BCC2C72B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CB167-390F-8FD3-9040-3DEDE6A8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0418B-BB75-9BC0-3F22-29A70E22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BB2A-8813-41D3-BCAD-93BAF69A7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2F54-A83F-093C-DCEA-1709D72A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D1945-FEA9-2A42-0189-E4C10D0D8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8E81E-1D43-E503-2E7A-E2169A8B5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076F6-2CC1-E8D4-2EC3-30E83F2D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AAFD-6871-440F-BE2C-1C8BCC2C72B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0B5BF-CA20-854E-5550-C39E77D86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586ED-EFF5-77AF-E585-8D3ED75F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BB2A-8813-41D3-BCAD-93BAF69A7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1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CB3EA-A601-01D4-7479-AB89BAAE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81CF7-2B27-F02F-FAB6-4EC7A8FEC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BAA4-92BB-357F-3D25-7AD47AD71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BAAFD-6871-440F-BE2C-1C8BCC2C72B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E283C-B351-A28C-681D-967A9AEAF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80045-0D7D-091D-9A06-BB8C8C723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BB2A-8813-41D3-BCAD-93BAF69A7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69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04CB5-B886-5701-3BD0-3CE914AB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1714" y="1219200"/>
            <a:ext cx="4346645" cy="3698192"/>
          </a:xfrm>
        </p:spPr>
        <p:txBody>
          <a:bodyPr anchor="t">
            <a:normAutofit/>
          </a:bodyPr>
          <a:lstStyle/>
          <a:p>
            <a:pPr algn="l"/>
            <a:r>
              <a:rPr lang="en-GB" sz="5400" b="1" dirty="0"/>
              <a:t>Floor Mapping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0B239-FB59-9F06-8FE8-AFFFDF4BC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714" y="1557645"/>
            <a:ext cx="4036333" cy="1709849"/>
          </a:xfrm>
        </p:spPr>
        <p:txBody>
          <a:bodyPr anchor="b">
            <a:normAutofit fontScale="92500" lnSpcReduction="10000"/>
          </a:bodyPr>
          <a:lstStyle/>
          <a:p>
            <a:pPr algn="l"/>
            <a:endParaRPr lang="en-GB" sz="2000" dirty="0"/>
          </a:p>
          <a:p>
            <a:pPr algn="l"/>
            <a:r>
              <a:rPr lang="en-GB" sz="5400" dirty="0"/>
              <a:t>For Falls Prevention </a:t>
            </a:r>
          </a:p>
        </p:txBody>
      </p: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72" name="Rectangle 207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207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Rectangle 207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Don't neglect corridor design when ...">
            <a:extLst>
              <a:ext uri="{FF2B5EF4-FFF2-40B4-BE49-F238E27FC236}">
                <a16:creationId xmlns:a16="http://schemas.microsoft.com/office/drawing/2014/main" id="{3F61BE9F-86A6-F4C6-024C-83485202A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8834" y="1816473"/>
            <a:ext cx="5536001" cy="368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3C8FD0-8BED-F3C7-E062-5C68098A36A5}"/>
              </a:ext>
            </a:extLst>
          </p:cNvPr>
          <p:cNvSpPr txBox="1"/>
          <p:nvPr/>
        </p:nvSpPr>
        <p:spPr>
          <a:xfrm>
            <a:off x="1271752" y="3428682"/>
            <a:ext cx="3499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Falls Awareness Week 2024</a:t>
            </a:r>
          </a:p>
        </p:txBody>
      </p:sp>
      <p:sp>
        <p:nvSpPr>
          <p:cNvPr id="5" name="AutoShape 6" descr="ICS Nottingham &amp; Nottinghamshire - link to homepage">
            <a:extLst>
              <a:ext uri="{FF2B5EF4-FFF2-40B4-BE49-F238E27FC236}">
                <a16:creationId xmlns:a16="http://schemas.microsoft.com/office/drawing/2014/main" id="{E0789A76-6874-B5EC-A141-E6DAF7CC26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477259-E2A2-FD42-E603-D0CC22A60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920" y="338395"/>
            <a:ext cx="28575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0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CAA1-0735-D540-0A13-98D7BE821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64389-4569-3AA5-593C-C6E36C30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floor mapping  ?</a:t>
            </a:r>
          </a:p>
          <a:p>
            <a:r>
              <a:rPr lang="en-GB" dirty="0"/>
              <a:t>Types of floor mapping </a:t>
            </a:r>
          </a:p>
          <a:p>
            <a:r>
              <a:rPr lang="en-GB" dirty="0"/>
              <a:t>How can floor mapping help to prevent falls?</a:t>
            </a:r>
          </a:p>
          <a:p>
            <a:r>
              <a:rPr lang="en-GB" dirty="0"/>
              <a:t>How to complete floor mapping </a:t>
            </a:r>
          </a:p>
          <a:p>
            <a:r>
              <a:rPr lang="en-GB" dirty="0"/>
              <a:t>Opportunity to complete a falls cross together online </a:t>
            </a:r>
          </a:p>
          <a:p>
            <a:endParaRPr lang="en-GB" dirty="0"/>
          </a:p>
        </p:txBody>
      </p:sp>
      <p:sp>
        <p:nvSpPr>
          <p:cNvPr id="4" name="AutoShape 2" descr="ICS Nottingham &amp; Nottinghamshire - link to homepage">
            <a:extLst>
              <a:ext uri="{FF2B5EF4-FFF2-40B4-BE49-F238E27FC236}">
                <a16:creationId xmlns:a16="http://schemas.microsoft.com/office/drawing/2014/main" id="{FD94513C-924A-150A-3023-FDB19BE0F6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67A87-05CC-8A12-D1DC-74714DDB2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428" y="171449"/>
            <a:ext cx="28575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2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5" name="Rectangle 3094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ementia-designed care homes and what ...">
            <a:extLst>
              <a:ext uri="{FF2B5EF4-FFF2-40B4-BE49-F238E27FC236}">
                <a16:creationId xmlns:a16="http://schemas.microsoft.com/office/drawing/2014/main" id="{8F7859F5-A229-104F-1EE1-D3F4696A6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76" y="656678"/>
            <a:ext cx="3874124" cy="25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urtfield Lodge Care Home In Ormskirk ...">
            <a:extLst>
              <a:ext uri="{FF2B5EF4-FFF2-40B4-BE49-F238E27FC236}">
                <a16:creationId xmlns:a16="http://schemas.microsoft.com/office/drawing/2014/main" id="{CB5F8A8D-842E-DAA3-FF8A-C7DCFD72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226" y="3586297"/>
            <a:ext cx="3531024" cy="264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Right Triangle 309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7" name="Rectangle 309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92C7E-A30D-6DBF-C820-4DE511FE5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026" y="975838"/>
            <a:ext cx="5780409" cy="4517786"/>
          </a:xfrm>
        </p:spPr>
        <p:txBody>
          <a:bodyPr anchor="t">
            <a:normAutofit fontScale="85000" lnSpcReduction="20000"/>
          </a:bodyPr>
          <a:lstStyle/>
          <a:p>
            <a:endParaRPr lang="en-GB" sz="1300" dirty="0"/>
          </a:p>
          <a:p>
            <a:r>
              <a:rPr lang="en-GB" sz="2400" b="1" dirty="0"/>
              <a:t>Care homes by nature have long corridors, lots of corners and floors, which mean unwitnessed falls can be a common occurrence</a:t>
            </a:r>
          </a:p>
          <a:p>
            <a:r>
              <a:rPr lang="en-GB" sz="2400" b="1" dirty="0"/>
              <a:t>Understanding the place, the time and the frequency of falls provides insight into the cause.</a:t>
            </a:r>
          </a:p>
          <a:p>
            <a:r>
              <a:rPr lang="en-GB" sz="2400" b="1" dirty="0"/>
              <a:t>Once the cause is known change can be implemented to reduce the risk of future falls.</a:t>
            </a:r>
          </a:p>
          <a:p>
            <a:r>
              <a:rPr lang="en-GB" sz="2400" b="1" dirty="0"/>
              <a:t> Floor mapping for falls prevention aims to provide oversight of an entire floor or care home on where , when and who is falling.</a:t>
            </a:r>
          </a:p>
          <a:p>
            <a:r>
              <a:rPr lang="en-GB" sz="2400" b="1" dirty="0"/>
              <a:t>It aims to ensure that at a glance any team member can see who has fallen where and at what time. </a:t>
            </a:r>
          </a:p>
          <a:p>
            <a:r>
              <a:rPr lang="en-GB" sz="2400" b="1" dirty="0"/>
              <a:t>This provides important information which </a:t>
            </a:r>
          </a:p>
          <a:p>
            <a:pPr marL="0" indent="0">
              <a:buNone/>
            </a:pPr>
            <a:r>
              <a:rPr lang="en-GB" sz="2400" b="1" dirty="0"/>
              <a:t>    can help to prevent future falls. </a:t>
            </a:r>
          </a:p>
          <a:p>
            <a:endParaRPr lang="en-GB" sz="1300" dirty="0"/>
          </a:p>
        </p:txBody>
      </p:sp>
      <p:sp>
        <p:nvSpPr>
          <p:cNvPr id="4" name="AutoShape 6" descr="ICS Nottingham &amp; Nottinghamshire - link to homepage">
            <a:extLst>
              <a:ext uri="{FF2B5EF4-FFF2-40B4-BE49-F238E27FC236}">
                <a16:creationId xmlns:a16="http://schemas.microsoft.com/office/drawing/2014/main" id="{8A987A36-1ECE-6F3E-0CAD-E7B44AC817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DC3AD-0ADA-FFF0-A130-5E99E0DF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271" y="208641"/>
            <a:ext cx="2591142" cy="9241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4658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0" name="Freeform: Shape 1039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1" name="Freeform: Shape 1040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6E2163-AD7C-A850-2838-3ED10FED8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98" t="42311" r="33167" b="23555"/>
          <a:stretch/>
        </p:blipFill>
        <p:spPr>
          <a:xfrm>
            <a:off x="3015133" y="682818"/>
            <a:ext cx="10008836" cy="53624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C8083B2-327A-81A9-4EE5-1477107E8BDD}"/>
              </a:ext>
            </a:extLst>
          </p:cNvPr>
          <p:cNvSpPr/>
          <p:nvPr/>
        </p:nvSpPr>
        <p:spPr>
          <a:xfrm>
            <a:off x="4726531" y="954741"/>
            <a:ext cx="266641" cy="94182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17B6C-956B-698A-F0AA-54075388D3D7}"/>
              </a:ext>
            </a:extLst>
          </p:cNvPr>
          <p:cNvSpPr/>
          <p:nvPr/>
        </p:nvSpPr>
        <p:spPr>
          <a:xfrm>
            <a:off x="6944999" y="5476389"/>
            <a:ext cx="2066925" cy="9589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3 Falls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12/10/23,17/10/23,22/10/23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13.00, 13.15, 13.22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D9552D8-C301-328E-3E69-77CC23B360BC}"/>
              </a:ext>
            </a:extLst>
          </p:cNvPr>
          <p:cNvSpPr/>
          <p:nvPr/>
        </p:nvSpPr>
        <p:spPr>
          <a:xfrm rot="10800000">
            <a:off x="7845111" y="4365115"/>
            <a:ext cx="266700" cy="111127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39DBA-CF6D-409A-1867-F6C08818340E}"/>
              </a:ext>
            </a:extLst>
          </p:cNvPr>
          <p:cNvSpPr/>
          <p:nvPr/>
        </p:nvSpPr>
        <p:spPr>
          <a:xfrm>
            <a:off x="4106737" y="355600"/>
            <a:ext cx="1427085" cy="5991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1 Fall 10/10/23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13.00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E71B80-90B2-5088-C7A4-DE34800381E6}"/>
              </a:ext>
            </a:extLst>
          </p:cNvPr>
          <p:cNvSpPr/>
          <p:nvPr/>
        </p:nvSpPr>
        <p:spPr>
          <a:xfrm>
            <a:off x="6410325" y="1726268"/>
            <a:ext cx="266700" cy="1809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E58C30-4784-5CA6-D9AE-5DCBBB81DB3B}"/>
              </a:ext>
            </a:extLst>
          </p:cNvPr>
          <p:cNvSpPr/>
          <p:nvPr/>
        </p:nvSpPr>
        <p:spPr>
          <a:xfrm>
            <a:off x="10706100" y="2192993"/>
            <a:ext cx="266700" cy="1809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2F155B-F4DC-2787-1D6E-E8308E1BA1F8}"/>
              </a:ext>
            </a:extLst>
          </p:cNvPr>
          <p:cNvSpPr/>
          <p:nvPr/>
        </p:nvSpPr>
        <p:spPr>
          <a:xfrm>
            <a:off x="9677400" y="1285913"/>
            <a:ext cx="266700" cy="1809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7C748E-DD12-CE97-8FDE-D2DBFCA5573E}"/>
              </a:ext>
            </a:extLst>
          </p:cNvPr>
          <p:cNvSpPr/>
          <p:nvPr/>
        </p:nvSpPr>
        <p:spPr>
          <a:xfrm>
            <a:off x="9067800" y="1285914"/>
            <a:ext cx="266700" cy="18097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9F4B33-716F-3035-E3A7-F204903669B4}"/>
              </a:ext>
            </a:extLst>
          </p:cNvPr>
          <p:cNvSpPr/>
          <p:nvPr/>
        </p:nvSpPr>
        <p:spPr>
          <a:xfrm>
            <a:off x="7360157" y="1717376"/>
            <a:ext cx="266700" cy="1809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EAE32F-2FFA-ED4E-E70E-E606BED2A670}"/>
              </a:ext>
            </a:extLst>
          </p:cNvPr>
          <p:cNvSpPr/>
          <p:nvPr/>
        </p:nvSpPr>
        <p:spPr>
          <a:xfrm>
            <a:off x="5676304" y="1726268"/>
            <a:ext cx="266700" cy="1809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CEC7BD-6915-10D3-B154-D27790A99D5D}"/>
              </a:ext>
            </a:extLst>
          </p:cNvPr>
          <p:cNvSpPr/>
          <p:nvPr/>
        </p:nvSpPr>
        <p:spPr>
          <a:xfrm>
            <a:off x="8157589" y="1697693"/>
            <a:ext cx="266700" cy="1809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4A8291-D3F4-3072-FEBC-9BFBB45B227D}"/>
              </a:ext>
            </a:extLst>
          </p:cNvPr>
          <p:cNvSpPr/>
          <p:nvPr/>
        </p:nvSpPr>
        <p:spPr>
          <a:xfrm>
            <a:off x="10706100" y="3678893"/>
            <a:ext cx="266700" cy="1809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5ED644-45E3-E55D-70E7-1C77FFD99866}"/>
              </a:ext>
            </a:extLst>
          </p:cNvPr>
          <p:cNvSpPr/>
          <p:nvPr/>
        </p:nvSpPr>
        <p:spPr>
          <a:xfrm>
            <a:off x="9067800" y="1265040"/>
            <a:ext cx="342900" cy="24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085AA137-5199-1C62-3F54-2AB7C9C578F5}"/>
              </a:ext>
            </a:extLst>
          </p:cNvPr>
          <p:cNvSpPr/>
          <p:nvPr/>
        </p:nvSpPr>
        <p:spPr>
          <a:xfrm>
            <a:off x="7676651" y="638176"/>
            <a:ext cx="342900" cy="2362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391E7C-F92E-38C7-C88E-7EBE6DDFEDF6}"/>
              </a:ext>
            </a:extLst>
          </p:cNvPr>
          <p:cNvSpPr/>
          <p:nvPr/>
        </p:nvSpPr>
        <p:spPr>
          <a:xfrm>
            <a:off x="6202600" y="29446"/>
            <a:ext cx="2550875" cy="6533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4 Falls 1/10/23,4/10/23,18/10/24,30/10/24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13.00, 11.00,18.00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74AE5C-099D-095E-9107-F94403073C70}"/>
              </a:ext>
            </a:extLst>
          </p:cNvPr>
          <p:cNvSpPr/>
          <p:nvPr/>
        </p:nvSpPr>
        <p:spPr>
          <a:xfrm>
            <a:off x="9430224" y="5295900"/>
            <a:ext cx="2237901" cy="15326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5 Falls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22/10/23,23/10/24,23/10/23,24/10/23/24,25/10/24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21.00,21.30,01.00,04.00,05.00</a:t>
            </a:r>
          </a:p>
          <a:p>
            <a:pPr algn="ctr"/>
            <a:endParaRPr lang="en-GB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5A603386-767C-1FA5-078F-D44F49F7B49D}"/>
              </a:ext>
            </a:extLst>
          </p:cNvPr>
          <p:cNvSpPr/>
          <p:nvPr/>
        </p:nvSpPr>
        <p:spPr>
          <a:xfrm rot="10800000">
            <a:off x="10611459" y="4184626"/>
            <a:ext cx="266700" cy="111127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30564B-44C5-0E22-A49B-F36A0D408E87}"/>
              </a:ext>
            </a:extLst>
          </p:cNvPr>
          <p:cNvSpPr/>
          <p:nvPr/>
        </p:nvSpPr>
        <p:spPr>
          <a:xfrm>
            <a:off x="600075" y="422656"/>
            <a:ext cx="3392532" cy="616216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Floor mapping may include a diagram of the floor of a home . By law, all homes will already have these plans as part of their fire safety regulations.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Over a </a:t>
            </a:r>
            <a:r>
              <a:rPr lang="en-GB" dirty="0">
                <a:solidFill>
                  <a:schemeClr val="tx1"/>
                </a:solidFill>
              </a:rPr>
              <a:t>one-</a:t>
            </a:r>
            <a:r>
              <a:rPr lang="en-GB" sz="1800" dirty="0">
                <a:solidFill>
                  <a:schemeClr val="tx1"/>
                </a:solidFill>
              </a:rPr>
              <a:t> month period staff record each floor on the diagram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A</a:t>
            </a:r>
            <a:r>
              <a:rPr lang="en-GB" sz="1800" dirty="0">
                <a:solidFill>
                  <a:schemeClr val="tx1"/>
                </a:solidFill>
              </a:rPr>
              <a:t> tally or change the number each time . The date and time of the fall can also be added.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Completing a falls map in this way can provide key information regarding when and where falls are most likely to happen .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A</a:t>
            </a:r>
            <a:r>
              <a:rPr lang="en-GB" sz="1800" dirty="0">
                <a:solidFill>
                  <a:schemeClr val="tx1"/>
                </a:solidFill>
              </a:rPr>
              <a:t> diagram such as this  may also highlight specific residents who are experiencing high falls rates.</a:t>
            </a:r>
          </a:p>
        </p:txBody>
      </p:sp>
      <p:sp>
        <p:nvSpPr>
          <p:cNvPr id="26" name="AutoShape 8" descr="ICS Nottingham &amp; Nottinghamshire - link to homepage">
            <a:extLst>
              <a:ext uri="{FF2B5EF4-FFF2-40B4-BE49-F238E27FC236}">
                <a16:creationId xmlns:a16="http://schemas.microsoft.com/office/drawing/2014/main" id="{F7F0793D-E469-7011-41E0-B4177FB302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F44FEC-4560-3076-7B24-583D353CE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1462" y="49673"/>
            <a:ext cx="2094499" cy="7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1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55F779-9FD4-8769-B055-2500917F4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474" t="24711" r="28260" b="18043"/>
          <a:stretch/>
        </p:blipFill>
        <p:spPr>
          <a:xfrm>
            <a:off x="178799" y="325821"/>
            <a:ext cx="6979639" cy="572378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98D9C1-FE21-D9EC-373D-D64A23B71798}"/>
              </a:ext>
            </a:extLst>
          </p:cNvPr>
          <p:cNvSpPr/>
          <p:nvPr/>
        </p:nvSpPr>
        <p:spPr>
          <a:xfrm>
            <a:off x="5116529" y="400692"/>
            <a:ext cx="1859623" cy="626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909865-00A1-ACFE-94E9-11C6D9827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416" y="41097"/>
            <a:ext cx="2020584" cy="7226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E24C03-59BC-568D-BC3C-42E1F26A8436}"/>
              </a:ext>
            </a:extLst>
          </p:cNvPr>
          <p:cNvSpPr/>
          <p:nvPr/>
        </p:nvSpPr>
        <p:spPr>
          <a:xfrm>
            <a:off x="7970387" y="1355314"/>
            <a:ext cx="3852809" cy="12123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Highlighted at home round </a:t>
            </a:r>
          </a:p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Occurred in room over lunchtime , most staff in dining room , reduced supervision Staff member used mobile desk to have eyeline sight of resident over lunchtime </a:t>
            </a:r>
          </a:p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Falls Risk Assessment Plan updated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371D7A-228B-9997-B14F-D7784B1D2BB3}"/>
              </a:ext>
            </a:extLst>
          </p:cNvPr>
          <p:cNvSpPr/>
          <p:nvPr/>
        </p:nvSpPr>
        <p:spPr>
          <a:xfrm>
            <a:off x="7994433" y="2629222"/>
            <a:ext cx="3852809" cy="151069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Four falls but all experienced by different residents </a:t>
            </a:r>
          </a:p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pattern regarding time of day </a:t>
            </a:r>
          </a:p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Following review of flooring noted change of colour and texture </a:t>
            </a:r>
          </a:p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residents who feel had dementia </a:t>
            </a:r>
          </a:p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Flooring updated </a:t>
            </a:r>
          </a:p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Falls risk assessment updated </a:t>
            </a:r>
          </a:p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Cases highlighted for discussion at home round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DCC4C0-4238-8341-D433-CB2A22C9C749}"/>
              </a:ext>
            </a:extLst>
          </p:cNvPr>
          <p:cNvSpPr/>
          <p:nvPr/>
        </p:nvSpPr>
        <p:spPr>
          <a:xfrm>
            <a:off x="7994433" y="4235062"/>
            <a:ext cx="3852809" cy="126762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Three falls all in dining room </a:t>
            </a:r>
          </a:p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Three different residents</a:t>
            </a:r>
          </a:p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indicates this is just after lunch when staff are helping residents to move from the dinning room to the living room </a:t>
            </a:r>
          </a:p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Housekeeping staff and kitchen staff supported with supervising residents in the dinning room after lunch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BE7F1D-995D-F0A4-6294-3687F88F3D7F}"/>
              </a:ext>
            </a:extLst>
          </p:cNvPr>
          <p:cNvSpPr/>
          <p:nvPr/>
        </p:nvSpPr>
        <p:spPr>
          <a:xfrm>
            <a:off x="7994433" y="5602683"/>
            <a:ext cx="3852809" cy="12123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Five falls , single resident</a:t>
            </a:r>
          </a:p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occurring in room overnight </a:t>
            </a:r>
          </a:p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Map clearly shows this is occurring in  room furthest from the office </a:t>
            </a:r>
          </a:p>
          <a:p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Resident was supported to move rooms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9D4AD-93C2-95CF-D559-94ADD7E5AA6D}"/>
              </a:ext>
            </a:extLst>
          </p:cNvPr>
          <p:cNvSpPr txBox="1"/>
          <p:nvPr/>
        </p:nvSpPr>
        <p:spPr>
          <a:xfrm>
            <a:off x="7994433" y="889843"/>
            <a:ext cx="307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Case Studies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BB13F1-8C24-592E-28A8-7847CD70824B}"/>
              </a:ext>
            </a:extLst>
          </p:cNvPr>
          <p:cNvSpPr/>
          <p:nvPr/>
        </p:nvSpPr>
        <p:spPr>
          <a:xfrm>
            <a:off x="7409016" y="1538455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41FC51-9D48-6199-4026-611A6F3C07ED}"/>
              </a:ext>
            </a:extLst>
          </p:cNvPr>
          <p:cNvSpPr/>
          <p:nvPr/>
        </p:nvSpPr>
        <p:spPr>
          <a:xfrm>
            <a:off x="7409016" y="2962562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3B87B5-324F-B80F-437E-2CE53E99414B}"/>
              </a:ext>
            </a:extLst>
          </p:cNvPr>
          <p:cNvSpPr/>
          <p:nvPr/>
        </p:nvSpPr>
        <p:spPr>
          <a:xfrm>
            <a:off x="7344988" y="4325843"/>
            <a:ext cx="625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EC3572-D192-F58E-C2BB-0047D5BF7A05}"/>
              </a:ext>
            </a:extLst>
          </p:cNvPr>
          <p:cNvSpPr/>
          <p:nvPr/>
        </p:nvSpPr>
        <p:spPr>
          <a:xfrm>
            <a:off x="7409016" y="5689124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292889-F7C0-2EE4-64D2-214A609058A9}"/>
              </a:ext>
            </a:extLst>
          </p:cNvPr>
          <p:cNvSpPr/>
          <p:nvPr/>
        </p:nvSpPr>
        <p:spPr>
          <a:xfrm>
            <a:off x="1715784" y="3036378"/>
            <a:ext cx="544531" cy="4671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113633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ol 21b: Falls safety cross">
            <a:extLst>
              <a:ext uri="{FF2B5EF4-FFF2-40B4-BE49-F238E27FC236}">
                <a16:creationId xmlns:a16="http://schemas.microsoft.com/office/drawing/2014/main" id="{C2A75907-CE74-FE89-7C82-98DFF6AC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65" y="239666"/>
            <a:ext cx="5665076" cy="661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-Shape 3">
            <a:extLst>
              <a:ext uri="{FF2B5EF4-FFF2-40B4-BE49-F238E27FC236}">
                <a16:creationId xmlns:a16="http://schemas.microsoft.com/office/drawing/2014/main" id="{CFA68AD0-7BD6-30C4-2B07-B5BB9CD97325}"/>
              </a:ext>
            </a:extLst>
          </p:cNvPr>
          <p:cNvSpPr/>
          <p:nvPr/>
        </p:nvSpPr>
        <p:spPr>
          <a:xfrm rot="5400000">
            <a:off x="5707598" y="2503509"/>
            <a:ext cx="676167" cy="714704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A3061CB3-0283-1CC0-6FA7-48EE3BC6A905}"/>
              </a:ext>
            </a:extLst>
          </p:cNvPr>
          <p:cNvSpPr/>
          <p:nvPr/>
        </p:nvSpPr>
        <p:spPr>
          <a:xfrm rot="5400000">
            <a:off x="4006056" y="3171739"/>
            <a:ext cx="720221" cy="790729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39DD5077-7872-FC71-6E88-ABF0A40FDFB5}"/>
              </a:ext>
            </a:extLst>
          </p:cNvPr>
          <p:cNvSpPr/>
          <p:nvPr/>
        </p:nvSpPr>
        <p:spPr>
          <a:xfrm rot="5400000">
            <a:off x="3954075" y="1775474"/>
            <a:ext cx="676167" cy="714704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5B4CD7DA-72D1-7CB3-73F8-AE769E3A10CC}"/>
              </a:ext>
            </a:extLst>
          </p:cNvPr>
          <p:cNvSpPr/>
          <p:nvPr/>
        </p:nvSpPr>
        <p:spPr>
          <a:xfrm rot="5400000">
            <a:off x="4884156" y="2484650"/>
            <a:ext cx="676167" cy="714704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147B8-0382-73D8-F296-DC519623FA3D}"/>
              </a:ext>
            </a:extLst>
          </p:cNvPr>
          <p:cNvSpPr txBox="1"/>
          <p:nvPr/>
        </p:nvSpPr>
        <p:spPr>
          <a:xfrm>
            <a:off x="4367045" y="2173190"/>
            <a:ext cx="33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D89670-0410-46E3-81F8-C09E7C4F8A02}"/>
              </a:ext>
            </a:extLst>
          </p:cNvPr>
          <p:cNvSpPr txBox="1"/>
          <p:nvPr/>
        </p:nvSpPr>
        <p:spPr>
          <a:xfrm>
            <a:off x="5340655" y="2865120"/>
            <a:ext cx="23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0DF4C-C1D0-9E3E-B436-F1E6AE204862}"/>
              </a:ext>
            </a:extLst>
          </p:cNvPr>
          <p:cNvSpPr txBox="1"/>
          <p:nvPr/>
        </p:nvSpPr>
        <p:spPr>
          <a:xfrm>
            <a:off x="6096000" y="2865120"/>
            <a:ext cx="3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579944-DB89-49A5-E9BB-0874624BC617}"/>
              </a:ext>
            </a:extLst>
          </p:cNvPr>
          <p:cNvSpPr txBox="1"/>
          <p:nvPr/>
        </p:nvSpPr>
        <p:spPr>
          <a:xfrm>
            <a:off x="4366166" y="3567103"/>
            <a:ext cx="33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3728147E-B205-675E-F11F-6F8DC416FF69}"/>
              </a:ext>
            </a:extLst>
          </p:cNvPr>
          <p:cNvSpPr/>
          <p:nvPr/>
        </p:nvSpPr>
        <p:spPr>
          <a:xfrm rot="5400000">
            <a:off x="3127394" y="357419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1DDDB035-CDD8-7FFB-F013-E789BE751809}"/>
              </a:ext>
            </a:extLst>
          </p:cNvPr>
          <p:cNvSpPr/>
          <p:nvPr/>
        </p:nvSpPr>
        <p:spPr>
          <a:xfrm rot="5400000">
            <a:off x="3967167" y="337094"/>
            <a:ext cx="720221" cy="790729"/>
          </a:xfrm>
          <a:prstGeom prst="corne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AC6B9E63-E12C-9072-E4A1-2216F18CA41E}"/>
              </a:ext>
            </a:extLst>
          </p:cNvPr>
          <p:cNvSpPr/>
          <p:nvPr/>
        </p:nvSpPr>
        <p:spPr>
          <a:xfrm rot="5400000">
            <a:off x="3110930" y="1050312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455E93B7-447F-34E4-953D-14060CB43525}"/>
              </a:ext>
            </a:extLst>
          </p:cNvPr>
          <p:cNvSpPr/>
          <p:nvPr/>
        </p:nvSpPr>
        <p:spPr>
          <a:xfrm rot="5400000">
            <a:off x="3954375" y="1027278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7E277487-EEED-9925-8EA4-8B4513A55E43}"/>
              </a:ext>
            </a:extLst>
          </p:cNvPr>
          <p:cNvSpPr/>
          <p:nvPr/>
        </p:nvSpPr>
        <p:spPr>
          <a:xfrm rot="5400000">
            <a:off x="3152701" y="1748442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L-Shape 21">
            <a:extLst>
              <a:ext uri="{FF2B5EF4-FFF2-40B4-BE49-F238E27FC236}">
                <a16:creationId xmlns:a16="http://schemas.microsoft.com/office/drawing/2014/main" id="{829C3255-AE64-DF9D-2DDD-8771D61DB60B}"/>
              </a:ext>
            </a:extLst>
          </p:cNvPr>
          <p:cNvSpPr/>
          <p:nvPr/>
        </p:nvSpPr>
        <p:spPr>
          <a:xfrm rot="5400000">
            <a:off x="3124765" y="2463298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B11818D0-6E82-9602-3DA7-C6E19A440C13}"/>
              </a:ext>
            </a:extLst>
          </p:cNvPr>
          <p:cNvSpPr/>
          <p:nvPr/>
        </p:nvSpPr>
        <p:spPr>
          <a:xfrm rot="5400000">
            <a:off x="3094283" y="3128815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0AB894BA-F5C5-A085-CCDB-253EE68AE10E}"/>
              </a:ext>
            </a:extLst>
          </p:cNvPr>
          <p:cNvSpPr/>
          <p:nvPr/>
        </p:nvSpPr>
        <p:spPr>
          <a:xfrm rot="5400000">
            <a:off x="4875792" y="3820401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29BE9188-8BDC-2A1D-32F3-90EF79722856}"/>
              </a:ext>
            </a:extLst>
          </p:cNvPr>
          <p:cNvSpPr/>
          <p:nvPr/>
        </p:nvSpPr>
        <p:spPr>
          <a:xfrm rot="5400000">
            <a:off x="4889620" y="3144245"/>
            <a:ext cx="665235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L-Shape 25">
            <a:extLst>
              <a:ext uri="{FF2B5EF4-FFF2-40B4-BE49-F238E27FC236}">
                <a16:creationId xmlns:a16="http://schemas.microsoft.com/office/drawing/2014/main" id="{3993053E-369E-DC11-EB47-E84B383EFC0E}"/>
              </a:ext>
            </a:extLst>
          </p:cNvPr>
          <p:cNvSpPr/>
          <p:nvPr/>
        </p:nvSpPr>
        <p:spPr>
          <a:xfrm rot="5400000">
            <a:off x="3080621" y="3848956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L-Shape 26">
            <a:extLst>
              <a:ext uri="{FF2B5EF4-FFF2-40B4-BE49-F238E27FC236}">
                <a16:creationId xmlns:a16="http://schemas.microsoft.com/office/drawing/2014/main" id="{E7AA282D-EE06-A7F8-F2C9-1AA34CB60904}"/>
              </a:ext>
            </a:extLst>
          </p:cNvPr>
          <p:cNvSpPr/>
          <p:nvPr/>
        </p:nvSpPr>
        <p:spPr>
          <a:xfrm rot="5400000">
            <a:off x="3943430" y="2458237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FB9EB9B5-680D-1979-C47B-416CC813747D}"/>
              </a:ext>
            </a:extLst>
          </p:cNvPr>
          <p:cNvSpPr/>
          <p:nvPr/>
        </p:nvSpPr>
        <p:spPr>
          <a:xfrm rot="5400000">
            <a:off x="2227180" y="3144831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9F8C611C-694A-0261-244B-B31BECD7B351}"/>
              </a:ext>
            </a:extLst>
          </p:cNvPr>
          <p:cNvSpPr/>
          <p:nvPr/>
        </p:nvSpPr>
        <p:spPr>
          <a:xfrm rot="5400000">
            <a:off x="5721432" y="3163690"/>
            <a:ext cx="720221" cy="790729"/>
          </a:xfrm>
          <a:prstGeom prst="corne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L-Shape 30">
            <a:extLst>
              <a:ext uri="{FF2B5EF4-FFF2-40B4-BE49-F238E27FC236}">
                <a16:creationId xmlns:a16="http://schemas.microsoft.com/office/drawing/2014/main" id="{174B81BA-A663-D400-F585-44D9AC64E3F0}"/>
              </a:ext>
            </a:extLst>
          </p:cNvPr>
          <p:cNvSpPr/>
          <p:nvPr/>
        </p:nvSpPr>
        <p:spPr>
          <a:xfrm rot="5400000">
            <a:off x="2220563" y="2443469"/>
            <a:ext cx="720221" cy="790729"/>
          </a:xfrm>
          <a:prstGeom prst="corne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L-Shape 31">
            <a:extLst>
              <a:ext uri="{FF2B5EF4-FFF2-40B4-BE49-F238E27FC236}">
                <a16:creationId xmlns:a16="http://schemas.microsoft.com/office/drawing/2014/main" id="{EAC1F92F-8D90-3F40-5A2C-5E956C71BB6D}"/>
              </a:ext>
            </a:extLst>
          </p:cNvPr>
          <p:cNvSpPr/>
          <p:nvPr/>
        </p:nvSpPr>
        <p:spPr>
          <a:xfrm rot="5400000">
            <a:off x="3999319" y="3875310"/>
            <a:ext cx="720221" cy="790729"/>
          </a:xfrm>
          <a:prstGeom prst="corne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9FFBFE3E-C167-9D31-AABD-11873F5B8810}"/>
              </a:ext>
            </a:extLst>
          </p:cNvPr>
          <p:cNvSpPr/>
          <p:nvPr/>
        </p:nvSpPr>
        <p:spPr>
          <a:xfrm rot="5400000">
            <a:off x="3911986" y="5985120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L-Shape 33">
            <a:extLst>
              <a:ext uri="{FF2B5EF4-FFF2-40B4-BE49-F238E27FC236}">
                <a16:creationId xmlns:a16="http://schemas.microsoft.com/office/drawing/2014/main" id="{FD74CE2A-D120-7F00-D9F7-8F7B040B8B12}"/>
              </a:ext>
            </a:extLst>
          </p:cNvPr>
          <p:cNvSpPr/>
          <p:nvPr/>
        </p:nvSpPr>
        <p:spPr>
          <a:xfrm rot="5400000">
            <a:off x="3094283" y="5308660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L-Shape 34">
            <a:extLst>
              <a:ext uri="{FF2B5EF4-FFF2-40B4-BE49-F238E27FC236}">
                <a16:creationId xmlns:a16="http://schemas.microsoft.com/office/drawing/2014/main" id="{04818A31-BC8D-F31A-2C7A-1E95A9B652EB}"/>
              </a:ext>
            </a:extLst>
          </p:cNvPr>
          <p:cNvSpPr/>
          <p:nvPr/>
        </p:nvSpPr>
        <p:spPr>
          <a:xfrm rot="5400000">
            <a:off x="3943430" y="5295634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L-Shape 35">
            <a:extLst>
              <a:ext uri="{FF2B5EF4-FFF2-40B4-BE49-F238E27FC236}">
                <a16:creationId xmlns:a16="http://schemas.microsoft.com/office/drawing/2014/main" id="{0167D6C6-A12A-635D-8131-C66C6D13135B}"/>
              </a:ext>
            </a:extLst>
          </p:cNvPr>
          <p:cNvSpPr/>
          <p:nvPr/>
        </p:nvSpPr>
        <p:spPr>
          <a:xfrm rot="5400000">
            <a:off x="3911986" y="4588439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L-Shape 36">
            <a:extLst>
              <a:ext uri="{FF2B5EF4-FFF2-40B4-BE49-F238E27FC236}">
                <a16:creationId xmlns:a16="http://schemas.microsoft.com/office/drawing/2014/main" id="{2F95C6E2-5E33-4D7A-79A3-A65D112B4147}"/>
              </a:ext>
            </a:extLst>
          </p:cNvPr>
          <p:cNvSpPr/>
          <p:nvPr/>
        </p:nvSpPr>
        <p:spPr>
          <a:xfrm rot="5400000">
            <a:off x="3080620" y="4592449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L-Shape 37">
            <a:extLst>
              <a:ext uri="{FF2B5EF4-FFF2-40B4-BE49-F238E27FC236}">
                <a16:creationId xmlns:a16="http://schemas.microsoft.com/office/drawing/2014/main" id="{338B5F5E-D114-7833-650E-E0FFF10AA69A}"/>
              </a:ext>
            </a:extLst>
          </p:cNvPr>
          <p:cNvSpPr/>
          <p:nvPr/>
        </p:nvSpPr>
        <p:spPr>
          <a:xfrm rot="5400000">
            <a:off x="3099963" y="5961869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1F2859-54A5-D143-274B-6751285EA8C9}"/>
              </a:ext>
            </a:extLst>
          </p:cNvPr>
          <p:cNvSpPr txBox="1"/>
          <p:nvPr/>
        </p:nvSpPr>
        <p:spPr>
          <a:xfrm>
            <a:off x="3106503" y="40097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D4D8C0-8134-6293-B16C-EF48FFF5E160}"/>
              </a:ext>
            </a:extLst>
          </p:cNvPr>
          <p:cNvSpPr txBox="1"/>
          <p:nvPr/>
        </p:nvSpPr>
        <p:spPr>
          <a:xfrm>
            <a:off x="3501867" y="77030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D7C882-582F-9356-7EB4-469E8BADE56A}"/>
              </a:ext>
            </a:extLst>
          </p:cNvPr>
          <p:cNvSpPr txBox="1"/>
          <p:nvPr/>
        </p:nvSpPr>
        <p:spPr>
          <a:xfrm>
            <a:off x="3512808" y="146127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C1A6D8-51AA-7180-3F89-6B97136BFA5A}"/>
              </a:ext>
            </a:extLst>
          </p:cNvPr>
          <p:cNvSpPr txBox="1"/>
          <p:nvPr/>
        </p:nvSpPr>
        <p:spPr>
          <a:xfrm>
            <a:off x="3500942" y="213273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479FC7-D822-5554-C8C8-EDA9B6B92B8E}"/>
              </a:ext>
            </a:extLst>
          </p:cNvPr>
          <p:cNvSpPr txBox="1"/>
          <p:nvPr/>
        </p:nvSpPr>
        <p:spPr>
          <a:xfrm>
            <a:off x="4398312" y="73805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357325-D2EA-7BA3-540C-6D12E6FAAC0C}"/>
              </a:ext>
            </a:extLst>
          </p:cNvPr>
          <p:cNvSpPr txBox="1"/>
          <p:nvPr/>
        </p:nvSpPr>
        <p:spPr>
          <a:xfrm>
            <a:off x="4387184" y="147146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FE9113-A3D6-22DD-E699-B038345381EC}"/>
              </a:ext>
            </a:extLst>
          </p:cNvPr>
          <p:cNvSpPr txBox="1"/>
          <p:nvPr/>
        </p:nvSpPr>
        <p:spPr>
          <a:xfrm>
            <a:off x="3997518" y="386072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0328C6-0893-D4E3-06FB-388BE95DD7B0}"/>
              </a:ext>
            </a:extLst>
          </p:cNvPr>
          <p:cNvSpPr txBox="1"/>
          <p:nvPr/>
        </p:nvSpPr>
        <p:spPr>
          <a:xfrm>
            <a:off x="3140229" y="1087414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ACCD60-7991-953B-0923-1A16571A4DB3}"/>
              </a:ext>
            </a:extLst>
          </p:cNvPr>
          <p:cNvSpPr txBox="1"/>
          <p:nvPr/>
        </p:nvSpPr>
        <p:spPr>
          <a:xfrm>
            <a:off x="3989023" y="10911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64D6F8-E182-056B-31FD-BE43181305F2}"/>
              </a:ext>
            </a:extLst>
          </p:cNvPr>
          <p:cNvSpPr txBox="1"/>
          <p:nvPr/>
        </p:nvSpPr>
        <p:spPr>
          <a:xfrm>
            <a:off x="3129144" y="1782837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01D2C5-F73C-5E4F-01BF-08BC61DC708B}"/>
              </a:ext>
            </a:extLst>
          </p:cNvPr>
          <p:cNvSpPr txBox="1"/>
          <p:nvPr/>
        </p:nvSpPr>
        <p:spPr>
          <a:xfrm>
            <a:off x="4030348" y="1796711"/>
            <a:ext cx="31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0E89B6-478B-32BF-DA97-224A8ED00B53}"/>
              </a:ext>
            </a:extLst>
          </p:cNvPr>
          <p:cNvSpPr txBox="1"/>
          <p:nvPr/>
        </p:nvSpPr>
        <p:spPr>
          <a:xfrm>
            <a:off x="2244561" y="2478722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B6E85E-1C0F-BA00-49D5-BB09A24683B7}"/>
              </a:ext>
            </a:extLst>
          </p:cNvPr>
          <p:cNvSpPr txBox="1"/>
          <p:nvPr/>
        </p:nvSpPr>
        <p:spPr>
          <a:xfrm>
            <a:off x="3119991" y="2489330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534E58B-6F29-3AC9-10E0-458F5F713CB4}"/>
              </a:ext>
            </a:extLst>
          </p:cNvPr>
          <p:cNvSpPr txBox="1"/>
          <p:nvPr/>
        </p:nvSpPr>
        <p:spPr>
          <a:xfrm>
            <a:off x="3925075" y="2500282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0593B3-B851-5E48-C569-110CE0E996C5}"/>
              </a:ext>
            </a:extLst>
          </p:cNvPr>
          <p:cNvSpPr txBox="1"/>
          <p:nvPr/>
        </p:nvSpPr>
        <p:spPr>
          <a:xfrm>
            <a:off x="4844994" y="2472633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9677FC-1D2B-14F9-DBE8-8D7BA3772E05}"/>
              </a:ext>
            </a:extLst>
          </p:cNvPr>
          <p:cNvSpPr txBox="1"/>
          <p:nvPr/>
        </p:nvSpPr>
        <p:spPr>
          <a:xfrm flipH="1">
            <a:off x="5692256" y="2509650"/>
            <a:ext cx="76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05C684-B85C-BFB1-49A5-293907243EB6}"/>
              </a:ext>
            </a:extLst>
          </p:cNvPr>
          <p:cNvSpPr txBox="1"/>
          <p:nvPr/>
        </p:nvSpPr>
        <p:spPr>
          <a:xfrm>
            <a:off x="2659810" y="279171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45A1B6-2BFE-5BF2-9130-B4DB0ECA0EE8}"/>
              </a:ext>
            </a:extLst>
          </p:cNvPr>
          <p:cNvSpPr txBox="1"/>
          <p:nvPr/>
        </p:nvSpPr>
        <p:spPr>
          <a:xfrm>
            <a:off x="3500942" y="2858662"/>
            <a:ext cx="29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506D47-9563-871E-A4AE-130F4C82C977}"/>
              </a:ext>
            </a:extLst>
          </p:cNvPr>
          <p:cNvSpPr txBox="1"/>
          <p:nvPr/>
        </p:nvSpPr>
        <p:spPr>
          <a:xfrm>
            <a:off x="4412755" y="2878982"/>
            <a:ext cx="2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05BF62-3601-57E6-297E-38005896190F}"/>
              </a:ext>
            </a:extLst>
          </p:cNvPr>
          <p:cNvSpPr txBox="1"/>
          <p:nvPr/>
        </p:nvSpPr>
        <p:spPr>
          <a:xfrm>
            <a:off x="3512808" y="3567103"/>
            <a:ext cx="28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ED32601-39A8-466D-E127-4FCDE108EEE2}"/>
              </a:ext>
            </a:extLst>
          </p:cNvPr>
          <p:cNvSpPr txBox="1"/>
          <p:nvPr/>
        </p:nvSpPr>
        <p:spPr>
          <a:xfrm>
            <a:off x="4550712" y="89045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C4D54A-9238-C070-478A-8519029CFF91}"/>
              </a:ext>
            </a:extLst>
          </p:cNvPr>
          <p:cNvSpPr txBox="1"/>
          <p:nvPr/>
        </p:nvSpPr>
        <p:spPr>
          <a:xfrm>
            <a:off x="3512808" y="4276550"/>
            <a:ext cx="32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13D93B-5ECF-275D-1679-4E9E8493BA02}"/>
              </a:ext>
            </a:extLst>
          </p:cNvPr>
          <p:cNvSpPr txBox="1"/>
          <p:nvPr/>
        </p:nvSpPr>
        <p:spPr>
          <a:xfrm>
            <a:off x="3512808" y="4983803"/>
            <a:ext cx="32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8D87570-7CBE-CBA4-7AA0-8A2CAA7D52B8}"/>
              </a:ext>
            </a:extLst>
          </p:cNvPr>
          <p:cNvSpPr txBox="1"/>
          <p:nvPr/>
        </p:nvSpPr>
        <p:spPr>
          <a:xfrm>
            <a:off x="4446223" y="4276550"/>
            <a:ext cx="25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5EF6B24-CC62-BB84-36B5-A3E1719ED503}"/>
              </a:ext>
            </a:extLst>
          </p:cNvPr>
          <p:cNvSpPr txBox="1"/>
          <p:nvPr/>
        </p:nvSpPr>
        <p:spPr>
          <a:xfrm>
            <a:off x="4387184" y="4983803"/>
            <a:ext cx="26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096" name="TextBox 4095">
            <a:extLst>
              <a:ext uri="{FF2B5EF4-FFF2-40B4-BE49-F238E27FC236}">
                <a16:creationId xmlns:a16="http://schemas.microsoft.com/office/drawing/2014/main" id="{A3C43B36-2E3C-DE4A-8B69-DE264B5EF67C}"/>
              </a:ext>
            </a:extLst>
          </p:cNvPr>
          <p:cNvSpPr txBox="1"/>
          <p:nvPr/>
        </p:nvSpPr>
        <p:spPr>
          <a:xfrm>
            <a:off x="5312354" y="4276550"/>
            <a:ext cx="30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097" name="TextBox 4096">
            <a:extLst>
              <a:ext uri="{FF2B5EF4-FFF2-40B4-BE49-F238E27FC236}">
                <a16:creationId xmlns:a16="http://schemas.microsoft.com/office/drawing/2014/main" id="{2F213937-B018-481A-1E75-B46511188D1B}"/>
              </a:ext>
            </a:extLst>
          </p:cNvPr>
          <p:cNvSpPr txBox="1"/>
          <p:nvPr/>
        </p:nvSpPr>
        <p:spPr>
          <a:xfrm>
            <a:off x="5340655" y="3567103"/>
            <a:ext cx="23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099" name="TextBox 4098">
            <a:extLst>
              <a:ext uri="{FF2B5EF4-FFF2-40B4-BE49-F238E27FC236}">
                <a16:creationId xmlns:a16="http://schemas.microsoft.com/office/drawing/2014/main" id="{FCBE4BA0-4EFE-B0A3-6E35-D6213D601BBF}"/>
              </a:ext>
            </a:extLst>
          </p:cNvPr>
          <p:cNvSpPr txBox="1"/>
          <p:nvPr/>
        </p:nvSpPr>
        <p:spPr>
          <a:xfrm>
            <a:off x="3512808" y="5702157"/>
            <a:ext cx="32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100" name="TextBox 4099">
            <a:extLst>
              <a:ext uri="{FF2B5EF4-FFF2-40B4-BE49-F238E27FC236}">
                <a16:creationId xmlns:a16="http://schemas.microsoft.com/office/drawing/2014/main" id="{2F4D515A-F5D4-C778-7E1A-54E39EF43C29}"/>
              </a:ext>
            </a:extLst>
          </p:cNvPr>
          <p:cNvSpPr txBox="1"/>
          <p:nvPr/>
        </p:nvSpPr>
        <p:spPr>
          <a:xfrm>
            <a:off x="4412755" y="5702157"/>
            <a:ext cx="2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101" name="TextBox 4100">
            <a:extLst>
              <a:ext uri="{FF2B5EF4-FFF2-40B4-BE49-F238E27FC236}">
                <a16:creationId xmlns:a16="http://schemas.microsoft.com/office/drawing/2014/main" id="{34D9C989-C197-487D-208E-7B1CE5D20D4B}"/>
              </a:ext>
            </a:extLst>
          </p:cNvPr>
          <p:cNvSpPr txBox="1"/>
          <p:nvPr/>
        </p:nvSpPr>
        <p:spPr>
          <a:xfrm>
            <a:off x="4412755" y="6389874"/>
            <a:ext cx="23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102" name="TextBox 4101">
            <a:extLst>
              <a:ext uri="{FF2B5EF4-FFF2-40B4-BE49-F238E27FC236}">
                <a16:creationId xmlns:a16="http://schemas.microsoft.com/office/drawing/2014/main" id="{0185115F-35A2-B4AF-A681-1F8137A289AF}"/>
              </a:ext>
            </a:extLst>
          </p:cNvPr>
          <p:cNvSpPr txBox="1"/>
          <p:nvPr/>
        </p:nvSpPr>
        <p:spPr>
          <a:xfrm>
            <a:off x="3512808" y="6389874"/>
            <a:ext cx="33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103" name="TextBox 4102">
            <a:extLst>
              <a:ext uri="{FF2B5EF4-FFF2-40B4-BE49-F238E27FC236}">
                <a16:creationId xmlns:a16="http://schemas.microsoft.com/office/drawing/2014/main" id="{2E950E90-67BC-CF8A-8243-A49930780178}"/>
              </a:ext>
            </a:extLst>
          </p:cNvPr>
          <p:cNvSpPr txBox="1"/>
          <p:nvPr/>
        </p:nvSpPr>
        <p:spPr>
          <a:xfrm>
            <a:off x="6174769" y="3567103"/>
            <a:ext cx="27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104" name="TextBox 4103">
            <a:extLst>
              <a:ext uri="{FF2B5EF4-FFF2-40B4-BE49-F238E27FC236}">
                <a16:creationId xmlns:a16="http://schemas.microsoft.com/office/drawing/2014/main" id="{7BA8D9F4-1570-3D27-F334-98E84585E1A3}"/>
              </a:ext>
            </a:extLst>
          </p:cNvPr>
          <p:cNvSpPr txBox="1"/>
          <p:nvPr/>
        </p:nvSpPr>
        <p:spPr>
          <a:xfrm>
            <a:off x="2646875" y="356755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105" name="TextBox 4104">
            <a:extLst>
              <a:ext uri="{FF2B5EF4-FFF2-40B4-BE49-F238E27FC236}">
                <a16:creationId xmlns:a16="http://schemas.microsoft.com/office/drawing/2014/main" id="{DC1C46FE-D245-CB8F-1337-94B3EFCAA164}"/>
              </a:ext>
            </a:extLst>
          </p:cNvPr>
          <p:cNvSpPr txBox="1"/>
          <p:nvPr/>
        </p:nvSpPr>
        <p:spPr>
          <a:xfrm>
            <a:off x="2212861" y="3189155"/>
            <a:ext cx="64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</a:t>
            </a:r>
          </a:p>
        </p:txBody>
      </p:sp>
      <p:sp>
        <p:nvSpPr>
          <p:cNvPr id="4106" name="TextBox 4105">
            <a:extLst>
              <a:ext uri="{FF2B5EF4-FFF2-40B4-BE49-F238E27FC236}">
                <a16:creationId xmlns:a16="http://schemas.microsoft.com/office/drawing/2014/main" id="{0BE2C6AE-4EAF-77FF-5E8C-AC20B92C3EB6}"/>
              </a:ext>
            </a:extLst>
          </p:cNvPr>
          <p:cNvSpPr txBox="1"/>
          <p:nvPr/>
        </p:nvSpPr>
        <p:spPr>
          <a:xfrm>
            <a:off x="3089241" y="3216767"/>
            <a:ext cx="62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</a:t>
            </a:r>
          </a:p>
        </p:txBody>
      </p:sp>
      <p:sp>
        <p:nvSpPr>
          <p:cNvPr id="4107" name="TextBox 4106">
            <a:extLst>
              <a:ext uri="{FF2B5EF4-FFF2-40B4-BE49-F238E27FC236}">
                <a16:creationId xmlns:a16="http://schemas.microsoft.com/office/drawing/2014/main" id="{B2EFA23E-1EAA-A0C8-D55E-C75962B4BC2B}"/>
              </a:ext>
            </a:extLst>
          </p:cNvPr>
          <p:cNvSpPr txBox="1"/>
          <p:nvPr/>
        </p:nvSpPr>
        <p:spPr>
          <a:xfrm>
            <a:off x="3948888" y="3186613"/>
            <a:ext cx="47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</a:t>
            </a:r>
          </a:p>
        </p:txBody>
      </p:sp>
      <p:sp>
        <p:nvSpPr>
          <p:cNvPr id="4108" name="TextBox 4107">
            <a:extLst>
              <a:ext uri="{FF2B5EF4-FFF2-40B4-BE49-F238E27FC236}">
                <a16:creationId xmlns:a16="http://schemas.microsoft.com/office/drawing/2014/main" id="{4DB2412B-E59E-DEA0-BF59-B779FC384AFF}"/>
              </a:ext>
            </a:extLst>
          </p:cNvPr>
          <p:cNvSpPr txBox="1"/>
          <p:nvPr/>
        </p:nvSpPr>
        <p:spPr>
          <a:xfrm>
            <a:off x="4844115" y="3187247"/>
            <a:ext cx="55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17</a:t>
            </a:r>
          </a:p>
        </p:txBody>
      </p:sp>
      <p:sp>
        <p:nvSpPr>
          <p:cNvPr id="4109" name="TextBox 4108">
            <a:extLst>
              <a:ext uri="{FF2B5EF4-FFF2-40B4-BE49-F238E27FC236}">
                <a16:creationId xmlns:a16="http://schemas.microsoft.com/office/drawing/2014/main" id="{26A10DFB-B24D-1923-DF34-71CFBA46068C}"/>
              </a:ext>
            </a:extLst>
          </p:cNvPr>
          <p:cNvSpPr txBox="1"/>
          <p:nvPr/>
        </p:nvSpPr>
        <p:spPr>
          <a:xfrm>
            <a:off x="5711712" y="3197769"/>
            <a:ext cx="43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</a:t>
            </a:r>
          </a:p>
        </p:txBody>
      </p:sp>
      <p:sp>
        <p:nvSpPr>
          <p:cNvPr id="4110" name="L-Shape 4109">
            <a:extLst>
              <a:ext uri="{FF2B5EF4-FFF2-40B4-BE49-F238E27FC236}">
                <a16:creationId xmlns:a16="http://schemas.microsoft.com/office/drawing/2014/main" id="{F5998EFC-1750-3EB4-7D55-32AECC118C9F}"/>
              </a:ext>
            </a:extLst>
          </p:cNvPr>
          <p:cNvSpPr/>
          <p:nvPr/>
        </p:nvSpPr>
        <p:spPr>
          <a:xfrm rot="5400000">
            <a:off x="5707768" y="3848956"/>
            <a:ext cx="720221" cy="790729"/>
          </a:xfrm>
          <a:prstGeom prst="corner">
            <a:avLst>
              <a:gd name="adj1" fmla="val 58559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11" name="TextBox 4110">
            <a:extLst>
              <a:ext uri="{FF2B5EF4-FFF2-40B4-BE49-F238E27FC236}">
                <a16:creationId xmlns:a16="http://schemas.microsoft.com/office/drawing/2014/main" id="{CABC208A-5A3E-015D-4CFF-3B41C5601F3D}"/>
              </a:ext>
            </a:extLst>
          </p:cNvPr>
          <p:cNvSpPr txBox="1"/>
          <p:nvPr/>
        </p:nvSpPr>
        <p:spPr>
          <a:xfrm>
            <a:off x="6202586" y="4270674"/>
            <a:ext cx="31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112" name="L-Shape 4111">
            <a:extLst>
              <a:ext uri="{FF2B5EF4-FFF2-40B4-BE49-F238E27FC236}">
                <a16:creationId xmlns:a16="http://schemas.microsoft.com/office/drawing/2014/main" id="{E2C315EF-7501-9EF8-BFB1-2F4626EB974D}"/>
              </a:ext>
            </a:extLst>
          </p:cNvPr>
          <p:cNvSpPr/>
          <p:nvPr/>
        </p:nvSpPr>
        <p:spPr>
          <a:xfrm rot="5400000">
            <a:off x="2215264" y="3836973"/>
            <a:ext cx="720221" cy="790729"/>
          </a:xfrm>
          <a:prstGeom prst="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13" name="TextBox 4112">
            <a:extLst>
              <a:ext uri="{FF2B5EF4-FFF2-40B4-BE49-F238E27FC236}">
                <a16:creationId xmlns:a16="http://schemas.microsoft.com/office/drawing/2014/main" id="{89880AF1-65FF-D392-1B5D-F68FE4074BB6}"/>
              </a:ext>
            </a:extLst>
          </p:cNvPr>
          <p:cNvSpPr txBox="1"/>
          <p:nvPr/>
        </p:nvSpPr>
        <p:spPr>
          <a:xfrm>
            <a:off x="2762941" y="4261453"/>
            <a:ext cx="29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4114" name="L-Shape 4113">
            <a:extLst>
              <a:ext uri="{FF2B5EF4-FFF2-40B4-BE49-F238E27FC236}">
                <a16:creationId xmlns:a16="http://schemas.microsoft.com/office/drawing/2014/main" id="{09022190-1C61-3C2C-7580-077DD46FE9B5}"/>
              </a:ext>
            </a:extLst>
          </p:cNvPr>
          <p:cNvSpPr/>
          <p:nvPr/>
        </p:nvSpPr>
        <p:spPr>
          <a:xfrm rot="5400000">
            <a:off x="1376422" y="2432188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15" name="L-Shape 4114">
            <a:extLst>
              <a:ext uri="{FF2B5EF4-FFF2-40B4-BE49-F238E27FC236}">
                <a16:creationId xmlns:a16="http://schemas.microsoft.com/office/drawing/2014/main" id="{1EA41F5E-11D9-5AA4-EEE3-2127C50147A3}"/>
              </a:ext>
            </a:extLst>
          </p:cNvPr>
          <p:cNvSpPr/>
          <p:nvPr/>
        </p:nvSpPr>
        <p:spPr>
          <a:xfrm rot="5400000">
            <a:off x="1365665" y="3129268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16" name="L-Shape 4115">
            <a:extLst>
              <a:ext uri="{FF2B5EF4-FFF2-40B4-BE49-F238E27FC236}">
                <a16:creationId xmlns:a16="http://schemas.microsoft.com/office/drawing/2014/main" id="{A3370CF7-40CB-CD7D-B02D-BEF691599415}"/>
              </a:ext>
            </a:extLst>
          </p:cNvPr>
          <p:cNvSpPr/>
          <p:nvPr/>
        </p:nvSpPr>
        <p:spPr>
          <a:xfrm rot="5400000">
            <a:off x="1373057" y="3848955"/>
            <a:ext cx="720221" cy="790729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17" name="TextBox 4116">
            <a:extLst>
              <a:ext uri="{FF2B5EF4-FFF2-40B4-BE49-F238E27FC236}">
                <a16:creationId xmlns:a16="http://schemas.microsoft.com/office/drawing/2014/main" id="{994D1BD8-E7D1-D0ED-8F47-A8DF75F38079}"/>
              </a:ext>
            </a:extLst>
          </p:cNvPr>
          <p:cNvSpPr txBox="1"/>
          <p:nvPr/>
        </p:nvSpPr>
        <p:spPr>
          <a:xfrm>
            <a:off x="1375758" y="2480654"/>
            <a:ext cx="23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4118" name="TextBox 4117">
            <a:extLst>
              <a:ext uri="{FF2B5EF4-FFF2-40B4-BE49-F238E27FC236}">
                <a16:creationId xmlns:a16="http://schemas.microsoft.com/office/drawing/2014/main" id="{3600A580-C3F0-589E-74F1-05E3C25C9310}"/>
              </a:ext>
            </a:extLst>
          </p:cNvPr>
          <p:cNvSpPr txBox="1"/>
          <p:nvPr/>
        </p:nvSpPr>
        <p:spPr>
          <a:xfrm>
            <a:off x="1767393" y="2817281"/>
            <a:ext cx="2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119" name="TextBox 4118">
            <a:extLst>
              <a:ext uri="{FF2B5EF4-FFF2-40B4-BE49-F238E27FC236}">
                <a16:creationId xmlns:a16="http://schemas.microsoft.com/office/drawing/2014/main" id="{F11CDAF5-21FD-0D53-E59D-E0FDCB18E1B7}"/>
              </a:ext>
            </a:extLst>
          </p:cNvPr>
          <p:cNvSpPr txBox="1"/>
          <p:nvPr/>
        </p:nvSpPr>
        <p:spPr>
          <a:xfrm>
            <a:off x="1375758" y="3186613"/>
            <a:ext cx="48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</a:t>
            </a:r>
          </a:p>
        </p:txBody>
      </p:sp>
      <p:sp>
        <p:nvSpPr>
          <p:cNvPr id="4120" name="TextBox 4119">
            <a:extLst>
              <a:ext uri="{FF2B5EF4-FFF2-40B4-BE49-F238E27FC236}">
                <a16:creationId xmlns:a16="http://schemas.microsoft.com/office/drawing/2014/main" id="{7C1A8294-9054-2AFD-778C-CC9D8A90861A}"/>
              </a:ext>
            </a:extLst>
          </p:cNvPr>
          <p:cNvSpPr txBox="1"/>
          <p:nvPr/>
        </p:nvSpPr>
        <p:spPr>
          <a:xfrm>
            <a:off x="1857162" y="3586099"/>
            <a:ext cx="19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121" name="TextBox 4120">
            <a:extLst>
              <a:ext uri="{FF2B5EF4-FFF2-40B4-BE49-F238E27FC236}">
                <a16:creationId xmlns:a16="http://schemas.microsoft.com/office/drawing/2014/main" id="{7516F075-5345-DB02-2093-1C28FBBC27FD}"/>
              </a:ext>
            </a:extLst>
          </p:cNvPr>
          <p:cNvSpPr txBox="1"/>
          <p:nvPr/>
        </p:nvSpPr>
        <p:spPr>
          <a:xfrm>
            <a:off x="1375757" y="3955431"/>
            <a:ext cx="481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</a:t>
            </a:r>
          </a:p>
        </p:txBody>
      </p:sp>
      <p:sp>
        <p:nvSpPr>
          <p:cNvPr id="4122" name="TextBox 4121">
            <a:extLst>
              <a:ext uri="{FF2B5EF4-FFF2-40B4-BE49-F238E27FC236}">
                <a16:creationId xmlns:a16="http://schemas.microsoft.com/office/drawing/2014/main" id="{87D83EFF-64F6-C0B2-CD2B-8C3FDAABC40D}"/>
              </a:ext>
            </a:extLst>
          </p:cNvPr>
          <p:cNvSpPr txBox="1"/>
          <p:nvPr/>
        </p:nvSpPr>
        <p:spPr>
          <a:xfrm>
            <a:off x="1857160" y="4324763"/>
            <a:ext cx="21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123" name="TextBox 4122">
            <a:extLst>
              <a:ext uri="{FF2B5EF4-FFF2-40B4-BE49-F238E27FC236}">
                <a16:creationId xmlns:a16="http://schemas.microsoft.com/office/drawing/2014/main" id="{CDFFB4B5-5585-20D6-563E-C9D481C771F3}"/>
              </a:ext>
            </a:extLst>
          </p:cNvPr>
          <p:cNvSpPr txBox="1"/>
          <p:nvPr/>
        </p:nvSpPr>
        <p:spPr>
          <a:xfrm>
            <a:off x="2244560" y="3955431"/>
            <a:ext cx="518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4124" name="TextBox 4123">
            <a:extLst>
              <a:ext uri="{FF2B5EF4-FFF2-40B4-BE49-F238E27FC236}">
                <a16:creationId xmlns:a16="http://schemas.microsoft.com/office/drawing/2014/main" id="{69E24731-6853-AFBB-7A2C-EB6CE314EEE2}"/>
              </a:ext>
            </a:extLst>
          </p:cNvPr>
          <p:cNvSpPr txBox="1"/>
          <p:nvPr/>
        </p:nvSpPr>
        <p:spPr>
          <a:xfrm>
            <a:off x="3140228" y="3955431"/>
            <a:ext cx="48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21</a:t>
            </a:r>
          </a:p>
        </p:txBody>
      </p:sp>
      <p:sp>
        <p:nvSpPr>
          <p:cNvPr id="4125" name="TextBox 4124">
            <a:extLst>
              <a:ext uri="{FF2B5EF4-FFF2-40B4-BE49-F238E27FC236}">
                <a16:creationId xmlns:a16="http://schemas.microsoft.com/office/drawing/2014/main" id="{7AFFAF66-7FF8-11EB-5980-AC8AAB8A095E}"/>
              </a:ext>
            </a:extLst>
          </p:cNvPr>
          <p:cNvSpPr txBox="1"/>
          <p:nvPr/>
        </p:nvSpPr>
        <p:spPr>
          <a:xfrm>
            <a:off x="4030348" y="3955431"/>
            <a:ext cx="52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</a:t>
            </a:r>
          </a:p>
        </p:txBody>
      </p:sp>
      <p:sp>
        <p:nvSpPr>
          <p:cNvPr id="4126" name="TextBox 4125">
            <a:extLst>
              <a:ext uri="{FF2B5EF4-FFF2-40B4-BE49-F238E27FC236}">
                <a16:creationId xmlns:a16="http://schemas.microsoft.com/office/drawing/2014/main" id="{B193889B-1706-B1E3-DC96-C9E3BEBF897B}"/>
              </a:ext>
            </a:extLst>
          </p:cNvPr>
          <p:cNvSpPr txBox="1"/>
          <p:nvPr/>
        </p:nvSpPr>
        <p:spPr>
          <a:xfrm>
            <a:off x="4906312" y="3955431"/>
            <a:ext cx="43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23</a:t>
            </a:r>
          </a:p>
        </p:txBody>
      </p:sp>
      <p:sp>
        <p:nvSpPr>
          <p:cNvPr id="4127" name="TextBox 4126">
            <a:extLst>
              <a:ext uri="{FF2B5EF4-FFF2-40B4-BE49-F238E27FC236}">
                <a16:creationId xmlns:a16="http://schemas.microsoft.com/office/drawing/2014/main" id="{1501F37E-EBC9-53A2-0E4E-A013920F600B}"/>
              </a:ext>
            </a:extLst>
          </p:cNvPr>
          <p:cNvSpPr txBox="1"/>
          <p:nvPr/>
        </p:nvSpPr>
        <p:spPr>
          <a:xfrm>
            <a:off x="5711711" y="3955431"/>
            <a:ext cx="46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</a:t>
            </a:r>
          </a:p>
        </p:txBody>
      </p:sp>
      <p:sp>
        <p:nvSpPr>
          <p:cNvPr id="4128" name="TextBox 4127">
            <a:extLst>
              <a:ext uri="{FF2B5EF4-FFF2-40B4-BE49-F238E27FC236}">
                <a16:creationId xmlns:a16="http://schemas.microsoft.com/office/drawing/2014/main" id="{9164383E-6314-7382-8A3D-E887C5F623A1}"/>
              </a:ext>
            </a:extLst>
          </p:cNvPr>
          <p:cNvSpPr txBox="1"/>
          <p:nvPr/>
        </p:nvSpPr>
        <p:spPr>
          <a:xfrm>
            <a:off x="3089240" y="4694095"/>
            <a:ext cx="42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25</a:t>
            </a:r>
          </a:p>
        </p:txBody>
      </p:sp>
      <p:sp>
        <p:nvSpPr>
          <p:cNvPr id="4129" name="TextBox 4128">
            <a:extLst>
              <a:ext uri="{FF2B5EF4-FFF2-40B4-BE49-F238E27FC236}">
                <a16:creationId xmlns:a16="http://schemas.microsoft.com/office/drawing/2014/main" id="{CEF4EB2D-3327-D7EB-EA35-451CC5679EF9}"/>
              </a:ext>
            </a:extLst>
          </p:cNvPr>
          <p:cNvSpPr txBox="1"/>
          <p:nvPr/>
        </p:nvSpPr>
        <p:spPr>
          <a:xfrm>
            <a:off x="4030348" y="4694095"/>
            <a:ext cx="41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26</a:t>
            </a:r>
          </a:p>
        </p:txBody>
      </p:sp>
      <p:sp>
        <p:nvSpPr>
          <p:cNvPr id="4130" name="TextBox 4129">
            <a:extLst>
              <a:ext uri="{FF2B5EF4-FFF2-40B4-BE49-F238E27FC236}">
                <a16:creationId xmlns:a16="http://schemas.microsoft.com/office/drawing/2014/main" id="{7E2CF1EC-38C9-A551-E0FB-DA954336E5EE}"/>
              </a:ext>
            </a:extLst>
          </p:cNvPr>
          <p:cNvSpPr txBox="1"/>
          <p:nvPr/>
        </p:nvSpPr>
        <p:spPr>
          <a:xfrm>
            <a:off x="3140228" y="5396730"/>
            <a:ext cx="48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27</a:t>
            </a:r>
          </a:p>
        </p:txBody>
      </p:sp>
      <p:sp>
        <p:nvSpPr>
          <p:cNvPr id="4131" name="TextBox 4130">
            <a:extLst>
              <a:ext uri="{FF2B5EF4-FFF2-40B4-BE49-F238E27FC236}">
                <a16:creationId xmlns:a16="http://schemas.microsoft.com/office/drawing/2014/main" id="{756BB8E8-B0B4-9CCB-298F-A9FD070715C3}"/>
              </a:ext>
            </a:extLst>
          </p:cNvPr>
          <p:cNvSpPr txBox="1"/>
          <p:nvPr/>
        </p:nvSpPr>
        <p:spPr>
          <a:xfrm>
            <a:off x="3989023" y="5396730"/>
            <a:ext cx="43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28</a:t>
            </a:r>
          </a:p>
        </p:txBody>
      </p:sp>
      <p:sp>
        <p:nvSpPr>
          <p:cNvPr id="4132" name="TextBox 4131">
            <a:extLst>
              <a:ext uri="{FF2B5EF4-FFF2-40B4-BE49-F238E27FC236}">
                <a16:creationId xmlns:a16="http://schemas.microsoft.com/office/drawing/2014/main" id="{153CD5B1-5441-94E1-C91B-0B6CA1638A1F}"/>
              </a:ext>
            </a:extLst>
          </p:cNvPr>
          <p:cNvSpPr txBox="1"/>
          <p:nvPr/>
        </p:nvSpPr>
        <p:spPr>
          <a:xfrm>
            <a:off x="3140228" y="6064135"/>
            <a:ext cx="48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29</a:t>
            </a:r>
          </a:p>
        </p:txBody>
      </p:sp>
      <p:sp>
        <p:nvSpPr>
          <p:cNvPr id="4133" name="TextBox 4132">
            <a:extLst>
              <a:ext uri="{FF2B5EF4-FFF2-40B4-BE49-F238E27FC236}">
                <a16:creationId xmlns:a16="http://schemas.microsoft.com/office/drawing/2014/main" id="{A7DD784A-7031-293C-9C5F-111C72A473B8}"/>
              </a:ext>
            </a:extLst>
          </p:cNvPr>
          <p:cNvSpPr txBox="1"/>
          <p:nvPr/>
        </p:nvSpPr>
        <p:spPr>
          <a:xfrm>
            <a:off x="3997518" y="6071489"/>
            <a:ext cx="55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</a:t>
            </a:r>
          </a:p>
        </p:txBody>
      </p:sp>
      <p:sp>
        <p:nvSpPr>
          <p:cNvPr id="4135" name="Rectangle 4134">
            <a:extLst>
              <a:ext uri="{FF2B5EF4-FFF2-40B4-BE49-F238E27FC236}">
                <a16:creationId xmlns:a16="http://schemas.microsoft.com/office/drawing/2014/main" id="{8B13AADA-367E-3092-77BA-0C8C2A05A321}"/>
              </a:ext>
            </a:extLst>
          </p:cNvPr>
          <p:cNvSpPr/>
          <p:nvPr/>
        </p:nvSpPr>
        <p:spPr>
          <a:xfrm>
            <a:off x="6625232" y="664566"/>
            <a:ext cx="2712378" cy="131681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Near Miss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Reduced transfer ability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Reduced Mobility </a:t>
            </a:r>
          </a:p>
        </p:txBody>
      </p:sp>
      <p:sp>
        <p:nvSpPr>
          <p:cNvPr id="4136" name="Rectangle 4135">
            <a:extLst>
              <a:ext uri="{FF2B5EF4-FFF2-40B4-BE49-F238E27FC236}">
                <a16:creationId xmlns:a16="http://schemas.microsoft.com/office/drawing/2014/main" id="{A0597F0A-BA1E-EBB0-35A4-8C79F8189598}"/>
              </a:ext>
            </a:extLst>
          </p:cNvPr>
          <p:cNvSpPr/>
          <p:nvPr/>
        </p:nvSpPr>
        <p:spPr>
          <a:xfrm>
            <a:off x="6625232" y="2084622"/>
            <a:ext cx="2712378" cy="131681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 Falls </a:t>
            </a:r>
          </a:p>
        </p:txBody>
      </p:sp>
      <p:sp>
        <p:nvSpPr>
          <p:cNvPr id="4137" name="Rectangle 4136">
            <a:extLst>
              <a:ext uri="{FF2B5EF4-FFF2-40B4-BE49-F238E27FC236}">
                <a16:creationId xmlns:a16="http://schemas.microsoft.com/office/drawing/2014/main" id="{EF6D0000-E4A6-9D77-2C3A-A1C8A3F9EDB4}"/>
              </a:ext>
            </a:extLst>
          </p:cNvPr>
          <p:cNvSpPr/>
          <p:nvPr/>
        </p:nvSpPr>
        <p:spPr>
          <a:xfrm>
            <a:off x="6663359" y="3548832"/>
            <a:ext cx="2712378" cy="131681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Newly admitted resident with a falls history , but no falls since being at the home.</a:t>
            </a:r>
          </a:p>
        </p:txBody>
      </p:sp>
      <p:sp>
        <p:nvSpPr>
          <p:cNvPr id="4138" name="Rectangle 4137">
            <a:extLst>
              <a:ext uri="{FF2B5EF4-FFF2-40B4-BE49-F238E27FC236}">
                <a16:creationId xmlns:a16="http://schemas.microsoft.com/office/drawing/2014/main" id="{620FA282-E024-E218-5AE7-0E5B193C98F4}"/>
              </a:ext>
            </a:extLst>
          </p:cNvPr>
          <p:cNvSpPr/>
          <p:nvPr/>
        </p:nvSpPr>
        <p:spPr>
          <a:xfrm>
            <a:off x="6625232" y="5063673"/>
            <a:ext cx="2712378" cy="13168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Fall</a:t>
            </a:r>
          </a:p>
        </p:txBody>
      </p:sp>
      <p:sp>
        <p:nvSpPr>
          <p:cNvPr id="4141" name="TextBox 4140">
            <a:extLst>
              <a:ext uri="{FF2B5EF4-FFF2-40B4-BE49-F238E27FC236}">
                <a16:creationId xmlns:a16="http://schemas.microsoft.com/office/drawing/2014/main" id="{41F20C4A-EA58-1115-82C9-4C54910F1D2A}"/>
              </a:ext>
            </a:extLst>
          </p:cNvPr>
          <p:cNvSpPr txBox="1"/>
          <p:nvPr/>
        </p:nvSpPr>
        <p:spPr>
          <a:xfrm>
            <a:off x="246580" y="570738"/>
            <a:ext cx="232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Falls Safety Cross</a:t>
            </a:r>
          </a:p>
        </p:txBody>
      </p:sp>
      <p:pic>
        <p:nvPicPr>
          <p:cNvPr id="4142" name="Picture 4141">
            <a:extLst>
              <a:ext uri="{FF2B5EF4-FFF2-40B4-BE49-F238E27FC236}">
                <a16:creationId xmlns:a16="http://schemas.microsoft.com/office/drawing/2014/main" id="{0B1DF2AC-5817-4BF4-84A4-787A3DCDE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027" y="146190"/>
            <a:ext cx="1988279" cy="709153"/>
          </a:xfrm>
          <a:prstGeom prst="rect">
            <a:avLst/>
          </a:prstGeom>
        </p:spPr>
      </p:pic>
      <p:sp>
        <p:nvSpPr>
          <p:cNvPr id="4143" name="TextBox 4142">
            <a:extLst>
              <a:ext uri="{FF2B5EF4-FFF2-40B4-BE49-F238E27FC236}">
                <a16:creationId xmlns:a16="http://schemas.microsoft.com/office/drawing/2014/main" id="{25371783-383B-3BC5-4199-EC48B170E725}"/>
              </a:ext>
            </a:extLst>
          </p:cNvPr>
          <p:cNvSpPr txBox="1"/>
          <p:nvPr/>
        </p:nvSpPr>
        <p:spPr>
          <a:xfrm>
            <a:off x="9407546" y="992100"/>
            <a:ext cx="281626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Falls assessment plan updated to include new risk factors identified </a:t>
            </a:r>
          </a:p>
          <a:p>
            <a:r>
              <a:rPr lang="en-GB" sz="1200" dirty="0"/>
              <a:t>Case brought to home round </a:t>
            </a:r>
          </a:p>
        </p:txBody>
      </p:sp>
      <p:sp>
        <p:nvSpPr>
          <p:cNvPr id="4144" name="TextBox 4143">
            <a:extLst>
              <a:ext uri="{FF2B5EF4-FFF2-40B4-BE49-F238E27FC236}">
                <a16:creationId xmlns:a16="http://schemas.microsoft.com/office/drawing/2014/main" id="{76B41D2E-A6BD-3870-D3DF-039DF40D3C29}"/>
              </a:ext>
            </a:extLst>
          </p:cNvPr>
          <p:cNvSpPr txBox="1"/>
          <p:nvPr/>
        </p:nvSpPr>
        <p:spPr>
          <a:xfrm>
            <a:off x="9375737" y="2432694"/>
            <a:ext cx="2816263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No action required this month</a:t>
            </a:r>
          </a:p>
        </p:txBody>
      </p:sp>
      <p:sp>
        <p:nvSpPr>
          <p:cNvPr id="4145" name="TextBox 4144">
            <a:extLst>
              <a:ext uri="{FF2B5EF4-FFF2-40B4-BE49-F238E27FC236}">
                <a16:creationId xmlns:a16="http://schemas.microsoft.com/office/drawing/2014/main" id="{E63C61BD-4877-2462-46B8-3D8F9709318A}"/>
              </a:ext>
            </a:extLst>
          </p:cNvPr>
          <p:cNvSpPr txBox="1"/>
          <p:nvPr/>
        </p:nvSpPr>
        <p:spPr>
          <a:xfrm>
            <a:off x="9396308" y="3753414"/>
            <a:ext cx="281626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Falls assessment with 7 days of admission</a:t>
            </a:r>
          </a:p>
          <a:p>
            <a:r>
              <a:rPr lang="en-GB" sz="1200" dirty="0"/>
              <a:t>Falls history taken from family and resident which informed completion of falls risk assessment</a:t>
            </a:r>
          </a:p>
        </p:txBody>
      </p:sp>
      <p:sp>
        <p:nvSpPr>
          <p:cNvPr id="4147" name="TextBox 4146">
            <a:extLst>
              <a:ext uri="{FF2B5EF4-FFF2-40B4-BE49-F238E27FC236}">
                <a16:creationId xmlns:a16="http://schemas.microsoft.com/office/drawing/2014/main" id="{51EF730F-2C16-BA94-09FA-11F7AF0B1B6C}"/>
              </a:ext>
            </a:extLst>
          </p:cNvPr>
          <p:cNvSpPr txBox="1"/>
          <p:nvPr/>
        </p:nvSpPr>
        <p:spPr>
          <a:xfrm>
            <a:off x="9407546" y="5156904"/>
            <a:ext cx="2626760" cy="1200329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Falls Risk assessment and care plan updated</a:t>
            </a:r>
          </a:p>
          <a:p>
            <a:r>
              <a:rPr lang="en-GB" sz="1200" dirty="0"/>
              <a:t>Case discussed at home </a:t>
            </a:r>
            <a:r>
              <a:rPr lang="en-GB" sz="1200" dirty="0" err="1"/>
              <a:t>roud</a:t>
            </a:r>
            <a:endParaRPr lang="en-GB" sz="1200" dirty="0"/>
          </a:p>
          <a:p>
            <a:r>
              <a:rPr lang="en-GB" sz="1200" dirty="0"/>
              <a:t>Review completed by care home team </a:t>
            </a:r>
          </a:p>
          <a:p>
            <a:r>
              <a:rPr lang="en-GB" sz="1200" dirty="0"/>
              <a:t>Care home utilised post falls guidelines for care homes </a:t>
            </a:r>
          </a:p>
        </p:txBody>
      </p:sp>
    </p:spTree>
    <p:extLst>
      <p:ext uri="{BB962C8B-B14F-4D97-AF65-F5344CB8AC3E}">
        <p14:creationId xmlns:p14="http://schemas.microsoft.com/office/powerpoint/2010/main" val="370908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699306-2A36-8AF4-32A1-3ABEF058F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83" t="11066" r="36099" b="11498"/>
          <a:stretch/>
        </p:blipFill>
        <p:spPr>
          <a:xfrm>
            <a:off x="3299102" y="261989"/>
            <a:ext cx="4443089" cy="653436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952EA9-F6A9-F92C-DD43-FF8AF3D53634}"/>
              </a:ext>
            </a:extLst>
          </p:cNvPr>
          <p:cNvSpPr/>
          <p:nvPr/>
        </p:nvSpPr>
        <p:spPr>
          <a:xfrm>
            <a:off x="6801493" y="261989"/>
            <a:ext cx="1017142" cy="51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4E3AF-3C4B-8931-8FF9-13EA2396E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254" y="261989"/>
            <a:ext cx="1988279" cy="70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78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605</Words>
  <Application>Microsoft Office PowerPoint</Application>
  <PresentationFormat>Widescreen</PresentationFormat>
  <Paragraphs>136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Floor Mapping</vt:lpstr>
      <vt:lpstr>Content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Floor Mapping</dc:title>
  <dc:creator>Victoria Place</dc:creator>
  <cp:lastModifiedBy>Victoria Place</cp:lastModifiedBy>
  <cp:revision>17</cp:revision>
  <dcterms:created xsi:type="dcterms:W3CDTF">2024-08-13T10:59:43Z</dcterms:created>
  <dcterms:modified xsi:type="dcterms:W3CDTF">2024-11-27T13:35:07Z</dcterms:modified>
</cp:coreProperties>
</file>