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5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7"/>
    <a:srgbClr val="AF5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2943-12DA-F471-388A-756C3FDB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E81C3-3F5F-6071-C170-2040150F2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29A6-586C-4B05-93DC-D602E2A2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846D-EB92-F538-CEE1-58E993B5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DAB5A-F0FB-DDD4-DACF-581B6611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3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E82-2F70-46E4-B971-3973F93B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D028-4149-39CA-3911-2598E413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D855-B898-5D2C-FF81-BB7DBF30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8255E-0F55-CE42-236C-42D9C571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F636-A030-056C-7CE9-CB8CC39C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88C49-3ABA-4450-6F8C-001107BF3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A6C47-25A3-5FA3-2F6D-D02E00130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17110-DE5F-062A-35B5-F4716FE2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A3C6-CEE8-B5A9-9135-3CAFD358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C714-D56C-7A66-0337-351F4D26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CD66-61EE-D227-6B18-D49F8A45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BB79-B48E-344C-D404-E6504326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A034-862E-828F-9891-434CFF2A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C2CD0-E8A4-B8ED-8221-F01C0A33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CD649-9722-2CEE-AD87-4E2AE63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442C-45A2-BE72-3EC1-EB747BE3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9CA36-A5DB-6C67-9CD3-33FFDDE5C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A6B7-AA41-B2C8-4ED0-63C5ECB0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0CA9-AEFB-9B6A-E07C-39283A59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9AF53-19F7-020D-5A5D-EEA91869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4236-18BE-3497-EE11-9661403D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4D10-47DD-7AAF-5E16-B5064348A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BE5F-6B70-6147-7BEA-CA05D46AA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57C4A-FB52-69AA-E168-49742AA5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D548-0675-A988-A665-63893A9D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F290-2792-CAB7-742E-89FEE36D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8429-C23F-E2C7-705A-344068F5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DFE33-623B-579A-3F13-F1F3588E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65CC9-B9D9-B783-62A4-147006E96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2B8FE-3037-8AE8-E9D8-C46302F82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22657-CC39-C3B1-30A0-261C2A844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BD099-0BA4-2A00-26DA-48F70619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C4F6F-D0F2-C323-E254-EC2D1DE2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989E7-ECB9-96FC-835B-B03B3D76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A6F1-EDEE-514D-F711-BA158A2D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E0B45-D9BC-86CF-55CC-6690BF8C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3AD60-1749-5CF2-0131-F488FD12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F42D-ECE8-76F1-6815-081E2186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6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CD953-FA35-FCD0-3323-D5308104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02C65-C4B4-9B8A-3904-61941D56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662AF-42F0-4398-EC05-0DA858B7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3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B2F6-FE78-98F9-0E39-91494B26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0477-834F-4691-A2E1-52E23625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A6F92-0ABC-C69E-221A-0B6CFB5A3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E1E53-9635-A518-2EF9-84301B08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AC2-4584-4E9F-8D29-4F9C0A50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E7293-9B44-6546-5C51-F7994C67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7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DB31-4886-365B-B56F-33DF9670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6A1F1-D618-A4A8-AFC7-DBEAC3B63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960B4-BBBF-F7DE-AE48-8C2D8DD0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9852E-B18F-9E13-A30D-B7B22E81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CF3D-F1C7-DFE5-E258-F4FE8C27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8B86E-EE9F-9C26-DAC7-A496B63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1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A027F-0C41-A898-30F5-B6FDC03D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68C3C-A34B-E2AF-B72D-0F7494AF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46FB-845B-31C8-458B-A2D2389C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79C-061E-4839-A16D-8B6092A75B1C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F3C6-F316-0528-97E4-F8F69D203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C5AB-3111-897E-AEF8-47129BDD2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EDF6-8DAD-4DFC-8E43-ADA3FEFE7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3E408-5FBC-21C9-392F-811A20FC0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GB" sz="5400" b="1" dirty="0"/>
              <a:t>Falls Huddle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A3930-5587-DF0C-618B-C2BD28F3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/>
              <a:t>Falls Awareness Week 2024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C9FC3-D426-DE1E-F1FD-83F99EAB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7" r="13906"/>
          <a:stretch/>
        </p:blipFill>
        <p:spPr>
          <a:xfrm>
            <a:off x="1657350" y="1699208"/>
            <a:ext cx="3504023" cy="34595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5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C3463-F71A-5C98-733B-FB8778F52373}"/>
              </a:ext>
            </a:extLst>
          </p:cNvPr>
          <p:cNvSpPr txBox="1"/>
          <p:nvPr/>
        </p:nvSpPr>
        <p:spPr>
          <a:xfrm>
            <a:off x="657225" y="742950"/>
            <a:ext cx="10029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What are the actions 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following this falls huddle ?</a:t>
            </a:r>
          </a:p>
        </p:txBody>
      </p:sp>
    </p:spTree>
    <p:extLst>
      <p:ext uri="{BB962C8B-B14F-4D97-AF65-F5344CB8AC3E}">
        <p14:creationId xmlns:p14="http://schemas.microsoft.com/office/powerpoint/2010/main" val="159231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ECF458-D126-F712-6245-2E528472C4E3}"/>
              </a:ext>
            </a:extLst>
          </p:cNvPr>
          <p:cNvSpPr txBox="1"/>
          <p:nvPr/>
        </p:nvSpPr>
        <p:spPr>
          <a:xfrm>
            <a:off x="0" y="370081"/>
            <a:ext cx="100012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A falls huddle is a structured conversation that happens </a:t>
            </a:r>
          </a:p>
          <a:p>
            <a:pPr algn="ctr"/>
            <a:r>
              <a:rPr lang="en-GB" sz="3200" b="1" dirty="0"/>
              <a:t>after a fall</a:t>
            </a:r>
            <a:r>
              <a:rPr lang="en-GB" sz="28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3ACF2A-8A6E-4B20-6ED6-59172DDE0938}"/>
              </a:ext>
            </a:extLst>
          </p:cNvPr>
          <p:cNvSpPr/>
          <p:nvPr/>
        </p:nvSpPr>
        <p:spPr>
          <a:xfrm>
            <a:off x="1899781" y="2958023"/>
            <a:ext cx="3067050" cy="1924050"/>
          </a:xfrm>
          <a:prstGeom prst="ellipse">
            <a:avLst/>
          </a:prstGeom>
          <a:solidFill>
            <a:srgbClr val="F117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Falls Huddle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FA11593-2AFB-CEB7-C904-3F15C4113B83}"/>
              </a:ext>
            </a:extLst>
          </p:cNvPr>
          <p:cNvSpPr/>
          <p:nvPr/>
        </p:nvSpPr>
        <p:spPr>
          <a:xfrm>
            <a:off x="2113727" y="1447299"/>
            <a:ext cx="2447925" cy="2062103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1. What did we do well ?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C116BF9-DC8A-B32C-3212-40F29645A978}"/>
              </a:ext>
            </a:extLst>
          </p:cNvPr>
          <p:cNvSpPr/>
          <p:nvPr/>
        </p:nvSpPr>
        <p:spPr>
          <a:xfrm>
            <a:off x="4260424" y="2524517"/>
            <a:ext cx="2502100" cy="231432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2. What did not go well ?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D4F5171-FECF-EEAE-D5C5-469777DFFE6B}"/>
              </a:ext>
            </a:extLst>
          </p:cNvPr>
          <p:cNvSpPr/>
          <p:nvPr/>
        </p:nvSpPr>
        <p:spPr>
          <a:xfrm>
            <a:off x="2196657" y="4425816"/>
            <a:ext cx="2447925" cy="2062103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3. What have we learnt from this fall?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E42E64A-3176-7617-6BB1-7A4CF8D51D09}"/>
              </a:ext>
            </a:extLst>
          </p:cNvPr>
          <p:cNvSpPr/>
          <p:nvPr/>
        </p:nvSpPr>
        <p:spPr>
          <a:xfrm>
            <a:off x="49960" y="2790038"/>
            <a:ext cx="2447925" cy="2062103"/>
          </a:xfrm>
          <a:prstGeom prst="flowChartConnector">
            <a:avLst/>
          </a:prstGeom>
          <a:solidFill>
            <a:srgbClr val="AF59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4. What are our actions going forwards?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F3DE3-7691-993E-196F-6083B9289C3E}"/>
              </a:ext>
            </a:extLst>
          </p:cNvPr>
          <p:cNvSpPr/>
          <p:nvPr/>
        </p:nvSpPr>
        <p:spPr>
          <a:xfrm>
            <a:off x="6887764" y="1356634"/>
            <a:ext cx="4202905" cy="3676650"/>
          </a:xfrm>
          <a:prstGeom prst="roundRect">
            <a:avLst/>
          </a:prstGeom>
          <a:solidFill>
            <a:srgbClr val="F117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Emphasis on: </a:t>
            </a:r>
          </a:p>
          <a:p>
            <a:pPr algn="ctr"/>
            <a:r>
              <a:rPr lang="en-GB" dirty="0"/>
              <a:t>Psychological safety </a:t>
            </a:r>
          </a:p>
          <a:p>
            <a:pPr algn="ctr"/>
            <a:r>
              <a:rPr lang="en-GB" dirty="0"/>
              <a:t>Conversation feeling like a safe space</a:t>
            </a:r>
          </a:p>
          <a:p>
            <a:pPr algn="ctr"/>
            <a:r>
              <a:rPr lang="en-GB" dirty="0"/>
              <a:t>No blame culture </a:t>
            </a:r>
          </a:p>
          <a:p>
            <a:pPr algn="ctr"/>
            <a:r>
              <a:rPr lang="en-GB" dirty="0"/>
              <a:t>Team ownership “ A fall is our shared problem”</a:t>
            </a:r>
          </a:p>
          <a:p>
            <a:pPr algn="ctr"/>
            <a:r>
              <a:rPr lang="en-GB" dirty="0"/>
              <a:t>Important to start with what we did well</a:t>
            </a:r>
          </a:p>
          <a:p>
            <a:pPr algn="ctr"/>
            <a:r>
              <a:rPr lang="en-GB" dirty="0"/>
              <a:t>Consider language used </a:t>
            </a:r>
          </a:p>
          <a:p>
            <a:pPr algn="ctr"/>
            <a:r>
              <a:rPr lang="en-GB" sz="2800" b="1" dirty="0"/>
              <a:t>= Compassionate Leadership </a:t>
            </a:r>
          </a:p>
          <a:p>
            <a:pPr algn="ctr"/>
            <a:r>
              <a:rPr lang="en-GB" dirty="0"/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E68494-A9AB-268F-4BFA-D6E3C2BCCB71}"/>
              </a:ext>
            </a:extLst>
          </p:cNvPr>
          <p:cNvSpPr/>
          <p:nvPr/>
        </p:nvSpPr>
        <p:spPr>
          <a:xfrm>
            <a:off x="6282928" y="5088767"/>
            <a:ext cx="5412579" cy="716754"/>
          </a:xfrm>
          <a:prstGeom prst="roundRect">
            <a:avLst/>
          </a:prstGeom>
          <a:solidFill>
            <a:srgbClr val="F117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Every fall can teach us something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33E2D-5058-FC0B-102A-EFC06F27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41" y="99402"/>
            <a:ext cx="2011190" cy="71675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618BCD-BB25-0C18-7F75-23F3CD3CF395}"/>
              </a:ext>
            </a:extLst>
          </p:cNvPr>
          <p:cNvSpPr/>
          <p:nvPr/>
        </p:nvSpPr>
        <p:spPr>
          <a:xfrm>
            <a:off x="5924550" y="5898055"/>
            <a:ext cx="5945981" cy="860543"/>
          </a:xfrm>
          <a:prstGeom prst="roundRect">
            <a:avLst/>
          </a:prstGeom>
          <a:solidFill>
            <a:srgbClr val="F117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Backed by patient safety science ad research  </a:t>
            </a:r>
          </a:p>
        </p:txBody>
      </p:sp>
    </p:spTree>
    <p:extLst>
      <p:ext uri="{BB962C8B-B14F-4D97-AF65-F5344CB8AC3E}">
        <p14:creationId xmlns:p14="http://schemas.microsoft.com/office/powerpoint/2010/main" val="168139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BAC64-2BFF-F95A-13D6-E2A264B16FE1}"/>
              </a:ext>
            </a:extLst>
          </p:cNvPr>
          <p:cNvSpPr txBox="1"/>
          <p:nvPr/>
        </p:nvSpPr>
        <p:spPr>
          <a:xfrm>
            <a:off x="451730" y="578032"/>
            <a:ext cx="61109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 falls huddle should include all persons involved in and witnessed to the fall.</a:t>
            </a:r>
          </a:p>
          <a:p>
            <a:endParaRPr lang="en-GB" sz="3200" b="1" dirty="0"/>
          </a:p>
          <a:p>
            <a:r>
              <a:rPr lang="en-GB" sz="3200" b="1" dirty="0"/>
              <a:t>Most effective as soon after the event as possible.  </a:t>
            </a:r>
          </a:p>
          <a:p>
            <a:endParaRPr lang="en-GB" sz="3200" b="1" dirty="0"/>
          </a:p>
          <a:p>
            <a:r>
              <a:rPr lang="en-GB" sz="3200" b="1" dirty="0"/>
              <a:t>Can be done at a later date.</a:t>
            </a:r>
          </a:p>
          <a:p>
            <a:endParaRPr lang="en-GB" sz="3200" b="1" dirty="0"/>
          </a:p>
          <a:p>
            <a:r>
              <a:rPr lang="en-GB" sz="3200" b="1" dirty="0"/>
              <a:t>Needs to have some structure with open questions.</a:t>
            </a:r>
          </a:p>
          <a:p>
            <a:endParaRPr lang="en-GB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46590-F08C-07C8-D51B-81CA9C83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435" y="318477"/>
            <a:ext cx="2011190" cy="71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E814B-7FBA-C174-A518-BE6810F5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442720"/>
            <a:ext cx="4816439" cy="36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0A409-7E50-5C59-9C6F-6EE80164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19" y="0"/>
            <a:ext cx="70817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3DD604-6FB7-531A-2C1E-2B3C9305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53" y="244825"/>
            <a:ext cx="201185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D0CAE3-CAF7-5262-592B-AF410D46FA91}"/>
              </a:ext>
            </a:extLst>
          </p:cNvPr>
          <p:cNvSpPr txBox="1"/>
          <p:nvPr/>
        </p:nvSpPr>
        <p:spPr>
          <a:xfrm>
            <a:off x="1015840" y="1494536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There needs to be a method by which findings are recorded and acted upon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do we take forward the actions identified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will we check these have been actioned?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will we ensure these actions are clear to all staff members?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will we evidence this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0D4AD-5CCD-18DB-DCE7-84E894DC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48" y="1936236"/>
            <a:ext cx="5334160" cy="2987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E11B1-0CEE-94D1-2EEE-3618B27C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73" y="285465"/>
            <a:ext cx="201185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C65CF-75F2-D6ED-9308-46C2CA2592E8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</a:t>
            </a:r>
          </a:p>
        </p:txBody>
      </p:sp>
    </p:spTree>
    <p:extLst>
      <p:ext uri="{BB962C8B-B14F-4D97-AF65-F5344CB8AC3E}">
        <p14:creationId xmlns:p14="http://schemas.microsoft.com/office/powerpoint/2010/main" val="271705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DA446-4539-481D-F998-0123158D44BF}"/>
              </a:ext>
            </a:extLst>
          </p:cNvPr>
          <p:cNvSpPr txBox="1"/>
          <p:nvPr/>
        </p:nvSpPr>
        <p:spPr>
          <a:xfrm>
            <a:off x="1285875" y="781050"/>
            <a:ext cx="982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What went well ?</a:t>
            </a:r>
          </a:p>
        </p:txBody>
      </p:sp>
    </p:spTree>
    <p:extLst>
      <p:ext uri="{BB962C8B-B14F-4D97-AF65-F5344CB8AC3E}">
        <p14:creationId xmlns:p14="http://schemas.microsoft.com/office/powerpoint/2010/main" val="6324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DF712-3749-4177-C0C2-A800497BA840}"/>
              </a:ext>
            </a:extLst>
          </p:cNvPr>
          <p:cNvSpPr txBox="1"/>
          <p:nvPr/>
        </p:nvSpPr>
        <p:spPr>
          <a:xfrm>
            <a:off x="590550" y="914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What did not go well?</a:t>
            </a:r>
          </a:p>
        </p:txBody>
      </p:sp>
    </p:spTree>
    <p:extLst>
      <p:ext uri="{BB962C8B-B14F-4D97-AF65-F5344CB8AC3E}">
        <p14:creationId xmlns:p14="http://schemas.microsoft.com/office/powerpoint/2010/main" val="212606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248B2-5375-7034-A2DB-A149CB24380C}"/>
              </a:ext>
            </a:extLst>
          </p:cNvPr>
          <p:cNvSpPr txBox="1"/>
          <p:nvPr/>
        </p:nvSpPr>
        <p:spPr>
          <a:xfrm>
            <a:off x="476250" y="542925"/>
            <a:ext cx="963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What have we learnt from this fall ?</a:t>
            </a:r>
          </a:p>
        </p:txBody>
      </p:sp>
    </p:spTree>
    <p:extLst>
      <p:ext uri="{BB962C8B-B14F-4D97-AF65-F5344CB8AC3E}">
        <p14:creationId xmlns:p14="http://schemas.microsoft.com/office/powerpoint/2010/main" val="156075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Falls Huddle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Huddle Training </dc:title>
  <dc:creator>Victoria Place</dc:creator>
  <cp:lastModifiedBy>Victoria Place</cp:lastModifiedBy>
  <cp:revision>8</cp:revision>
  <dcterms:created xsi:type="dcterms:W3CDTF">2024-08-27T19:26:33Z</dcterms:created>
  <dcterms:modified xsi:type="dcterms:W3CDTF">2024-09-05T17:49:02Z</dcterms:modified>
</cp:coreProperties>
</file>