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58" r:id="rId7"/>
    <p:sldId id="265" r:id="rId8"/>
    <p:sldId id="257" r:id="rId9"/>
    <p:sldId id="267" r:id="rId10"/>
    <p:sldId id="268" r:id="rId11"/>
    <p:sldId id="269" r:id="rId12"/>
    <p:sldId id="259" r:id="rId13"/>
    <p:sldId id="271" r:id="rId14"/>
    <p:sldId id="272" r:id="rId15"/>
    <p:sldId id="273" r:id="rId16"/>
    <p:sldId id="274" r:id="rId17"/>
    <p:sldId id="270" r:id="rId18"/>
    <p:sldId id="260" r:id="rId19"/>
    <p:sldId id="261" r:id="rId20"/>
    <p:sldId id="275" r:id="rId21"/>
    <p:sldId id="262"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72F318-2194-40A6-B703-E929855AE2C9}" v="4" dt="2024-08-15T10:43:14.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8" autoAdjust="0"/>
    <p:restoredTop sz="94660"/>
  </p:normalViewPr>
  <p:slideViewPr>
    <p:cSldViewPr snapToGrid="0">
      <p:cViewPr varScale="1">
        <p:scale>
          <a:sx n="80" d="100"/>
          <a:sy n="80" d="100"/>
        </p:scale>
        <p:origin x="1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343C3-A379-49F7-B65B-F8802128EE6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4E3875C-EDC1-4B59-8380-FC6BEA543FE5}">
      <dgm:prSet/>
      <dgm:spPr/>
      <dgm:t>
        <a:bodyPr/>
        <a:lstStyle/>
        <a:p>
          <a:r>
            <a:rPr lang="en-GB"/>
            <a:t>Better understanding of different types of dementia and their presentations</a:t>
          </a:r>
          <a:endParaRPr lang="en-US"/>
        </a:p>
      </dgm:t>
    </dgm:pt>
    <dgm:pt modelId="{B14054F5-25A4-438A-BB3A-CD686AF72245}" type="parTrans" cxnId="{210111A7-D499-4FA3-83EA-1CA9A3DE89C3}">
      <dgm:prSet/>
      <dgm:spPr/>
      <dgm:t>
        <a:bodyPr/>
        <a:lstStyle/>
        <a:p>
          <a:endParaRPr lang="en-US"/>
        </a:p>
      </dgm:t>
    </dgm:pt>
    <dgm:pt modelId="{BC1F5905-0E10-4535-8AEF-8D9AEB6C005D}" type="sibTrans" cxnId="{210111A7-D499-4FA3-83EA-1CA9A3DE89C3}">
      <dgm:prSet/>
      <dgm:spPr/>
      <dgm:t>
        <a:bodyPr/>
        <a:lstStyle/>
        <a:p>
          <a:endParaRPr lang="en-US"/>
        </a:p>
      </dgm:t>
    </dgm:pt>
    <dgm:pt modelId="{1015011C-5F25-442D-9E51-A11FF554C778}">
      <dgm:prSet/>
      <dgm:spPr/>
      <dgm:t>
        <a:bodyPr/>
        <a:lstStyle/>
        <a:p>
          <a:r>
            <a:rPr lang="en-GB"/>
            <a:t>Explore the links between dementia and falls </a:t>
          </a:r>
          <a:endParaRPr lang="en-US"/>
        </a:p>
      </dgm:t>
    </dgm:pt>
    <dgm:pt modelId="{03B94EE1-8C42-4EE1-A79D-CF309C7254D9}" type="parTrans" cxnId="{68DFD60A-4BA2-4195-8A9C-07B5B17F5664}">
      <dgm:prSet/>
      <dgm:spPr/>
      <dgm:t>
        <a:bodyPr/>
        <a:lstStyle/>
        <a:p>
          <a:endParaRPr lang="en-US"/>
        </a:p>
      </dgm:t>
    </dgm:pt>
    <dgm:pt modelId="{67816A21-E01F-494E-8913-AE49AB33C103}" type="sibTrans" cxnId="{68DFD60A-4BA2-4195-8A9C-07B5B17F5664}">
      <dgm:prSet/>
      <dgm:spPr/>
      <dgm:t>
        <a:bodyPr/>
        <a:lstStyle/>
        <a:p>
          <a:endParaRPr lang="en-US"/>
        </a:p>
      </dgm:t>
    </dgm:pt>
    <dgm:pt modelId="{A8DCA877-11E0-43DE-84E2-5E81BF500D91}">
      <dgm:prSet/>
      <dgm:spPr/>
      <dgm:t>
        <a:bodyPr/>
        <a:lstStyle/>
        <a:p>
          <a:r>
            <a:rPr lang="en-GB"/>
            <a:t>Consider person centred approach to falls prevention for this cohort of residents</a:t>
          </a:r>
          <a:endParaRPr lang="en-US"/>
        </a:p>
      </dgm:t>
    </dgm:pt>
    <dgm:pt modelId="{82339FBB-2B29-4A8C-A613-A87916EBEF19}" type="parTrans" cxnId="{A054B5FB-51A3-475E-8DA5-5C9B3B963A38}">
      <dgm:prSet/>
      <dgm:spPr/>
      <dgm:t>
        <a:bodyPr/>
        <a:lstStyle/>
        <a:p>
          <a:endParaRPr lang="en-US"/>
        </a:p>
      </dgm:t>
    </dgm:pt>
    <dgm:pt modelId="{30AAB47A-5EF4-462B-8693-C8ACD95AE770}" type="sibTrans" cxnId="{A054B5FB-51A3-475E-8DA5-5C9B3B963A38}">
      <dgm:prSet/>
      <dgm:spPr/>
      <dgm:t>
        <a:bodyPr/>
        <a:lstStyle/>
        <a:p>
          <a:endParaRPr lang="en-US"/>
        </a:p>
      </dgm:t>
    </dgm:pt>
    <dgm:pt modelId="{07129DE8-2887-4FFA-9883-6EC2C4671BA1}">
      <dgm:prSet/>
      <dgm:spPr/>
      <dgm:t>
        <a:bodyPr/>
        <a:lstStyle/>
        <a:p>
          <a:r>
            <a:rPr lang="en-GB"/>
            <a:t>Opportunity to share best practice </a:t>
          </a:r>
          <a:endParaRPr lang="en-US"/>
        </a:p>
      </dgm:t>
    </dgm:pt>
    <dgm:pt modelId="{E7E3C761-0BD1-452D-8AB0-CFB9B6565FF9}" type="parTrans" cxnId="{B8131B15-91BC-4FF1-813E-87AC408AFEA9}">
      <dgm:prSet/>
      <dgm:spPr/>
      <dgm:t>
        <a:bodyPr/>
        <a:lstStyle/>
        <a:p>
          <a:endParaRPr lang="en-US"/>
        </a:p>
      </dgm:t>
    </dgm:pt>
    <dgm:pt modelId="{991FAA0E-8210-43BE-8C2D-F2F701BAEDF1}" type="sibTrans" cxnId="{B8131B15-91BC-4FF1-813E-87AC408AFEA9}">
      <dgm:prSet/>
      <dgm:spPr/>
      <dgm:t>
        <a:bodyPr/>
        <a:lstStyle/>
        <a:p>
          <a:endParaRPr lang="en-US"/>
        </a:p>
      </dgm:t>
    </dgm:pt>
    <dgm:pt modelId="{C88729FA-5488-4A00-B3DB-568B13E821F2}" type="pres">
      <dgm:prSet presAssocID="{998343C3-A379-49F7-B65B-F8802128EE60}" presName="linear" presStyleCnt="0">
        <dgm:presLayoutVars>
          <dgm:animLvl val="lvl"/>
          <dgm:resizeHandles val="exact"/>
        </dgm:presLayoutVars>
      </dgm:prSet>
      <dgm:spPr/>
    </dgm:pt>
    <dgm:pt modelId="{F3D17355-A681-48D5-8D3E-4B985E3C5C3B}" type="pres">
      <dgm:prSet presAssocID="{54E3875C-EDC1-4B59-8380-FC6BEA543FE5}" presName="parentText" presStyleLbl="node1" presStyleIdx="0" presStyleCnt="4">
        <dgm:presLayoutVars>
          <dgm:chMax val="0"/>
          <dgm:bulletEnabled val="1"/>
        </dgm:presLayoutVars>
      </dgm:prSet>
      <dgm:spPr/>
    </dgm:pt>
    <dgm:pt modelId="{A67B2C1B-7D29-475C-852D-18396F5247FB}" type="pres">
      <dgm:prSet presAssocID="{BC1F5905-0E10-4535-8AEF-8D9AEB6C005D}" presName="spacer" presStyleCnt="0"/>
      <dgm:spPr/>
    </dgm:pt>
    <dgm:pt modelId="{762CEC63-82AF-4DE7-9BDC-04FA047FD1E1}" type="pres">
      <dgm:prSet presAssocID="{1015011C-5F25-442D-9E51-A11FF554C778}" presName="parentText" presStyleLbl="node1" presStyleIdx="1" presStyleCnt="4">
        <dgm:presLayoutVars>
          <dgm:chMax val="0"/>
          <dgm:bulletEnabled val="1"/>
        </dgm:presLayoutVars>
      </dgm:prSet>
      <dgm:spPr/>
    </dgm:pt>
    <dgm:pt modelId="{A3EFDBBD-BE7C-4340-BFF2-01598822B9DB}" type="pres">
      <dgm:prSet presAssocID="{67816A21-E01F-494E-8913-AE49AB33C103}" presName="spacer" presStyleCnt="0"/>
      <dgm:spPr/>
    </dgm:pt>
    <dgm:pt modelId="{EE663986-FB0D-48A6-87E7-3F98A21EE0EC}" type="pres">
      <dgm:prSet presAssocID="{A8DCA877-11E0-43DE-84E2-5E81BF500D91}" presName="parentText" presStyleLbl="node1" presStyleIdx="2" presStyleCnt="4">
        <dgm:presLayoutVars>
          <dgm:chMax val="0"/>
          <dgm:bulletEnabled val="1"/>
        </dgm:presLayoutVars>
      </dgm:prSet>
      <dgm:spPr/>
    </dgm:pt>
    <dgm:pt modelId="{16FA1BEA-1F96-4FCE-8156-290E10F91C3C}" type="pres">
      <dgm:prSet presAssocID="{30AAB47A-5EF4-462B-8693-C8ACD95AE770}" presName="spacer" presStyleCnt="0"/>
      <dgm:spPr/>
    </dgm:pt>
    <dgm:pt modelId="{F04FAB93-89E3-44DA-BFE3-71CECD1E09D1}" type="pres">
      <dgm:prSet presAssocID="{07129DE8-2887-4FFA-9883-6EC2C4671BA1}" presName="parentText" presStyleLbl="node1" presStyleIdx="3" presStyleCnt="4">
        <dgm:presLayoutVars>
          <dgm:chMax val="0"/>
          <dgm:bulletEnabled val="1"/>
        </dgm:presLayoutVars>
      </dgm:prSet>
      <dgm:spPr/>
    </dgm:pt>
  </dgm:ptLst>
  <dgm:cxnLst>
    <dgm:cxn modelId="{68DFD60A-4BA2-4195-8A9C-07B5B17F5664}" srcId="{998343C3-A379-49F7-B65B-F8802128EE60}" destId="{1015011C-5F25-442D-9E51-A11FF554C778}" srcOrd="1" destOrd="0" parTransId="{03B94EE1-8C42-4EE1-A79D-CF309C7254D9}" sibTransId="{67816A21-E01F-494E-8913-AE49AB33C103}"/>
    <dgm:cxn modelId="{B8131B15-91BC-4FF1-813E-87AC408AFEA9}" srcId="{998343C3-A379-49F7-B65B-F8802128EE60}" destId="{07129DE8-2887-4FFA-9883-6EC2C4671BA1}" srcOrd="3" destOrd="0" parTransId="{E7E3C761-0BD1-452D-8AB0-CFB9B6565FF9}" sibTransId="{991FAA0E-8210-43BE-8C2D-F2F701BAEDF1}"/>
    <dgm:cxn modelId="{D4DBB34B-EBCF-4B39-9B30-374904CF7863}" type="presOf" srcId="{1015011C-5F25-442D-9E51-A11FF554C778}" destId="{762CEC63-82AF-4DE7-9BDC-04FA047FD1E1}" srcOrd="0" destOrd="0" presId="urn:microsoft.com/office/officeart/2005/8/layout/vList2"/>
    <dgm:cxn modelId="{0639756E-4B9A-40F9-B9D4-5C1D36EDEF41}" type="presOf" srcId="{998343C3-A379-49F7-B65B-F8802128EE60}" destId="{C88729FA-5488-4A00-B3DB-568B13E821F2}" srcOrd="0" destOrd="0" presId="urn:microsoft.com/office/officeart/2005/8/layout/vList2"/>
    <dgm:cxn modelId="{5D566F7E-2671-44C1-A79D-562FC8121C10}" type="presOf" srcId="{54E3875C-EDC1-4B59-8380-FC6BEA543FE5}" destId="{F3D17355-A681-48D5-8D3E-4B985E3C5C3B}" srcOrd="0" destOrd="0" presId="urn:microsoft.com/office/officeart/2005/8/layout/vList2"/>
    <dgm:cxn modelId="{1FA9E18F-B0B2-4C37-86BB-B3D6744AE96B}" type="presOf" srcId="{A8DCA877-11E0-43DE-84E2-5E81BF500D91}" destId="{EE663986-FB0D-48A6-87E7-3F98A21EE0EC}" srcOrd="0" destOrd="0" presId="urn:microsoft.com/office/officeart/2005/8/layout/vList2"/>
    <dgm:cxn modelId="{210111A7-D499-4FA3-83EA-1CA9A3DE89C3}" srcId="{998343C3-A379-49F7-B65B-F8802128EE60}" destId="{54E3875C-EDC1-4B59-8380-FC6BEA543FE5}" srcOrd="0" destOrd="0" parTransId="{B14054F5-25A4-438A-BB3A-CD686AF72245}" sibTransId="{BC1F5905-0E10-4535-8AEF-8D9AEB6C005D}"/>
    <dgm:cxn modelId="{27BFE9B3-F806-40A4-864B-2A649F5548E3}" type="presOf" srcId="{07129DE8-2887-4FFA-9883-6EC2C4671BA1}" destId="{F04FAB93-89E3-44DA-BFE3-71CECD1E09D1}" srcOrd="0" destOrd="0" presId="urn:microsoft.com/office/officeart/2005/8/layout/vList2"/>
    <dgm:cxn modelId="{A054B5FB-51A3-475E-8DA5-5C9B3B963A38}" srcId="{998343C3-A379-49F7-B65B-F8802128EE60}" destId="{A8DCA877-11E0-43DE-84E2-5E81BF500D91}" srcOrd="2" destOrd="0" parTransId="{82339FBB-2B29-4A8C-A613-A87916EBEF19}" sibTransId="{30AAB47A-5EF4-462B-8693-C8ACD95AE770}"/>
    <dgm:cxn modelId="{60CFE171-4057-443E-B79D-59609157FACB}" type="presParOf" srcId="{C88729FA-5488-4A00-B3DB-568B13E821F2}" destId="{F3D17355-A681-48D5-8D3E-4B985E3C5C3B}" srcOrd="0" destOrd="0" presId="urn:microsoft.com/office/officeart/2005/8/layout/vList2"/>
    <dgm:cxn modelId="{6EBC1F25-D659-4ED4-8C53-00098C787C2E}" type="presParOf" srcId="{C88729FA-5488-4A00-B3DB-568B13E821F2}" destId="{A67B2C1B-7D29-475C-852D-18396F5247FB}" srcOrd="1" destOrd="0" presId="urn:microsoft.com/office/officeart/2005/8/layout/vList2"/>
    <dgm:cxn modelId="{A4D11CB5-8803-476F-8B0C-F2CFCA35A684}" type="presParOf" srcId="{C88729FA-5488-4A00-B3DB-568B13E821F2}" destId="{762CEC63-82AF-4DE7-9BDC-04FA047FD1E1}" srcOrd="2" destOrd="0" presId="urn:microsoft.com/office/officeart/2005/8/layout/vList2"/>
    <dgm:cxn modelId="{52996BA7-56DC-4B65-8843-71CA17A288C4}" type="presParOf" srcId="{C88729FA-5488-4A00-B3DB-568B13E821F2}" destId="{A3EFDBBD-BE7C-4340-BFF2-01598822B9DB}" srcOrd="3" destOrd="0" presId="urn:microsoft.com/office/officeart/2005/8/layout/vList2"/>
    <dgm:cxn modelId="{8DA9B3B8-F203-4877-989A-B2466BF9E064}" type="presParOf" srcId="{C88729FA-5488-4A00-B3DB-568B13E821F2}" destId="{EE663986-FB0D-48A6-87E7-3F98A21EE0EC}" srcOrd="4" destOrd="0" presId="urn:microsoft.com/office/officeart/2005/8/layout/vList2"/>
    <dgm:cxn modelId="{AEA3D738-1809-427D-A453-DBA2531DAC06}" type="presParOf" srcId="{C88729FA-5488-4A00-B3DB-568B13E821F2}" destId="{16FA1BEA-1F96-4FCE-8156-290E10F91C3C}" srcOrd="5" destOrd="0" presId="urn:microsoft.com/office/officeart/2005/8/layout/vList2"/>
    <dgm:cxn modelId="{51AA4D29-CE0F-4709-AACD-B54062423D52}" type="presParOf" srcId="{C88729FA-5488-4A00-B3DB-568B13E821F2}" destId="{F04FAB93-89E3-44DA-BFE3-71CECD1E09D1}"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10173-745D-4F35-AF68-BDEAD55A6C2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307BF16-543E-4E54-8F76-1F089E32E783}">
      <dgm:prSet/>
      <dgm:spPr/>
      <dgm:t>
        <a:bodyPr/>
        <a:lstStyle/>
        <a:p>
          <a:r>
            <a:rPr lang="en-GB" dirty="0"/>
            <a:t>People with dementia are four to five times more likely to fall than older people who do not have cognitive impairment. </a:t>
          </a:r>
          <a:endParaRPr lang="en-US" dirty="0"/>
        </a:p>
      </dgm:t>
    </dgm:pt>
    <dgm:pt modelId="{A80C9A44-26CD-4D6E-986A-17885998FF05}" type="parTrans" cxnId="{A9DBC92F-CF55-4F95-85A9-65D7061B9E59}">
      <dgm:prSet/>
      <dgm:spPr/>
      <dgm:t>
        <a:bodyPr/>
        <a:lstStyle/>
        <a:p>
          <a:endParaRPr lang="en-US"/>
        </a:p>
      </dgm:t>
    </dgm:pt>
    <dgm:pt modelId="{70EDA7D2-714F-4A48-B6E4-9D6802FDF8AC}" type="sibTrans" cxnId="{A9DBC92F-CF55-4F95-85A9-65D7061B9E59}">
      <dgm:prSet/>
      <dgm:spPr/>
      <dgm:t>
        <a:bodyPr/>
        <a:lstStyle/>
        <a:p>
          <a:endParaRPr lang="en-US"/>
        </a:p>
      </dgm:t>
    </dgm:pt>
    <dgm:pt modelId="{79D65132-2766-4921-9982-12BBBF4E0C21}">
      <dgm:prSet/>
      <dgm:spPr/>
      <dgm:t>
        <a:bodyPr/>
        <a:lstStyle/>
        <a:p>
          <a:r>
            <a:rPr lang="en-GB" dirty="0"/>
            <a:t>For those who fall, the risk of sustaining a fracture is three times higher than for cognitively well people. </a:t>
          </a:r>
          <a:endParaRPr lang="en-US" dirty="0"/>
        </a:p>
      </dgm:t>
    </dgm:pt>
    <dgm:pt modelId="{417A182C-F246-45D1-9C4C-0FB5F3E3B964}" type="parTrans" cxnId="{85548AC1-9193-47F5-960A-943ACA801A4A}">
      <dgm:prSet/>
      <dgm:spPr/>
      <dgm:t>
        <a:bodyPr/>
        <a:lstStyle/>
        <a:p>
          <a:endParaRPr lang="en-US"/>
        </a:p>
      </dgm:t>
    </dgm:pt>
    <dgm:pt modelId="{CAA9BDBF-7CC5-45E1-BD63-2D1CACCB2413}" type="sibTrans" cxnId="{85548AC1-9193-47F5-960A-943ACA801A4A}">
      <dgm:prSet/>
      <dgm:spPr/>
      <dgm:t>
        <a:bodyPr/>
        <a:lstStyle/>
        <a:p>
          <a:endParaRPr lang="en-US"/>
        </a:p>
      </dgm:t>
    </dgm:pt>
    <dgm:pt modelId="{3483D9A0-4A75-45FE-9F18-416AC756825A}">
      <dgm:prSet/>
      <dgm:spPr/>
      <dgm:t>
        <a:bodyPr/>
        <a:lstStyle/>
        <a:p>
          <a:r>
            <a:rPr lang="en-GB" dirty="0"/>
            <a:t>Also, those who fall are five times more likely to be hospitalized or live in a long-term care setting than older adults with dementia who do not fall. </a:t>
          </a:r>
          <a:endParaRPr lang="en-US" dirty="0"/>
        </a:p>
      </dgm:t>
    </dgm:pt>
    <dgm:pt modelId="{17907FC3-E33C-4719-B66C-5AD0DA90AC7A}" type="parTrans" cxnId="{E908EFBF-CA1B-4672-A2B2-518EF4D23F5C}">
      <dgm:prSet/>
      <dgm:spPr/>
      <dgm:t>
        <a:bodyPr/>
        <a:lstStyle/>
        <a:p>
          <a:endParaRPr lang="en-US"/>
        </a:p>
      </dgm:t>
    </dgm:pt>
    <dgm:pt modelId="{879CA2E8-7DE5-4682-B49A-56EEF2840C44}" type="sibTrans" cxnId="{E908EFBF-CA1B-4672-A2B2-518EF4D23F5C}">
      <dgm:prSet/>
      <dgm:spPr/>
      <dgm:t>
        <a:bodyPr/>
        <a:lstStyle/>
        <a:p>
          <a:endParaRPr lang="en-US"/>
        </a:p>
      </dgm:t>
    </dgm:pt>
    <dgm:pt modelId="{6BA4202A-3119-4C59-AB5A-916A54229F79}">
      <dgm:prSet/>
      <dgm:spPr/>
      <dgm:t>
        <a:bodyPr/>
        <a:lstStyle/>
        <a:p>
          <a:r>
            <a:rPr lang="en-GB" dirty="0"/>
            <a:t>People with Parkinson’s disease, vascular and Lewy body dementia are more prone to mobility disturbances. (Fiona Shaw, 2003)</a:t>
          </a:r>
          <a:endParaRPr lang="en-US" dirty="0"/>
        </a:p>
      </dgm:t>
    </dgm:pt>
    <dgm:pt modelId="{8D4B9BCB-7A81-401E-B275-C2945D22D0B9}" type="parTrans" cxnId="{2F002223-6593-469A-B232-1BCC3506B371}">
      <dgm:prSet/>
      <dgm:spPr/>
      <dgm:t>
        <a:bodyPr/>
        <a:lstStyle/>
        <a:p>
          <a:endParaRPr lang="en-US"/>
        </a:p>
      </dgm:t>
    </dgm:pt>
    <dgm:pt modelId="{79063930-DF83-494C-B1D6-725C534E0A98}" type="sibTrans" cxnId="{2F002223-6593-469A-B232-1BCC3506B371}">
      <dgm:prSet/>
      <dgm:spPr/>
      <dgm:t>
        <a:bodyPr/>
        <a:lstStyle/>
        <a:p>
          <a:endParaRPr lang="en-US"/>
        </a:p>
      </dgm:t>
    </dgm:pt>
    <dgm:pt modelId="{75AFE412-1D2F-4E89-AFE7-DE1276E5C422}" type="pres">
      <dgm:prSet presAssocID="{CA110173-745D-4F35-AF68-BDEAD55A6C26}" presName="linear" presStyleCnt="0">
        <dgm:presLayoutVars>
          <dgm:animLvl val="lvl"/>
          <dgm:resizeHandles val="exact"/>
        </dgm:presLayoutVars>
      </dgm:prSet>
      <dgm:spPr/>
    </dgm:pt>
    <dgm:pt modelId="{BCFE1AA2-3648-4D76-9F62-171D61EB700F}" type="pres">
      <dgm:prSet presAssocID="{C307BF16-543E-4E54-8F76-1F089E32E783}" presName="parentText" presStyleLbl="node1" presStyleIdx="0" presStyleCnt="4">
        <dgm:presLayoutVars>
          <dgm:chMax val="0"/>
          <dgm:bulletEnabled val="1"/>
        </dgm:presLayoutVars>
      </dgm:prSet>
      <dgm:spPr/>
    </dgm:pt>
    <dgm:pt modelId="{A35B5501-1FE5-4708-B184-FBAD523F54EA}" type="pres">
      <dgm:prSet presAssocID="{70EDA7D2-714F-4A48-B6E4-9D6802FDF8AC}" presName="spacer" presStyleCnt="0"/>
      <dgm:spPr/>
    </dgm:pt>
    <dgm:pt modelId="{8D2EBB44-57DA-4962-A6D0-052FF1C11A49}" type="pres">
      <dgm:prSet presAssocID="{79D65132-2766-4921-9982-12BBBF4E0C21}" presName="parentText" presStyleLbl="node1" presStyleIdx="1" presStyleCnt="4">
        <dgm:presLayoutVars>
          <dgm:chMax val="0"/>
          <dgm:bulletEnabled val="1"/>
        </dgm:presLayoutVars>
      </dgm:prSet>
      <dgm:spPr/>
    </dgm:pt>
    <dgm:pt modelId="{AD0C058C-47B2-4E73-A4F5-3C993B18EC05}" type="pres">
      <dgm:prSet presAssocID="{CAA9BDBF-7CC5-45E1-BD63-2D1CACCB2413}" presName="spacer" presStyleCnt="0"/>
      <dgm:spPr/>
    </dgm:pt>
    <dgm:pt modelId="{7942F1F6-DBAE-48CD-955D-35A4DB90369E}" type="pres">
      <dgm:prSet presAssocID="{3483D9A0-4A75-45FE-9F18-416AC756825A}" presName="parentText" presStyleLbl="node1" presStyleIdx="2" presStyleCnt="4">
        <dgm:presLayoutVars>
          <dgm:chMax val="0"/>
          <dgm:bulletEnabled val="1"/>
        </dgm:presLayoutVars>
      </dgm:prSet>
      <dgm:spPr/>
    </dgm:pt>
    <dgm:pt modelId="{EB3E81EB-2A8E-47F7-AA16-1C972AC8F42B}" type="pres">
      <dgm:prSet presAssocID="{879CA2E8-7DE5-4682-B49A-56EEF2840C44}" presName="spacer" presStyleCnt="0"/>
      <dgm:spPr/>
    </dgm:pt>
    <dgm:pt modelId="{C6E2CBBA-88AB-45A6-AF8E-C557DC1D3DC4}" type="pres">
      <dgm:prSet presAssocID="{6BA4202A-3119-4C59-AB5A-916A54229F79}" presName="parentText" presStyleLbl="node1" presStyleIdx="3" presStyleCnt="4">
        <dgm:presLayoutVars>
          <dgm:chMax val="0"/>
          <dgm:bulletEnabled val="1"/>
        </dgm:presLayoutVars>
      </dgm:prSet>
      <dgm:spPr/>
    </dgm:pt>
  </dgm:ptLst>
  <dgm:cxnLst>
    <dgm:cxn modelId="{47054820-EE62-41BA-B63C-28B257522994}" type="presOf" srcId="{CA110173-745D-4F35-AF68-BDEAD55A6C26}" destId="{75AFE412-1D2F-4E89-AFE7-DE1276E5C422}" srcOrd="0" destOrd="0" presId="urn:microsoft.com/office/officeart/2005/8/layout/vList2"/>
    <dgm:cxn modelId="{3B33B021-AC05-485A-BF72-F3222A870D5F}" type="presOf" srcId="{3483D9A0-4A75-45FE-9F18-416AC756825A}" destId="{7942F1F6-DBAE-48CD-955D-35A4DB90369E}" srcOrd="0" destOrd="0" presId="urn:microsoft.com/office/officeart/2005/8/layout/vList2"/>
    <dgm:cxn modelId="{2F002223-6593-469A-B232-1BCC3506B371}" srcId="{CA110173-745D-4F35-AF68-BDEAD55A6C26}" destId="{6BA4202A-3119-4C59-AB5A-916A54229F79}" srcOrd="3" destOrd="0" parTransId="{8D4B9BCB-7A81-401E-B275-C2945D22D0B9}" sibTransId="{79063930-DF83-494C-B1D6-725C534E0A98}"/>
    <dgm:cxn modelId="{A9DBC92F-CF55-4F95-85A9-65D7061B9E59}" srcId="{CA110173-745D-4F35-AF68-BDEAD55A6C26}" destId="{C307BF16-543E-4E54-8F76-1F089E32E783}" srcOrd="0" destOrd="0" parTransId="{A80C9A44-26CD-4D6E-986A-17885998FF05}" sibTransId="{70EDA7D2-714F-4A48-B6E4-9D6802FDF8AC}"/>
    <dgm:cxn modelId="{2DD18B38-01CE-4C00-A2A7-A316900B3AEB}" type="presOf" srcId="{C307BF16-543E-4E54-8F76-1F089E32E783}" destId="{BCFE1AA2-3648-4D76-9F62-171D61EB700F}" srcOrd="0" destOrd="0" presId="urn:microsoft.com/office/officeart/2005/8/layout/vList2"/>
    <dgm:cxn modelId="{E908EFBF-CA1B-4672-A2B2-518EF4D23F5C}" srcId="{CA110173-745D-4F35-AF68-BDEAD55A6C26}" destId="{3483D9A0-4A75-45FE-9F18-416AC756825A}" srcOrd="2" destOrd="0" parTransId="{17907FC3-E33C-4719-B66C-5AD0DA90AC7A}" sibTransId="{879CA2E8-7DE5-4682-B49A-56EEF2840C44}"/>
    <dgm:cxn modelId="{85548AC1-9193-47F5-960A-943ACA801A4A}" srcId="{CA110173-745D-4F35-AF68-BDEAD55A6C26}" destId="{79D65132-2766-4921-9982-12BBBF4E0C21}" srcOrd="1" destOrd="0" parTransId="{417A182C-F246-45D1-9C4C-0FB5F3E3B964}" sibTransId="{CAA9BDBF-7CC5-45E1-BD63-2D1CACCB2413}"/>
    <dgm:cxn modelId="{A41857D8-128C-4F6D-9993-ABBF5E16B1D0}" type="presOf" srcId="{79D65132-2766-4921-9982-12BBBF4E0C21}" destId="{8D2EBB44-57DA-4962-A6D0-052FF1C11A49}" srcOrd="0" destOrd="0" presId="urn:microsoft.com/office/officeart/2005/8/layout/vList2"/>
    <dgm:cxn modelId="{01BCB8E7-07EA-405F-8970-1C5DE393D600}" type="presOf" srcId="{6BA4202A-3119-4C59-AB5A-916A54229F79}" destId="{C6E2CBBA-88AB-45A6-AF8E-C557DC1D3DC4}" srcOrd="0" destOrd="0" presId="urn:microsoft.com/office/officeart/2005/8/layout/vList2"/>
    <dgm:cxn modelId="{2C64F25E-88BC-4B07-A289-045F1728D779}" type="presParOf" srcId="{75AFE412-1D2F-4E89-AFE7-DE1276E5C422}" destId="{BCFE1AA2-3648-4D76-9F62-171D61EB700F}" srcOrd="0" destOrd="0" presId="urn:microsoft.com/office/officeart/2005/8/layout/vList2"/>
    <dgm:cxn modelId="{842313BF-5737-4BA0-A518-B6BA10BB5062}" type="presParOf" srcId="{75AFE412-1D2F-4E89-AFE7-DE1276E5C422}" destId="{A35B5501-1FE5-4708-B184-FBAD523F54EA}" srcOrd="1" destOrd="0" presId="urn:microsoft.com/office/officeart/2005/8/layout/vList2"/>
    <dgm:cxn modelId="{3A9AB803-2092-493E-A000-F9D2F24B20B8}" type="presParOf" srcId="{75AFE412-1D2F-4E89-AFE7-DE1276E5C422}" destId="{8D2EBB44-57DA-4962-A6D0-052FF1C11A49}" srcOrd="2" destOrd="0" presId="urn:microsoft.com/office/officeart/2005/8/layout/vList2"/>
    <dgm:cxn modelId="{55905981-D1D4-4BB4-8906-5BDA3AB50A6B}" type="presParOf" srcId="{75AFE412-1D2F-4E89-AFE7-DE1276E5C422}" destId="{AD0C058C-47B2-4E73-A4F5-3C993B18EC05}" srcOrd="3" destOrd="0" presId="urn:microsoft.com/office/officeart/2005/8/layout/vList2"/>
    <dgm:cxn modelId="{7DCE4175-6F8A-4CF0-940F-E2B549A239B9}" type="presParOf" srcId="{75AFE412-1D2F-4E89-AFE7-DE1276E5C422}" destId="{7942F1F6-DBAE-48CD-955D-35A4DB90369E}" srcOrd="4" destOrd="0" presId="urn:microsoft.com/office/officeart/2005/8/layout/vList2"/>
    <dgm:cxn modelId="{5CF6F35B-4661-4465-917F-D876FA54520B}" type="presParOf" srcId="{75AFE412-1D2F-4E89-AFE7-DE1276E5C422}" destId="{EB3E81EB-2A8E-47F7-AA16-1C972AC8F42B}" srcOrd="5" destOrd="0" presId="urn:microsoft.com/office/officeart/2005/8/layout/vList2"/>
    <dgm:cxn modelId="{C8BBA7F1-7A92-4D76-9027-3ECE6F990AB1}" type="presParOf" srcId="{75AFE412-1D2F-4E89-AFE7-DE1276E5C422}" destId="{C6E2CBBA-88AB-45A6-AF8E-C557DC1D3DC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17355-A681-48D5-8D3E-4B985E3C5C3B}">
      <dsp:nvSpPr>
        <dsp:cNvPr id="0" name=""/>
        <dsp:cNvSpPr/>
      </dsp:nvSpPr>
      <dsp:spPr>
        <a:xfrm>
          <a:off x="0" y="374608"/>
          <a:ext cx="7559504"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Better understanding of different types of dementia and their presentations</a:t>
          </a:r>
          <a:endParaRPr lang="en-US" sz="3300" kern="1200"/>
        </a:p>
      </dsp:txBody>
      <dsp:txXfrm>
        <a:off x="64083" y="438691"/>
        <a:ext cx="7431338" cy="1184574"/>
      </dsp:txXfrm>
    </dsp:sp>
    <dsp:sp modelId="{762CEC63-82AF-4DE7-9BDC-04FA047FD1E1}">
      <dsp:nvSpPr>
        <dsp:cNvPr id="0" name=""/>
        <dsp:cNvSpPr/>
      </dsp:nvSpPr>
      <dsp:spPr>
        <a:xfrm>
          <a:off x="0" y="1782388"/>
          <a:ext cx="7559504" cy="131274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Explore the links between dementia and falls </a:t>
          </a:r>
          <a:endParaRPr lang="en-US" sz="3300" kern="1200"/>
        </a:p>
      </dsp:txBody>
      <dsp:txXfrm>
        <a:off x="64083" y="1846471"/>
        <a:ext cx="7431338" cy="1184574"/>
      </dsp:txXfrm>
    </dsp:sp>
    <dsp:sp modelId="{EE663986-FB0D-48A6-87E7-3F98A21EE0EC}">
      <dsp:nvSpPr>
        <dsp:cNvPr id="0" name=""/>
        <dsp:cNvSpPr/>
      </dsp:nvSpPr>
      <dsp:spPr>
        <a:xfrm>
          <a:off x="0" y="3190168"/>
          <a:ext cx="7559504" cy="131274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Consider person centred approach to falls prevention for this cohort of residents</a:t>
          </a:r>
          <a:endParaRPr lang="en-US" sz="3300" kern="1200"/>
        </a:p>
      </dsp:txBody>
      <dsp:txXfrm>
        <a:off x="64083" y="3254251"/>
        <a:ext cx="7431338" cy="1184574"/>
      </dsp:txXfrm>
    </dsp:sp>
    <dsp:sp modelId="{F04FAB93-89E3-44DA-BFE3-71CECD1E09D1}">
      <dsp:nvSpPr>
        <dsp:cNvPr id="0" name=""/>
        <dsp:cNvSpPr/>
      </dsp:nvSpPr>
      <dsp:spPr>
        <a:xfrm>
          <a:off x="0" y="4597948"/>
          <a:ext cx="7559504" cy="13127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Opportunity to share best practice </a:t>
          </a:r>
          <a:endParaRPr lang="en-US" sz="3300" kern="1200"/>
        </a:p>
      </dsp:txBody>
      <dsp:txXfrm>
        <a:off x="64083" y="4662031"/>
        <a:ext cx="7431338" cy="1184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E1AA2-3648-4D76-9F62-171D61EB700F}">
      <dsp:nvSpPr>
        <dsp:cNvPr id="0" name=""/>
        <dsp:cNvSpPr/>
      </dsp:nvSpPr>
      <dsp:spPr>
        <a:xfrm>
          <a:off x="0" y="24870"/>
          <a:ext cx="6900512" cy="1319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People with dementia are four to five times more likely to fall than older people who do not have cognitive impairment. </a:t>
          </a:r>
          <a:endParaRPr lang="en-US" sz="2400" kern="1200" dirty="0"/>
        </a:p>
      </dsp:txBody>
      <dsp:txXfrm>
        <a:off x="64425" y="89295"/>
        <a:ext cx="6771662" cy="1190909"/>
      </dsp:txXfrm>
    </dsp:sp>
    <dsp:sp modelId="{8D2EBB44-57DA-4962-A6D0-052FF1C11A49}">
      <dsp:nvSpPr>
        <dsp:cNvPr id="0" name=""/>
        <dsp:cNvSpPr/>
      </dsp:nvSpPr>
      <dsp:spPr>
        <a:xfrm>
          <a:off x="0" y="1413750"/>
          <a:ext cx="6900512" cy="131975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For those who fall, the risk of sustaining a fracture is three times higher than for cognitively well people. </a:t>
          </a:r>
          <a:endParaRPr lang="en-US" sz="2400" kern="1200" dirty="0"/>
        </a:p>
      </dsp:txBody>
      <dsp:txXfrm>
        <a:off x="64425" y="1478175"/>
        <a:ext cx="6771662" cy="1190909"/>
      </dsp:txXfrm>
    </dsp:sp>
    <dsp:sp modelId="{7942F1F6-DBAE-48CD-955D-35A4DB90369E}">
      <dsp:nvSpPr>
        <dsp:cNvPr id="0" name=""/>
        <dsp:cNvSpPr/>
      </dsp:nvSpPr>
      <dsp:spPr>
        <a:xfrm>
          <a:off x="0" y="2802630"/>
          <a:ext cx="6900512" cy="131975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Also, those who fall are five times more likely to be hospitalized or live in a long-term care setting than older adults with dementia who do not fall. </a:t>
          </a:r>
          <a:endParaRPr lang="en-US" sz="2400" kern="1200" dirty="0"/>
        </a:p>
      </dsp:txBody>
      <dsp:txXfrm>
        <a:off x="64425" y="2867055"/>
        <a:ext cx="6771662" cy="1190909"/>
      </dsp:txXfrm>
    </dsp:sp>
    <dsp:sp modelId="{C6E2CBBA-88AB-45A6-AF8E-C557DC1D3DC4}">
      <dsp:nvSpPr>
        <dsp:cNvPr id="0" name=""/>
        <dsp:cNvSpPr/>
      </dsp:nvSpPr>
      <dsp:spPr>
        <a:xfrm>
          <a:off x="0" y="4191510"/>
          <a:ext cx="6900512" cy="13197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People with Parkinson’s disease, vascular and Lewy body dementia are more prone to mobility disturbances. (Fiona Shaw, 2003)</a:t>
          </a:r>
          <a:endParaRPr lang="en-US" sz="2400" kern="1200" dirty="0"/>
        </a:p>
      </dsp:txBody>
      <dsp:txXfrm>
        <a:off x="64425" y="4255935"/>
        <a:ext cx="6771662" cy="11909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CAE8-5F9E-3DC3-4D7E-E98A83C627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E9FF41-444C-67AC-0915-D2C801D29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773AE0-8135-2A30-FABC-EEB52D89151D}"/>
              </a:ext>
            </a:extLst>
          </p:cNvPr>
          <p:cNvSpPr>
            <a:spLocks noGrp="1"/>
          </p:cNvSpPr>
          <p:nvPr>
            <p:ph type="dt" sz="half" idx="10"/>
          </p:nvPr>
        </p:nvSpPr>
        <p:spPr/>
        <p:txBody>
          <a:bodyPr/>
          <a:lstStyle/>
          <a:p>
            <a:fld id="{1048C4FB-3ECD-4C7F-928E-4C7CCF55B0A2}" type="datetimeFigureOut">
              <a:rPr lang="en-GB" smtClean="0"/>
              <a:t>27/11/2024</a:t>
            </a:fld>
            <a:endParaRPr lang="en-GB"/>
          </a:p>
        </p:txBody>
      </p:sp>
      <p:sp>
        <p:nvSpPr>
          <p:cNvPr id="5" name="Footer Placeholder 4">
            <a:extLst>
              <a:ext uri="{FF2B5EF4-FFF2-40B4-BE49-F238E27FC236}">
                <a16:creationId xmlns:a16="http://schemas.microsoft.com/office/drawing/2014/main" id="{19D93FB8-0ACD-EAB0-16C1-6238CF454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BDA1F8-91ED-3990-F260-4B671F186736}"/>
              </a:ext>
            </a:extLst>
          </p:cNvPr>
          <p:cNvSpPr>
            <a:spLocks noGrp="1"/>
          </p:cNvSpPr>
          <p:nvPr>
            <p:ph type="sldNum" sz="quarter" idx="12"/>
          </p:nvPr>
        </p:nvSpPr>
        <p:spPr/>
        <p:txBody>
          <a:bodyPr/>
          <a:lstStyle/>
          <a:p>
            <a:fld id="{1D72A7C0-3207-40A9-AF02-05BFC00C4809}" type="slidenum">
              <a:rPr lang="en-GB" smtClean="0"/>
              <a:t>‹#›</a:t>
            </a:fld>
            <a:endParaRPr lang="en-GB"/>
          </a:p>
        </p:txBody>
      </p:sp>
    </p:spTree>
    <p:extLst>
      <p:ext uri="{BB962C8B-B14F-4D97-AF65-F5344CB8AC3E}">
        <p14:creationId xmlns:p14="http://schemas.microsoft.com/office/powerpoint/2010/main" val="146115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D4EB-4AFC-41B5-CBEB-C1A9E8295D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1B800C-574C-5789-84FC-0E94E3E3D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FCA076-1B2F-1944-AEA2-80AE09F40089}"/>
              </a:ext>
            </a:extLst>
          </p:cNvPr>
          <p:cNvSpPr>
            <a:spLocks noGrp="1"/>
          </p:cNvSpPr>
          <p:nvPr>
            <p:ph type="dt" sz="half" idx="10"/>
          </p:nvPr>
        </p:nvSpPr>
        <p:spPr/>
        <p:txBody>
          <a:bodyPr/>
          <a:lstStyle/>
          <a:p>
            <a:fld id="{1048C4FB-3ECD-4C7F-928E-4C7CCF55B0A2}" type="datetimeFigureOut">
              <a:rPr lang="en-GB" smtClean="0"/>
              <a:t>27/11/2024</a:t>
            </a:fld>
            <a:endParaRPr lang="en-GB"/>
          </a:p>
        </p:txBody>
      </p:sp>
      <p:sp>
        <p:nvSpPr>
          <p:cNvPr id="5" name="Footer Placeholder 4">
            <a:extLst>
              <a:ext uri="{FF2B5EF4-FFF2-40B4-BE49-F238E27FC236}">
                <a16:creationId xmlns:a16="http://schemas.microsoft.com/office/drawing/2014/main" id="{2ACFCF10-0BC6-4D70-0337-D472B599DA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B68C6-9F11-EC7D-108A-BD8214CB8BA8}"/>
              </a:ext>
            </a:extLst>
          </p:cNvPr>
          <p:cNvSpPr>
            <a:spLocks noGrp="1"/>
          </p:cNvSpPr>
          <p:nvPr>
            <p:ph type="sldNum" sz="quarter" idx="12"/>
          </p:nvPr>
        </p:nvSpPr>
        <p:spPr/>
        <p:txBody>
          <a:bodyPr/>
          <a:lstStyle/>
          <a:p>
            <a:fld id="{1D72A7C0-3207-40A9-AF02-05BFC00C4809}" type="slidenum">
              <a:rPr lang="en-GB" smtClean="0"/>
              <a:t>‹#›</a:t>
            </a:fld>
            <a:endParaRPr lang="en-GB"/>
          </a:p>
        </p:txBody>
      </p:sp>
    </p:spTree>
    <p:extLst>
      <p:ext uri="{BB962C8B-B14F-4D97-AF65-F5344CB8AC3E}">
        <p14:creationId xmlns:p14="http://schemas.microsoft.com/office/powerpoint/2010/main" val="28520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C5A4D3-9561-2512-1347-3DDCDDD8FB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FFBC40-0475-AD22-16B4-81275F39E4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9A48BA-B136-9CCB-219E-83296AC2A159}"/>
              </a:ext>
            </a:extLst>
          </p:cNvPr>
          <p:cNvSpPr>
            <a:spLocks noGrp="1"/>
          </p:cNvSpPr>
          <p:nvPr>
            <p:ph type="dt" sz="half" idx="10"/>
          </p:nvPr>
        </p:nvSpPr>
        <p:spPr/>
        <p:txBody>
          <a:bodyPr/>
          <a:lstStyle/>
          <a:p>
            <a:fld id="{1048C4FB-3ECD-4C7F-928E-4C7CCF55B0A2}" type="datetimeFigureOut">
              <a:rPr lang="en-GB" smtClean="0"/>
              <a:t>27/11/2024</a:t>
            </a:fld>
            <a:endParaRPr lang="en-GB"/>
          </a:p>
        </p:txBody>
      </p:sp>
      <p:sp>
        <p:nvSpPr>
          <p:cNvPr id="5" name="Footer Placeholder 4">
            <a:extLst>
              <a:ext uri="{FF2B5EF4-FFF2-40B4-BE49-F238E27FC236}">
                <a16:creationId xmlns:a16="http://schemas.microsoft.com/office/drawing/2014/main" id="{0DBD86C6-27B1-02B4-5686-1EF399FDDC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3FFBE2-FD16-B114-7BF1-D35D5BD5E5A7}"/>
              </a:ext>
            </a:extLst>
          </p:cNvPr>
          <p:cNvSpPr>
            <a:spLocks noGrp="1"/>
          </p:cNvSpPr>
          <p:nvPr>
            <p:ph type="sldNum" sz="quarter" idx="12"/>
          </p:nvPr>
        </p:nvSpPr>
        <p:spPr/>
        <p:txBody>
          <a:bodyPr/>
          <a:lstStyle/>
          <a:p>
            <a:fld id="{1D72A7C0-3207-40A9-AF02-05BFC00C4809}" type="slidenum">
              <a:rPr lang="en-GB" smtClean="0"/>
              <a:t>‹#›</a:t>
            </a:fld>
            <a:endParaRPr lang="en-GB"/>
          </a:p>
        </p:txBody>
      </p:sp>
    </p:spTree>
    <p:extLst>
      <p:ext uri="{BB962C8B-B14F-4D97-AF65-F5344CB8AC3E}">
        <p14:creationId xmlns:p14="http://schemas.microsoft.com/office/powerpoint/2010/main" val="137311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11D3-AFCA-C839-C4CB-F14D6BBA94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3BC165-01C1-ADFC-7311-19F6AB168C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100135-F0A3-F1DA-0FFB-8943DA17B17A}"/>
              </a:ext>
            </a:extLst>
          </p:cNvPr>
          <p:cNvSpPr>
            <a:spLocks noGrp="1"/>
          </p:cNvSpPr>
          <p:nvPr>
            <p:ph type="dt" sz="half" idx="10"/>
          </p:nvPr>
        </p:nvSpPr>
        <p:spPr/>
        <p:txBody>
          <a:bodyPr/>
          <a:lstStyle/>
          <a:p>
            <a:fld id="{1048C4FB-3ECD-4C7F-928E-4C7CCF55B0A2}" type="datetimeFigureOut">
              <a:rPr lang="en-GB" smtClean="0"/>
              <a:t>27/11/2024</a:t>
            </a:fld>
            <a:endParaRPr lang="en-GB"/>
          </a:p>
        </p:txBody>
      </p:sp>
      <p:sp>
        <p:nvSpPr>
          <p:cNvPr id="5" name="Footer Placeholder 4">
            <a:extLst>
              <a:ext uri="{FF2B5EF4-FFF2-40B4-BE49-F238E27FC236}">
                <a16:creationId xmlns:a16="http://schemas.microsoft.com/office/drawing/2014/main" id="{37C1947A-51A0-6242-0D2F-73FEEB4EB5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A64D7-E308-F20B-714C-0D606D2EF0C7}"/>
              </a:ext>
            </a:extLst>
          </p:cNvPr>
          <p:cNvSpPr>
            <a:spLocks noGrp="1"/>
          </p:cNvSpPr>
          <p:nvPr>
            <p:ph type="sldNum" sz="quarter" idx="12"/>
          </p:nvPr>
        </p:nvSpPr>
        <p:spPr/>
        <p:txBody>
          <a:bodyPr/>
          <a:lstStyle/>
          <a:p>
            <a:fld id="{1D72A7C0-3207-40A9-AF02-05BFC00C4809}" type="slidenum">
              <a:rPr lang="en-GB" smtClean="0"/>
              <a:t>‹#›</a:t>
            </a:fld>
            <a:endParaRPr lang="en-GB"/>
          </a:p>
        </p:txBody>
      </p:sp>
    </p:spTree>
    <p:extLst>
      <p:ext uri="{BB962C8B-B14F-4D97-AF65-F5344CB8AC3E}">
        <p14:creationId xmlns:p14="http://schemas.microsoft.com/office/powerpoint/2010/main" val="48281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45CE-28F9-6582-3AE3-A16FFD8CA4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BC7C1F-243E-AF3A-9FDB-C600E1E23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A85EED-2C8F-7A10-7659-31FA6F931CD0}"/>
              </a:ext>
            </a:extLst>
          </p:cNvPr>
          <p:cNvSpPr>
            <a:spLocks noGrp="1"/>
          </p:cNvSpPr>
          <p:nvPr>
            <p:ph type="dt" sz="half" idx="10"/>
          </p:nvPr>
        </p:nvSpPr>
        <p:spPr/>
        <p:txBody>
          <a:bodyPr/>
          <a:lstStyle/>
          <a:p>
            <a:fld id="{1048C4FB-3ECD-4C7F-928E-4C7CCF55B0A2}" type="datetimeFigureOut">
              <a:rPr lang="en-GB" smtClean="0"/>
              <a:t>27/11/2024</a:t>
            </a:fld>
            <a:endParaRPr lang="en-GB"/>
          </a:p>
        </p:txBody>
      </p:sp>
      <p:sp>
        <p:nvSpPr>
          <p:cNvPr id="5" name="Footer Placeholder 4">
            <a:extLst>
              <a:ext uri="{FF2B5EF4-FFF2-40B4-BE49-F238E27FC236}">
                <a16:creationId xmlns:a16="http://schemas.microsoft.com/office/drawing/2014/main" id="{54AF282B-2345-FAB9-C851-567542FE68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CFAEE6-058E-F972-7580-46D7C3877168}"/>
              </a:ext>
            </a:extLst>
          </p:cNvPr>
          <p:cNvSpPr>
            <a:spLocks noGrp="1"/>
          </p:cNvSpPr>
          <p:nvPr>
            <p:ph type="sldNum" sz="quarter" idx="12"/>
          </p:nvPr>
        </p:nvSpPr>
        <p:spPr/>
        <p:txBody>
          <a:bodyPr/>
          <a:lstStyle/>
          <a:p>
            <a:fld id="{1D72A7C0-3207-40A9-AF02-05BFC00C4809}" type="slidenum">
              <a:rPr lang="en-GB" smtClean="0"/>
              <a:t>‹#›</a:t>
            </a:fld>
            <a:endParaRPr lang="en-GB"/>
          </a:p>
        </p:txBody>
      </p:sp>
    </p:spTree>
    <p:extLst>
      <p:ext uri="{BB962C8B-B14F-4D97-AF65-F5344CB8AC3E}">
        <p14:creationId xmlns:p14="http://schemas.microsoft.com/office/powerpoint/2010/main" val="384959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A20B-33DA-0DA8-EEBC-7781F25872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CF059A-E7E9-FB46-80C3-49FC8878F6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84668E-DEDE-237B-305F-8B09FB092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5EDB99-39CA-C058-7654-A49CB2F06FBC}"/>
              </a:ext>
            </a:extLst>
          </p:cNvPr>
          <p:cNvSpPr>
            <a:spLocks noGrp="1"/>
          </p:cNvSpPr>
          <p:nvPr>
            <p:ph type="dt" sz="half" idx="10"/>
          </p:nvPr>
        </p:nvSpPr>
        <p:spPr/>
        <p:txBody>
          <a:bodyPr/>
          <a:lstStyle/>
          <a:p>
            <a:fld id="{1048C4FB-3ECD-4C7F-928E-4C7CCF55B0A2}" type="datetimeFigureOut">
              <a:rPr lang="en-GB" smtClean="0"/>
              <a:t>27/11/2024</a:t>
            </a:fld>
            <a:endParaRPr lang="en-GB"/>
          </a:p>
        </p:txBody>
      </p:sp>
      <p:sp>
        <p:nvSpPr>
          <p:cNvPr id="6" name="Footer Placeholder 5">
            <a:extLst>
              <a:ext uri="{FF2B5EF4-FFF2-40B4-BE49-F238E27FC236}">
                <a16:creationId xmlns:a16="http://schemas.microsoft.com/office/drawing/2014/main" id="{7C97C20E-9B63-9964-A583-79B69EA07B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79D25-5174-0FC5-E9C7-B8DD843EC06D}"/>
              </a:ext>
            </a:extLst>
          </p:cNvPr>
          <p:cNvSpPr>
            <a:spLocks noGrp="1"/>
          </p:cNvSpPr>
          <p:nvPr>
            <p:ph type="sldNum" sz="quarter" idx="12"/>
          </p:nvPr>
        </p:nvSpPr>
        <p:spPr/>
        <p:txBody>
          <a:bodyPr/>
          <a:lstStyle/>
          <a:p>
            <a:fld id="{1D72A7C0-3207-40A9-AF02-05BFC00C4809}" type="slidenum">
              <a:rPr lang="en-GB" smtClean="0"/>
              <a:t>‹#›</a:t>
            </a:fld>
            <a:endParaRPr lang="en-GB"/>
          </a:p>
        </p:txBody>
      </p:sp>
    </p:spTree>
    <p:extLst>
      <p:ext uri="{BB962C8B-B14F-4D97-AF65-F5344CB8AC3E}">
        <p14:creationId xmlns:p14="http://schemas.microsoft.com/office/powerpoint/2010/main" val="16053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FEA1-45BB-E4CF-B041-0F1069D894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E7B28C-938B-7EFE-EF0A-74170200E4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3F0ED4-AA55-9490-F360-E0C65D834F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9606EB-41DC-D864-A816-EDC2CC022A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1FE106-7203-31E5-33C7-8CA62E8028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6922757-091D-6C35-CD90-994DA80019AE}"/>
              </a:ext>
            </a:extLst>
          </p:cNvPr>
          <p:cNvSpPr>
            <a:spLocks noGrp="1"/>
          </p:cNvSpPr>
          <p:nvPr>
            <p:ph type="dt" sz="half" idx="10"/>
          </p:nvPr>
        </p:nvSpPr>
        <p:spPr/>
        <p:txBody>
          <a:bodyPr/>
          <a:lstStyle/>
          <a:p>
            <a:fld id="{1048C4FB-3ECD-4C7F-928E-4C7CCF55B0A2}" type="datetimeFigureOut">
              <a:rPr lang="en-GB" smtClean="0"/>
              <a:t>27/11/2024</a:t>
            </a:fld>
            <a:endParaRPr lang="en-GB"/>
          </a:p>
        </p:txBody>
      </p:sp>
      <p:sp>
        <p:nvSpPr>
          <p:cNvPr id="8" name="Footer Placeholder 7">
            <a:extLst>
              <a:ext uri="{FF2B5EF4-FFF2-40B4-BE49-F238E27FC236}">
                <a16:creationId xmlns:a16="http://schemas.microsoft.com/office/drawing/2014/main" id="{DBE8DED4-B78C-5E45-D93F-8ECC77A907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F12840-9B08-DAA7-9A5D-F15CB1A435E9}"/>
              </a:ext>
            </a:extLst>
          </p:cNvPr>
          <p:cNvSpPr>
            <a:spLocks noGrp="1"/>
          </p:cNvSpPr>
          <p:nvPr>
            <p:ph type="sldNum" sz="quarter" idx="12"/>
          </p:nvPr>
        </p:nvSpPr>
        <p:spPr/>
        <p:txBody>
          <a:bodyPr/>
          <a:lstStyle/>
          <a:p>
            <a:fld id="{1D72A7C0-3207-40A9-AF02-05BFC00C4809}" type="slidenum">
              <a:rPr lang="en-GB" smtClean="0"/>
              <a:t>‹#›</a:t>
            </a:fld>
            <a:endParaRPr lang="en-GB"/>
          </a:p>
        </p:txBody>
      </p:sp>
    </p:spTree>
    <p:extLst>
      <p:ext uri="{BB962C8B-B14F-4D97-AF65-F5344CB8AC3E}">
        <p14:creationId xmlns:p14="http://schemas.microsoft.com/office/powerpoint/2010/main" val="353406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88A-965A-F449-3F34-7E85B8D5D0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68E7EB-E5F9-8F87-CD5B-1D44FD73CF97}"/>
              </a:ext>
            </a:extLst>
          </p:cNvPr>
          <p:cNvSpPr>
            <a:spLocks noGrp="1"/>
          </p:cNvSpPr>
          <p:nvPr>
            <p:ph type="dt" sz="half" idx="10"/>
          </p:nvPr>
        </p:nvSpPr>
        <p:spPr/>
        <p:txBody>
          <a:bodyPr/>
          <a:lstStyle/>
          <a:p>
            <a:fld id="{1048C4FB-3ECD-4C7F-928E-4C7CCF55B0A2}" type="datetimeFigureOut">
              <a:rPr lang="en-GB" smtClean="0"/>
              <a:t>27/11/2024</a:t>
            </a:fld>
            <a:endParaRPr lang="en-GB"/>
          </a:p>
        </p:txBody>
      </p:sp>
      <p:sp>
        <p:nvSpPr>
          <p:cNvPr id="4" name="Footer Placeholder 3">
            <a:extLst>
              <a:ext uri="{FF2B5EF4-FFF2-40B4-BE49-F238E27FC236}">
                <a16:creationId xmlns:a16="http://schemas.microsoft.com/office/drawing/2014/main" id="{79A63242-8E57-7CDF-50A9-EDCD5C7BCA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A1969A-8F5F-C3B9-C9BC-7743D3504824}"/>
              </a:ext>
            </a:extLst>
          </p:cNvPr>
          <p:cNvSpPr>
            <a:spLocks noGrp="1"/>
          </p:cNvSpPr>
          <p:nvPr>
            <p:ph type="sldNum" sz="quarter" idx="12"/>
          </p:nvPr>
        </p:nvSpPr>
        <p:spPr/>
        <p:txBody>
          <a:bodyPr/>
          <a:lstStyle/>
          <a:p>
            <a:fld id="{1D72A7C0-3207-40A9-AF02-05BFC00C4809}" type="slidenum">
              <a:rPr lang="en-GB" smtClean="0"/>
              <a:t>‹#›</a:t>
            </a:fld>
            <a:endParaRPr lang="en-GB"/>
          </a:p>
        </p:txBody>
      </p:sp>
    </p:spTree>
    <p:extLst>
      <p:ext uri="{BB962C8B-B14F-4D97-AF65-F5344CB8AC3E}">
        <p14:creationId xmlns:p14="http://schemas.microsoft.com/office/powerpoint/2010/main" val="73400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37C687-2904-22A5-BCF5-F222C354D16A}"/>
              </a:ext>
            </a:extLst>
          </p:cNvPr>
          <p:cNvSpPr>
            <a:spLocks noGrp="1"/>
          </p:cNvSpPr>
          <p:nvPr>
            <p:ph type="dt" sz="half" idx="10"/>
          </p:nvPr>
        </p:nvSpPr>
        <p:spPr/>
        <p:txBody>
          <a:bodyPr/>
          <a:lstStyle/>
          <a:p>
            <a:fld id="{1048C4FB-3ECD-4C7F-928E-4C7CCF55B0A2}" type="datetimeFigureOut">
              <a:rPr lang="en-GB" smtClean="0"/>
              <a:t>27/11/2024</a:t>
            </a:fld>
            <a:endParaRPr lang="en-GB"/>
          </a:p>
        </p:txBody>
      </p:sp>
      <p:sp>
        <p:nvSpPr>
          <p:cNvPr id="3" name="Footer Placeholder 2">
            <a:extLst>
              <a:ext uri="{FF2B5EF4-FFF2-40B4-BE49-F238E27FC236}">
                <a16:creationId xmlns:a16="http://schemas.microsoft.com/office/drawing/2014/main" id="{74CA9672-12AB-1424-DE12-003B7DA800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39D630-C70C-4EA2-3E58-FFA54BF63C0C}"/>
              </a:ext>
            </a:extLst>
          </p:cNvPr>
          <p:cNvSpPr>
            <a:spLocks noGrp="1"/>
          </p:cNvSpPr>
          <p:nvPr>
            <p:ph type="sldNum" sz="quarter" idx="12"/>
          </p:nvPr>
        </p:nvSpPr>
        <p:spPr/>
        <p:txBody>
          <a:bodyPr/>
          <a:lstStyle/>
          <a:p>
            <a:fld id="{1D72A7C0-3207-40A9-AF02-05BFC00C4809}" type="slidenum">
              <a:rPr lang="en-GB" smtClean="0"/>
              <a:t>‹#›</a:t>
            </a:fld>
            <a:endParaRPr lang="en-GB"/>
          </a:p>
        </p:txBody>
      </p:sp>
    </p:spTree>
    <p:extLst>
      <p:ext uri="{BB962C8B-B14F-4D97-AF65-F5344CB8AC3E}">
        <p14:creationId xmlns:p14="http://schemas.microsoft.com/office/powerpoint/2010/main" val="283590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AB2D-A604-5E31-E08F-39577BF77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FCF71D-5554-89DA-167A-582F834E00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E9B692-B4DC-F4F5-8257-F51CCC25A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6FFA0E-3015-30E9-0496-602900C1A5F4}"/>
              </a:ext>
            </a:extLst>
          </p:cNvPr>
          <p:cNvSpPr>
            <a:spLocks noGrp="1"/>
          </p:cNvSpPr>
          <p:nvPr>
            <p:ph type="dt" sz="half" idx="10"/>
          </p:nvPr>
        </p:nvSpPr>
        <p:spPr/>
        <p:txBody>
          <a:bodyPr/>
          <a:lstStyle/>
          <a:p>
            <a:fld id="{1048C4FB-3ECD-4C7F-928E-4C7CCF55B0A2}" type="datetimeFigureOut">
              <a:rPr lang="en-GB" smtClean="0"/>
              <a:t>27/11/2024</a:t>
            </a:fld>
            <a:endParaRPr lang="en-GB"/>
          </a:p>
        </p:txBody>
      </p:sp>
      <p:sp>
        <p:nvSpPr>
          <p:cNvPr id="6" name="Footer Placeholder 5">
            <a:extLst>
              <a:ext uri="{FF2B5EF4-FFF2-40B4-BE49-F238E27FC236}">
                <a16:creationId xmlns:a16="http://schemas.microsoft.com/office/drawing/2014/main" id="{69C12F77-43AF-C9D8-79E2-3701B795FB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9391AC-7ABB-ECC5-F3C3-CE134684DE6A}"/>
              </a:ext>
            </a:extLst>
          </p:cNvPr>
          <p:cNvSpPr>
            <a:spLocks noGrp="1"/>
          </p:cNvSpPr>
          <p:nvPr>
            <p:ph type="sldNum" sz="quarter" idx="12"/>
          </p:nvPr>
        </p:nvSpPr>
        <p:spPr/>
        <p:txBody>
          <a:bodyPr/>
          <a:lstStyle/>
          <a:p>
            <a:fld id="{1D72A7C0-3207-40A9-AF02-05BFC00C4809}" type="slidenum">
              <a:rPr lang="en-GB" smtClean="0"/>
              <a:t>‹#›</a:t>
            </a:fld>
            <a:endParaRPr lang="en-GB"/>
          </a:p>
        </p:txBody>
      </p:sp>
    </p:spTree>
    <p:extLst>
      <p:ext uri="{BB962C8B-B14F-4D97-AF65-F5344CB8AC3E}">
        <p14:creationId xmlns:p14="http://schemas.microsoft.com/office/powerpoint/2010/main" val="126790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EA4BD-DEDF-E605-4B63-E789B41D4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365883E-8842-4E7F-0CD1-2D1BDD5DF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03790A-EEB9-F5A0-A99D-98EB5966A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F66BC-10B8-0043-AF4F-2997D5090995}"/>
              </a:ext>
            </a:extLst>
          </p:cNvPr>
          <p:cNvSpPr>
            <a:spLocks noGrp="1"/>
          </p:cNvSpPr>
          <p:nvPr>
            <p:ph type="dt" sz="half" idx="10"/>
          </p:nvPr>
        </p:nvSpPr>
        <p:spPr/>
        <p:txBody>
          <a:bodyPr/>
          <a:lstStyle/>
          <a:p>
            <a:fld id="{1048C4FB-3ECD-4C7F-928E-4C7CCF55B0A2}" type="datetimeFigureOut">
              <a:rPr lang="en-GB" smtClean="0"/>
              <a:t>27/11/2024</a:t>
            </a:fld>
            <a:endParaRPr lang="en-GB"/>
          </a:p>
        </p:txBody>
      </p:sp>
      <p:sp>
        <p:nvSpPr>
          <p:cNvPr id="6" name="Footer Placeholder 5">
            <a:extLst>
              <a:ext uri="{FF2B5EF4-FFF2-40B4-BE49-F238E27FC236}">
                <a16:creationId xmlns:a16="http://schemas.microsoft.com/office/drawing/2014/main" id="{45B41D19-0D55-AF89-417B-7ACADE53F2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D21330-80FB-194D-7094-D9AC1C96AFB4}"/>
              </a:ext>
            </a:extLst>
          </p:cNvPr>
          <p:cNvSpPr>
            <a:spLocks noGrp="1"/>
          </p:cNvSpPr>
          <p:nvPr>
            <p:ph type="sldNum" sz="quarter" idx="12"/>
          </p:nvPr>
        </p:nvSpPr>
        <p:spPr/>
        <p:txBody>
          <a:bodyPr/>
          <a:lstStyle/>
          <a:p>
            <a:fld id="{1D72A7C0-3207-40A9-AF02-05BFC00C4809}" type="slidenum">
              <a:rPr lang="en-GB" smtClean="0"/>
              <a:t>‹#›</a:t>
            </a:fld>
            <a:endParaRPr lang="en-GB"/>
          </a:p>
        </p:txBody>
      </p:sp>
    </p:spTree>
    <p:extLst>
      <p:ext uri="{BB962C8B-B14F-4D97-AF65-F5344CB8AC3E}">
        <p14:creationId xmlns:p14="http://schemas.microsoft.com/office/powerpoint/2010/main" val="228748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4FC3C9-8387-AE6D-D5A8-3BEBE39A9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082454-7E9F-02AA-50B1-589B1C860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D6799F-98E5-4582-EEC9-A320FB3245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8C4FB-3ECD-4C7F-928E-4C7CCF55B0A2}" type="datetimeFigureOut">
              <a:rPr lang="en-GB" smtClean="0"/>
              <a:t>27/11/2024</a:t>
            </a:fld>
            <a:endParaRPr lang="en-GB"/>
          </a:p>
        </p:txBody>
      </p:sp>
      <p:sp>
        <p:nvSpPr>
          <p:cNvPr id="5" name="Footer Placeholder 4">
            <a:extLst>
              <a:ext uri="{FF2B5EF4-FFF2-40B4-BE49-F238E27FC236}">
                <a16:creationId xmlns:a16="http://schemas.microsoft.com/office/drawing/2014/main" id="{46BF9ADE-F10B-52D1-F1DB-25E7E015B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D93C19-A4DC-60ED-5B95-57E2438CE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2A7C0-3207-40A9-AF02-05BFC00C4809}" type="slidenum">
              <a:rPr lang="en-GB" smtClean="0"/>
              <a:t>‹#›</a:t>
            </a:fld>
            <a:endParaRPr lang="en-GB"/>
          </a:p>
        </p:txBody>
      </p:sp>
    </p:spTree>
    <p:extLst>
      <p:ext uri="{BB962C8B-B14F-4D97-AF65-F5344CB8AC3E}">
        <p14:creationId xmlns:p14="http://schemas.microsoft.com/office/powerpoint/2010/main" val="906015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reactto.co.uk/react-to-falls"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C929E-FEDD-B0B0-F00A-3B532A4C398C}"/>
              </a:ext>
            </a:extLst>
          </p:cNvPr>
          <p:cNvSpPr>
            <a:spLocks noGrp="1"/>
          </p:cNvSpPr>
          <p:nvPr>
            <p:ph type="ctrTitle"/>
          </p:nvPr>
        </p:nvSpPr>
        <p:spPr>
          <a:xfrm>
            <a:off x="890338" y="640080"/>
            <a:ext cx="3734014" cy="3566160"/>
          </a:xfrm>
        </p:spPr>
        <p:txBody>
          <a:bodyPr anchor="b">
            <a:normAutofit/>
          </a:bodyPr>
          <a:lstStyle/>
          <a:p>
            <a:pPr algn="l"/>
            <a:r>
              <a:rPr lang="en-GB" sz="5400"/>
              <a:t>Dementia &amp; Falls in Care Homes  </a:t>
            </a:r>
          </a:p>
        </p:txBody>
      </p:sp>
      <p:sp>
        <p:nvSpPr>
          <p:cNvPr id="3" name="Subtitle 2">
            <a:extLst>
              <a:ext uri="{FF2B5EF4-FFF2-40B4-BE49-F238E27FC236}">
                <a16:creationId xmlns:a16="http://schemas.microsoft.com/office/drawing/2014/main" id="{B40A9FA7-674C-0BCF-669D-E34C1DD80F60}"/>
              </a:ext>
            </a:extLst>
          </p:cNvPr>
          <p:cNvSpPr>
            <a:spLocks noGrp="1"/>
          </p:cNvSpPr>
          <p:nvPr>
            <p:ph type="subTitle" idx="1"/>
          </p:nvPr>
        </p:nvSpPr>
        <p:spPr>
          <a:xfrm>
            <a:off x="890339" y="4636008"/>
            <a:ext cx="3734014" cy="1572768"/>
          </a:xfrm>
        </p:spPr>
        <p:txBody>
          <a:bodyPr>
            <a:normAutofit/>
          </a:bodyPr>
          <a:lstStyle/>
          <a:p>
            <a:pPr algn="l"/>
            <a:r>
              <a:rPr lang="en-GB"/>
              <a:t>Falls Awareness Week 2024</a:t>
            </a:r>
          </a:p>
        </p:txBody>
      </p:sp>
      <p:sp>
        <p:nvSpPr>
          <p:cNvPr id="105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24158F-E019-DDDF-A6D9-B3EBF9380B20}"/>
              </a:ext>
            </a:extLst>
          </p:cNvPr>
          <p:cNvPicPr>
            <a:picLocks noChangeAspect="1"/>
          </p:cNvPicPr>
          <p:nvPr/>
        </p:nvPicPr>
        <p:blipFill>
          <a:blip r:embed="rId2"/>
          <a:srcRect l="3709" r="295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a:extLst>
              <a:ext uri="{FF2B5EF4-FFF2-40B4-BE49-F238E27FC236}">
                <a16:creationId xmlns:a16="http://schemas.microsoft.com/office/drawing/2014/main" id="{8E64C47F-17A0-7840-26DD-509B78B6A554}"/>
              </a:ext>
            </a:extLst>
          </p:cNvPr>
          <p:cNvPicPr>
            <a:picLocks noChangeAspect="1"/>
          </p:cNvPicPr>
          <p:nvPr/>
        </p:nvPicPr>
        <p:blipFill>
          <a:blip r:embed="rId3"/>
          <a:stretch>
            <a:fillRect/>
          </a:stretch>
        </p:blipFill>
        <p:spPr>
          <a:xfrm>
            <a:off x="9746867" y="225899"/>
            <a:ext cx="1394897" cy="495188"/>
          </a:xfrm>
          <a:prstGeom prst="rect">
            <a:avLst/>
          </a:prstGeom>
        </p:spPr>
      </p:pic>
    </p:spTree>
    <p:extLst>
      <p:ext uri="{BB962C8B-B14F-4D97-AF65-F5344CB8AC3E}">
        <p14:creationId xmlns:p14="http://schemas.microsoft.com/office/powerpoint/2010/main" val="47178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C3EC61-FA4E-3C16-FF35-6C77D75CB402}"/>
              </a:ext>
            </a:extLst>
          </p:cNvPr>
          <p:cNvPicPr>
            <a:picLocks noChangeAspect="1"/>
          </p:cNvPicPr>
          <p:nvPr/>
        </p:nvPicPr>
        <p:blipFill>
          <a:blip r:embed="rId2"/>
          <a:stretch>
            <a:fillRect/>
          </a:stretch>
        </p:blipFill>
        <p:spPr>
          <a:xfrm>
            <a:off x="10041939" y="324584"/>
            <a:ext cx="1804572" cy="646232"/>
          </a:xfrm>
          <a:prstGeom prst="rect">
            <a:avLst/>
          </a:prstGeom>
        </p:spPr>
      </p:pic>
      <p:sp>
        <p:nvSpPr>
          <p:cNvPr id="3" name="TextBox 2">
            <a:extLst>
              <a:ext uri="{FF2B5EF4-FFF2-40B4-BE49-F238E27FC236}">
                <a16:creationId xmlns:a16="http://schemas.microsoft.com/office/drawing/2014/main" id="{E47EA8B2-955E-C1BD-0C9B-8C887ADE0175}"/>
              </a:ext>
            </a:extLst>
          </p:cNvPr>
          <p:cNvSpPr txBox="1"/>
          <p:nvPr/>
        </p:nvSpPr>
        <p:spPr>
          <a:xfrm>
            <a:off x="438150" y="1133475"/>
            <a:ext cx="4895850" cy="5262979"/>
          </a:xfrm>
          <a:prstGeom prst="rect">
            <a:avLst/>
          </a:prstGeom>
          <a:noFill/>
        </p:spPr>
        <p:txBody>
          <a:bodyPr wrap="square" rtlCol="0">
            <a:spAutoFit/>
          </a:bodyPr>
          <a:lstStyle/>
          <a:p>
            <a:r>
              <a:rPr lang="en-GB" sz="2400" b="1" dirty="0"/>
              <a:t>Lewy Body Dementia</a:t>
            </a:r>
          </a:p>
          <a:p>
            <a:endParaRPr lang="en-GB" dirty="0"/>
          </a:p>
          <a:p>
            <a:r>
              <a:rPr lang="en-GB" dirty="0"/>
              <a:t>Approximately 10 – 15% of all dementias</a:t>
            </a:r>
          </a:p>
          <a:p>
            <a:r>
              <a:rPr lang="en-GB" dirty="0"/>
              <a:t>Lewy bodies are small proteins that form in the brain  </a:t>
            </a:r>
          </a:p>
          <a:p>
            <a:r>
              <a:rPr lang="en-GB" dirty="0"/>
              <a:t>Often proteins form in the cerebral cortex which is responsible for memory , speech and movement.</a:t>
            </a:r>
          </a:p>
          <a:p>
            <a:r>
              <a:rPr lang="en-GB" dirty="0"/>
              <a:t>Can present very similarly to Parkinson's disease.</a:t>
            </a:r>
          </a:p>
          <a:p>
            <a:endParaRPr lang="en-GB" dirty="0"/>
          </a:p>
          <a:p>
            <a:r>
              <a:rPr lang="en-GB" dirty="0"/>
              <a:t>Symptoms include visual hallucinations,  marked fluctuations in conscious awareness, disturbed sleep or nightmares, trembling in limbs, shuffling when walking , reduced facial expressions.</a:t>
            </a:r>
          </a:p>
          <a:p>
            <a:endParaRPr lang="en-GB" sz="2400" b="1" dirty="0"/>
          </a:p>
          <a:p>
            <a:endParaRPr lang="en-GB" sz="2400" b="1" dirty="0"/>
          </a:p>
          <a:p>
            <a:endParaRPr lang="en-GB" sz="2400" b="1" dirty="0"/>
          </a:p>
          <a:p>
            <a:r>
              <a:rPr lang="en-GB" sz="2400" b="1" dirty="0"/>
              <a:t> </a:t>
            </a:r>
          </a:p>
        </p:txBody>
      </p:sp>
      <p:sp>
        <p:nvSpPr>
          <p:cNvPr id="5" name="TextBox 4">
            <a:extLst>
              <a:ext uri="{FF2B5EF4-FFF2-40B4-BE49-F238E27FC236}">
                <a16:creationId xmlns:a16="http://schemas.microsoft.com/office/drawing/2014/main" id="{DCAAC059-84B7-3AD5-780C-D70C1AF8354A}"/>
              </a:ext>
            </a:extLst>
          </p:cNvPr>
          <p:cNvSpPr txBox="1"/>
          <p:nvPr/>
        </p:nvSpPr>
        <p:spPr>
          <a:xfrm>
            <a:off x="6096000" y="2095500"/>
            <a:ext cx="5876925" cy="2215991"/>
          </a:xfrm>
          <a:prstGeom prst="rect">
            <a:avLst/>
          </a:prstGeom>
          <a:solidFill>
            <a:schemeClr val="accent6">
              <a:lumMod val="60000"/>
              <a:lumOff val="40000"/>
            </a:schemeClr>
          </a:solidFill>
        </p:spPr>
        <p:txBody>
          <a:bodyPr wrap="square" rtlCol="0">
            <a:spAutoFit/>
          </a:bodyPr>
          <a:lstStyle/>
          <a:p>
            <a:r>
              <a:rPr lang="en-GB" sz="2400" b="1" dirty="0"/>
              <a:t>How may Lewy Body Dementia cause falls?</a:t>
            </a:r>
          </a:p>
          <a:p>
            <a:r>
              <a:rPr lang="en-GB" dirty="0"/>
              <a:t>Visual hallucinations or aggression  causing sudden movements and a loss of balance </a:t>
            </a:r>
          </a:p>
          <a:p>
            <a:r>
              <a:rPr lang="en-GB" dirty="0"/>
              <a:t>Shuffling steps meaning a person will be prone to trips </a:t>
            </a:r>
          </a:p>
          <a:p>
            <a:r>
              <a:rPr lang="en-GB" dirty="0"/>
              <a:t>Nightmares causing broken sleep leading to disorientation and fatigue</a:t>
            </a:r>
          </a:p>
          <a:p>
            <a:endParaRPr lang="en-GB" sz="2400" b="1" dirty="0"/>
          </a:p>
        </p:txBody>
      </p:sp>
    </p:spTree>
    <p:extLst>
      <p:ext uri="{BB962C8B-B14F-4D97-AF65-F5344CB8AC3E}">
        <p14:creationId xmlns:p14="http://schemas.microsoft.com/office/powerpoint/2010/main" val="366006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FECD69-53AF-A122-5F0A-D7F550FB6125}"/>
              </a:ext>
            </a:extLst>
          </p:cNvPr>
          <p:cNvSpPr txBox="1"/>
          <p:nvPr/>
        </p:nvSpPr>
        <p:spPr>
          <a:xfrm>
            <a:off x="569162" y="474345"/>
            <a:ext cx="5059680" cy="5909310"/>
          </a:xfrm>
          <a:prstGeom prst="rect">
            <a:avLst/>
          </a:prstGeom>
          <a:solidFill>
            <a:schemeClr val="accent6">
              <a:lumMod val="20000"/>
              <a:lumOff val="80000"/>
            </a:schemeClr>
          </a:solidFill>
        </p:spPr>
        <p:txBody>
          <a:bodyPr wrap="square" rtlCol="0">
            <a:spAutoFit/>
          </a:bodyPr>
          <a:lstStyle/>
          <a:p>
            <a:r>
              <a:rPr lang="en-GB" b="1" dirty="0"/>
              <a:t>Case Study</a:t>
            </a:r>
          </a:p>
          <a:p>
            <a:endParaRPr lang="en-GB" dirty="0"/>
          </a:p>
          <a:p>
            <a:r>
              <a:rPr lang="en-GB" dirty="0"/>
              <a:t>John worked for 40 years as a chemical engineer. During his working life he worked on oil rigs during the gulf war and often witnessed shell attacks and worked in war zones.</a:t>
            </a:r>
          </a:p>
          <a:p>
            <a:endParaRPr lang="en-GB" dirty="0"/>
          </a:p>
          <a:p>
            <a:r>
              <a:rPr lang="en-GB" dirty="0"/>
              <a:t>During retirement John started to lose his memory and began to experience visual hallucinations. Often these came in the form of children crying or men shouting. This caused John to  become agitated sometimes and occasionally aggressive. This is often when falls occurred as John would get up and walk around trying to understand where the shouting was coming from.</a:t>
            </a:r>
          </a:p>
          <a:p>
            <a:r>
              <a:rPr lang="en-GB" dirty="0"/>
              <a:t>John also mobilises with a shuffling gait and has a tremor noted in standing .</a:t>
            </a:r>
          </a:p>
          <a:p>
            <a:r>
              <a:rPr lang="en-GB" dirty="0"/>
              <a:t>John often experienced nightmares causing broken sleep and fatigue </a:t>
            </a:r>
          </a:p>
          <a:p>
            <a:endParaRPr lang="en-GB" dirty="0"/>
          </a:p>
          <a:p>
            <a:endParaRPr lang="en-GB" dirty="0"/>
          </a:p>
        </p:txBody>
      </p:sp>
      <p:pic>
        <p:nvPicPr>
          <p:cNvPr id="3" name="Picture 2">
            <a:extLst>
              <a:ext uri="{FF2B5EF4-FFF2-40B4-BE49-F238E27FC236}">
                <a16:creationId xmlns:a16="http://schemas.microsoft.com/office/drawing/2014/main" id="{50E567D2-F379-71DC-A889-CD269EDB98D8}"/>
              </a:ext>
            </a:extLst>
          </p:cNvPr>
          <p:cNvPicPr>
            <a:picLocks noChangeAspect="1"/>
          </p:cNvPicPr>
          <p:nvPr/>
        </p:nvPicPr>
        <p:blipFill>
          <a:blip r:embed="rId2"/>
          <a:stretch>
            <a:fillRect/>
          </a:stretch>
        </p:blipFill>
        <p:spPr>
          <a:xfrm>
            <a:off x="9818266" y="352174"/>
            <a:ext cx="1804572" cy="646232"/>
          </a:xfrm>
          <a:prstGeom prst="rect">
            <a:avLst/>
          </a:prstGeom>
        </p:spPr>
      </p:pic>
      <p:sp>
        <p:nvSpPr>
          <p:cNvPr id="4" name="TextBox 3">
            <a:extLst>
              <a:ext uri="{FF2B5EF4-FFF2-40B4-BE49-F238E27FC236}">
                <a16:creationId xmlns:a16="http://schemas.microsoft.com/office/drawing/2014/main" id="{F9E72A56-9F83-CBB8-15EE-7617F576E525}"/>
              </a:ext>
            </a:extLst>
          </p:cNvPr>
          <p:cNvSpPr txBox="1"/>
          <p:nvPr/>
        </p:nvSpPr>
        <p:spPr>
          <a:xfrm>
            <a:off x="6258560" y="1381760"/>
            <a:ext cx="5516880" cy="1477328"/>
          </a:xfrm>
          <a:prstGeom prst="rect">
            <a:avLst/>
          </a:prstGeom>
          <a:solidFill>
            <a:schemeClr val="accent6">
              <a:lumMod val="40000"/>
              <a:lumOff val="60000"/>
            </a:schemeClr>
          </a:solidFill>
        </p:spPr>
        <p:txBody>
          <a:bodyPr wrap="square" rtlCol="0">
            <a:spAutoFit/>
          </a:bodyPr>
          <a:lstStyle/>
          <a:p>
            <a:r>
              <a:rPr lang="en-GB" b="1" dirty="0"/>
              <a:t>Falls History </a:t>
            </a:r>
          </a:p>
          <a:p>
            <a:r>
              <a:rPr lang="en-GB" dirty="0"/>
              <a:t>4 falls  all unwitnessed </a:t>
            </a:r>
          </a:p>
          <a:p>
            <a:r>
              <a:rPr lang="en-GB" dirty="0"/>
              <a:t>Each time John found to be confused and hallucinating</a:t>
            </a:r>
          </a:p>
          <a:p>
            <a:r>
              <a:rPr lang="en-GB" dirty="0"/>
              <a:t>The falls also coincided with a previous poor night's sleep </a:t>
            </a:r>
          </a:p>
          <a:p>
            <a:endParaRPr lang="en-GB" b="1" dirty="0"/>
          </a:p>
        </p:txBody>
      </p:sp>
      <p:sp>
        <p:nvSpPr>
          <p:cNvPr id="5" name="TextBox 4">
            <a:extLst>
              <a:ext uri="{FF2B5EF4-FFF2-40B4-BE49-F238E27FC236}">
                <a16:creationId xmlns:a16="http://schemas.microsoft.com/office/drawing/2014/main" id="{B41F609D-6A26-E96C-1438-C0E996401D51}"/>
              </a:ext>
            </a:extLst>
          </p:cNvPr>
          <p:cNvSpPr txBox="1"/>
          <p:nvPr/>
        </p:nvSpPr>
        <p:spPr>
          <a:xfrm>
            <a:off x="6258560" y="3149600"/>
            <a:ext cx="5516880" cy="2585323"/>
          </a:xfrm>
          <a:prstGeom prst="rect">
            <a:avLst/>
          </a:prstGeom>
          <a:solidFill>
            <a:schemeClr val="accent6">
              <a:lumMod val="60000"/>
              <a:lumOff val="40000"/>
            </a:schemeClr>
          </a:solidFill>
        </p:spPr>
        <p:txBody>
          <a:bodyPr wrap="square" rtlCol="0">
            <a:spAutoFit/>
          </a:bodyPr>
          <a:lstStyle/>
          <a:p>
            <a:r>
              <a:rPr lang="en-GB" b="1" dirty="0"/>
              <a:t>Plan</a:t>
            </a:r>
          </a:p>
          <a:p>
            <a:r>
              <a:rPr lang="en-GB" dirty="0"/>
              <a:t>Care home team highlighted case at home round and John was referred to  a community geriatrician for review. This review was able ot take place at Johns home.  John was given medication to help reduce hallucinations and for him to sleep better . This reduced fatigue and meant that John was more rested and settled during the day.  </a:t>
            </a:r>
          </a:p>
          <a:p>
            <a:r>
              <a:rPr lang="en-GB" dirty="0"/>
              <a:t>John has experienced no further falls </a:t>
            </a:r>
          </a:p>
        </p:txBody>
      </p:sp>
    </p:spTree>
    <p:extLst>
      <p:ext uri="{BB962C8B-B14F-4D97-AF65-F5344CB8AC3E}">
        <p14:creationId xmlns:p14="http://schemas.microsoft.com/office/powerpoint/2010/main" val="61303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55FBD-A4E8-D612-618A-8D44B344B02D}"/>
              </a:ext>
            </a:extLst>
          </p:cNvPr>
          <p:cNvPicPr>
            <a:picLocks noChangeAspect="1"/>
          </p:cNvPicPr>
          <p:nvPr/>
        </p:nvPicPr>
        <p:blipFill>
          <a:blip r:embed="rId2"/>
          <a:stretch>
            <a:fillRect/>
          </a:stretch>
        </p:blipFill>
        <p:spPr>
          <a:xfrm>
            <a:off x="10060354" y="230604"/>
            <a:ext cx="1804572" cy="646232"/>
          </a:xfrm>
          <a:prstGeom prst="rect">
            <a:avLst/>
          </a:prstGeom>
        </p:spPr>
      </p:pic>
      <p:sp>
        <p:nvSpPr>
          <p:cNvPr id="3" name="TextBox 2">
            <a:extLst>
              <a:ext uri="{FF2B5EF4-FFF2-40B4-BE49-F238E27FC236}">
                <a16:creationId xmlns:a16="http://schemas.microsoft.com/office/drawing/2014/main" id="{EE9124A6-5A18-28D2-F4A4-B8A27688B9FE}"/>
              </a:ext>
            </a:extLst>
          </p:cNvPr>
          <p:cNvSpPr txBox="1"/>
          <p:nvPr/>
        </p:nvSpPr>
        <p:spPr>
          <a:xfrm>
            <a:off x="885825" y="1648361"/>
            <a:ext cx="4867275" cy="3600986"/>
          </a:xfrm>
          <a:prstGeom prst="rect">
            <a:avLst/>
          </a:prstGeom>
          <a:noFill/>
        </p:spPr>
        <p:txBody>
          <a:bodyPr wrap="square" rtlCol="0">
            <a:spAutoFit/>
          </a:bodyPr>
          <a:lstStyle/>
          <a:p>
            <a:r>
              <a:rPr lang="en-GB" sz="2400" b="1" dirty="0"/>
              <a:t>Frontotemporal Dementia</a:t>
            </a:r>
          </a:p>
          <a:p>
            <a:endParaRPr lang="en-GB" sz="2400" b="1" dirty="0"/>
          </a:p>
          <a:p>
            <a:r>
              <a:rPr lang="en-GB" dirty="0"/>
              <a:t>2 – 10% of all dementias </a:t>
            </a:r>
          </a:p>
          <a:p>
            <a:r>
              <a:rPr lang="en-GB" dirty="0"/>
              <a:t>Affects front art of the brain which is responsible for planning , emotion, motivation and language</a:t>
            </a:r>
          </a:p>
          <a:p>
            <a:endParaRPr lang="en-GB" dirty="0"/>
          </a:p>
          <a:p>
            <a:r>
              <a:rPr lang="en-GB" dirty="0"/>
              <a:t>Affects younger age group </a:t>
            </a:r>
          </a:p>
          <a:p>
            <a:r>
              <a:rPr lang="en-GB" dirty="0"/>
              <a:t>Disinhibited and socially inappropriate behaviours </a:t>
            </a:r>
          </a:p>
          <a:p>
            <a:r>
              <a:rPr lang="en-GB" dirty="0"/>
              <a:t>Impaired judgement </a:t>
            </a:r>
          </a:p>
          <a:p>
            <a:r>
              <a:rPr lang="en-GB" dirty="0"/>
              <a:t>Lack of interest and motivation  </a:t>
            </a:r>
          </a:p>
          <a:p>
            <a:endParaRPr lang="en-GB" dirty="0"/>
          </a:p>
          <a:p>
            <a:r>
              <a:rPr lang="en-GB" dirty="0"/>
              <a:t> </a:t>
            </a:r>
          </a:p>
        </p:txBody>
      </p:sp>
      <p:sp>
        <p:nvSpPr>
          <p:cNvPr id="4" name="TextBox 3">
            <a:extLst>
              <a:ext uri="{FF2B5EF4-FFF2-40B4-BE49-F238E27FC236}">
                <a16:creationId xmlns:a16="http://schemas.microsoft.com/office/drawing/2014/main" id="{9D475636-ED16-1DE6-7352-0679B2C2C9CD}"/>
              </a:ext>
            </a:extLst>
          </p:cNvPr>
          <p:cNvSpPr txBox="1"/>
          <p:nvPr/>
        </p:nvSpPr>
        <p:spPr>
          <a:xfrm>
            <a:off x="6724650" y="2038886"/>
            <a:ext cx="5010150" cy="2308324"/>
          </a:xfrm>
          <a:prstGeom prst="rect">
            <a:avLst/>
          </a:prstGeom>
          <a:solidFill>
            <a:schemeClr val="accent5">
              <a:lumMod val="60000"/>
              <a:lumOff val="40000"/>
            </a:schemeClr>
          </a:solidFill>
        </p:spPr>
        <p:txBody>
          <a:bodyPr wrap="square" rtlCol="0">
            <a:spAutoFit/>
          </a:bodyPr>
          <a:lstStyle/>
          <a:p>
            <a:r>
              <a:rPr lang="en-GB" b="1" dirty="0"/>
              <a:t>How may frontotemporal dementia cause falls?</a:t>
            </a:r>
          </a:p>
          <a:p>
            <a:r>
              <a:rPr lang="en-GB" dirty="0"/>
              <a:t>Unable to understand risks to self , leading to risky behaviours. </a:t>
            </a:r>
          </a:p>
          <a:p>
            <a:r>
              <a:rPr lang="en-GB" dirty="0"/>
              <a:t>Becoming very distressed causing reduced insight into falls risks.</a:t>
            </a:r>
          </a:p>
          <a:p>
            <a:r>
              <a:rPr lang="en-GB" dirty="0"/>
              <a:t>Lack of motivation – leading to long periods of time sitting or sleeping – causing physical weakness.</a:t>
            </a:r>
          </a:p>
          <a:p>
            <a:endParaRPr lang="en-GB" dirty="0"/>
          </a:p>
        </p:txBody>
      </p:sp>
    </p:spTree>
    <p:extLst>
      <p:ext uri="{BB962C8B-B14F-4D97-AF65-F5344CB8AC3E}">
        <p14:creationId xmlns:p14="http://schemas.microsoft.com/office/powerpoint/2010/main" val="376956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FBB1DD-8B06-52DC-D92C-3C4335EBCC89}"/>
              </a:ext>
            </a:extLst>
          </p:cNvPr>
          <p:cNvPicPr>
            <a:picLocks noChangeAspect="1"/>
          </p:cNvPicPr>
          <p:nvPr/>
        </p:nvPicPr>
        <p:blipFill>
          <a:blip r:embed="rId2"/>
          <a:stretch>
            <a:fillRect/>
          </a:stretch>
        </p:blipFill>
        <p:spPr>
          <a:xfrm>
            <a:off x="10029874" y="352524"/>
            <a:ext cx="1804572" cy="646232"/>
          </a:xfrm>
          <a:prstGeom prst="rect">
            <a:avLst/>
          </a:prstGeom>
        </p:spPr>
      </p:pic>
      <p:sp>
        <p:nvSpPr>
          <p:cNvPr id="3" name="TextBox 2">
            <a:extLst>
              <a:ext uri="{FF2B5EF4-FFF2-40B4-BE49-F238E27FC236}">
                <a16:creationId xmlns:a16="http://schemas.microsoft.com/office/drawing/2014/main" id="{6F2251D4-B232-2E3B-C6D9-02EBB59CF939}"/>
              </a:ext>
            </a:extLst>
          </p:cNvPr>
          <p:cNvSpPr txBox="1"/>
          <p:nvPr/>
        </p:nvSpPr>
        <p:spPr>
          <a:xfrm>
            <a:off x="357554" y="1138362"/>
            <a:ext cx="6205806" cy="5078313"/>
          </a:xfrm>
          <a:prstGeom prst="rect">
            <a:avLst/>
          </a:prstGeom>
          <a:solidFill>
            <a:schemeClr val="accent5">
              <a:lumMod val="20000"/>
              <a:lumOff val="80000"/>
            </a:schemeClr>
          </a:solidFill>
        </p:spPr>
        <p:txBody>
          <a:bodyPr wrap="square" rtlCol="0">
            <a:spAutoFit/>
          </a:bodyPr>
          <a:lstStyle/>
          <a:p>
            <a:r>
              <a:rPr lang="en-GB" b="1" dirty="0"/>
              <a:t>Case Study</a:t>
            </a:r>
          </a:p>
          <a:p>
            <a:endParaRPr lang="en-GB" b="1" dirty="0"/>
          </a:p>
          <a:p>
            <a:r>
              <a:rPr lang="en-GB" dirty="0"/>
              <a:t>Bill a retired headmaster began experiencing some word finding difficulties 18 months prior to retiring. This progressed and began to include episodes of loss of memory. Bills wife also noticed some change in personality and noticed Bill would sometimes become upset at inappropriate times . To begin with Bill and his wife felt he may be depressed and coming to terms with retirement and change of routine, but as the disease progressed Bill also began to show some signs of inappropriate behaviour towards his wife and a general lack of interest in life .</a:t>
            </a:r>
          </a:p>
          <a:p>
            <a:endParaRPr lang="en-GB" dirty="0"/>
          </a:p>
          <a:p>
            <a:r>
              <a:rPr lang="en-GB" dirty="0"/>
              <a:t>Bill was supported to live at home with a personal assistant for several years but when his wife started to struggle to support him at home he moved into a care home. </a:t>
            </a:r>
          </a:p>
          <a:p>
            <a:r>
              <a:rPr lang="en-GB" dirty="0"/>
              <a:t>Bill remains very mobile but some reduction in strength and balance. Often puts himself at risk of a fall due to having little insight into common falls risks.   </a:t>
            </a:r>
          </a:p>
        </p:txBody>
      </p:sp>
      <p:sp>
        <p:nvSpPr>
          <p:cNvPr id="6" name="TextBox 5">
            <a:extLst>
              <a:ext uri="{FF2B5EF4-FFF2-40B4-BE49-F238E27FC236}">
                <a16:creationId xmlns:a16="http://schemas.microsoft.com/office/drawing/2014/main" id="{B582022D-1565-9179-9643-E9AF5A30694A}"/>
              </a:ext>
            </a:extLst>
          </p:cNvPr>
          <p:cNvSpPr txBox="1"/>
          <p:nvPr/>
        </p:nvSpPr>
        <p:spPr>
          <a:xfrm>
            <a:off x="6842234" y="1303283"/>
            <a:ext cx="5129049" cy="1477328"/>
          </a:xfrm>
          <a:prstGeom prst="rect">
            <a:avLst/>
          </a:prstGeom>
          <a:solidFill>
            <a:schemeClr val="accent5">
              <a:lumMod val="40000"/>
              <a:lumOff val="60000"/>
            </a:schemeClr>
          </a:solidFill>
        </p:spPr>
        <p:txBody>
          <a:bodyPr wrap="square" rtlCol="0">
            <a:spAutoFit/>
          </a:bodyPr>
          <a:lstStyle/>
          <a:p>
            <a:r>
              <a:rPr lang="en-GB" b="1" dirty="0"/>
              <a:t>Falls History </a:t>
            </a:r>
          </a:p>
          <a:p>
            <a:r>
              <a:rPr lang="en-GB" dirty="0"/>
              <a:t>1 fall in bedroom unwitnessed </a:t>
            </a:r>
          </a:p>
          <a:p>
            <a:r>
              <a:rPr lang="en-GB" dirty="0"/>
              <a:t>Bill reports to have been standing on his bed to reach for something on top of his wardrobes and fell sideways off the bed</a:t>
            </a:r>
          </a:p>
        </p:txBody>
      </p:sp>
      <p:sp>
        <p:nvSpPr>
          <p:cNvPr id="7" name="TextBox 6">
            <a:extLst>
              <a:ext uri="{FF2B5EF4-FFF2-40B4-BE49-F238E27FC236}">
                <a16:creationId xmlns:a16="http://schemas.microsoft.com/office/drawing/2014/main" id="{AB859270-F9E0-2B36-2CAF-E1DF8D5A129E}"/>
              </a:ext>
            </a:extLst>
          </p:cNvPr>
          <p:cNvSpPr txBox="1"/>
          <p:nvPr/>
        </p:nvSpPr>
        <p:spPr>
          <a:xfrm>
            <a:off x="6929120" y="3190240"/>
            <a:ext cx="5042163" cy="2585323"/>
          </a:xfrm>
          <a:prstGeom prst="rect">
            <a:avLst/>
          </a:prstGeom>
          <a:solidFill>
            <a:schemeClr val="accent5">
              <a:lumMod val="60000"/>
              <a:lumOff val="40000"/>
            </a:schemeClr>
          </a:solidFill>
        </p:spPr>
        <p:txBody>
          <a:bodyPr wrap="square" rtlCol="0">
            <a:spAutoFit/>
          </a:bodyPr>
          <a:lstStyle/>
          <a:p>
            <a:r>
              <a:rPr lang="en-GB" b="1" dirty="0"/>
              <a:t>Plan </a:t>
            </a:r>
          </a:p>
          <a:p>
            <a:r>
              <a:rPr lang="en-GB" dirty="0"/>
              <a:t>Room moved closer to office and in line of sight of staff member overnight.</a:t>
            </a:r>
          </a:p>
          <a:p>
            <a:r>
              <a:rPr lang="en-GB" dirty="0"/>
              <a:t>Bed moved to be placed against wall reducing risk of fall from bed. </a:t>
            </a:r>
          </a:p>
          <a:p>
            <a:r>
              <a:rPr lang="en-GB" dirty="0"/>
              <a:t>Items stored on top of wardrobe moved </a:t>
            </a:r>
          </a:p>
          <a:p>
            <a:r>
              <a:rPr lang="en-GB" dirty="0"/>
              <a:t>Signage used in room to remind Bill to press call bell or ask for help. </a:t>
            </a:r>
          </a:p>
          <a:p>
            <a:endParaRPr lang="en-GB" dirty="0"/>
          </a:p>
        </p:txBody>
      </p:sp>
    </p:spTree>
    <p:extLst>
      <p:ext uri="{BB962C8B-B14F-4D97-AF65-F5344CB8AC3E}">
        <p14:creationId xmlns:p14="http://schemas.microsoft.com/office/powerpoint/2010/main" val="385646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05F04FF-D0CB-4210-7CAB-88922560D89A}"/>
              </a:ext>
            </a:extLst>
          </p:cNvPr>
          <p:cNvSpPr txBox="1"/>
          <p:nvPr/>
        </p:nvSpPr>
        <p:spPr>
          <a:xfrm>
            <a:off x="217516" y="518160"/>
            <a:ext cx="7260244" cy="6055359"/>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3800" dirty="0"/>
              <a:t>Communication </a:t>
            </a:r>
          </a:p>
          <a:p>
            <a:pPr marL="285750" indent="-228600">
              <a:lnSpc>
                <a:spcPct val="90000"/>
              </a:lnSpc>
              <a:spcAft>
                <a:spcPts val="600"/>
              </a:spcAft>
              <a:buFont typeface="Arial" panose="020B0604020202020204" pitchFamily="34" charset="0"/>
              <a:buChar char="•"/>
            </a:pPr>
            <a:r>
              <a:rPr lang="en-US" sz="2400" dirty="0"/>
              <a:t>How the caregiver communicates with the person they are assisting is an important factor in reducing the risk of falls for people with dementia. </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 Remember to obtain the person’s attention: reduce distractions and  gain eye contact </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 Watch for non-verbal cues from the person to help understand their actions and reactions </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 Be mindful of your approach: remain calm and watch your facial expression and gestures </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 Give thought to how instructions are given: use short, simple sentences; suggest one step at a time; use cue; allow time; encourage the person</a:t>
            </a:r>
          </a:p>
          <a:p>
            <a:pPr indent="-228600">
              <a:lnSpc>
                <a:spcPct val="90000"/>
              </a:lnSpc>
              <a:spcAft>
                <a:spcPts val="600"/>
              </a:spcAft>
              <a:buFont typeface="Arial" panose="020B0604020202020204" pitchFamily="34" charset="0"/>
              <a:buChar char="•"/>
            </a:pPr>
            <a:endParaRPr lang="en-US" sz="2900" dirty="0"/>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p:txBody>
      </p:sp>
      <p:pic>
        <p:nvPicPr>
          <p:cNvPr id="8" name="Picture 7">
            <a:extLst>
              <a:ext uri="{FF2B5EF4-FFF2-40B4-BE49-F238E27FC236}">
                <a16:creationId xmlns:a16="http://schemas.microsoft.com/office/drawing/2014/main" id="{697D3C53-9819-034B-19A0-A701C46B430C}"/>
              </a:ext>
            </a:extLst>
          </p:cNvPr>
          <p:cNvPicPr>
            <a:picLocks noChangeAspect="1"/>
          </p:cNvPicPr>
          <p:nvPr/>
        </p:nvPicPr>
        <p:blipFill>
          <a:blip r:embed="rId2"/>
          <a:stretch>
            <a:fillRect/>
          </a:stretch>
        </p:blipFill>
        <p:spPr>
          <a:xfrm>
            <a:off x="7617736" y="2182012"/>
            <a:ext cx="4431239" cy="2948788"/>
          </a:xfrm>
          <a:prstGeom prst="rect">
            <a:avLst/>
          </a:prstGeom>
        </p:spPr>
      </p:pic>
      <p:pic>
        <p:nvPicPr>
          <p:cNvPr id="9" name="Picture 8">
            <a:extLst>
              <a:ext uri="{FF2B5EF4-FFF2-40B4-BE49-F238E27FC236}">
                <a16:creationId xmlns:a16="http://schemas.microsoft.com/office/drawing/2014/main" id="{0D7A7C0E-A9FE-2F44-9881-FFA448897B88}"/>
              </a:ext>
            </a:extLst>
          </p:cNvPr>
          <p:cNvPicPr>
            <a:picLocks noChangeAspect="1"/>
          </p:cNvPicPr>
          <p:nvPr/>
        </p:nvPicPr>
        <p:blipFill>
          <a:blip r:embed="rId3"/>
          <a:stretch>
            <a:fillRect/>
          </a:stretch>
        </p:blipFill>
        <p:spPr>
          <a:xfrm>
            <a:off x="10029874" y="352524"/>
            <a:ext cx="1804572" cy="646232"/>
          </a:xfrm>
          <a:prstGeom prst="rect">
            <a:avLst/>
          </a:prstGeom>
        </p:spPr>
      </p:pic>
    </p:spTree>
    <p:extLst>
      <p:ext uri="{BB962C8B-B14F-4D97-AF65-F5344CB8AC3E}">
        <p14:creationId xmlns:p14="http://schemas.microsoft.com/office/powerpoint/2010/main" val="188032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48A1B-52FF-4198-E2F0-0BDDF3032AC0}"/>
              </a:ext>
            </a:extLst>
          </p:cNvPr>
          <p:cNvSpPr txBox="1"/>
          <p:nvPr/>
        </p:nvSpPr>
        <p:spPr>
          <a:xfrm>
            <a:off x="485775" y="400050"/>
            <a:ext cx="6453506" cy="6217087"/>
          </a:xfrm>
          <a:prstGeom prst="rect">
            <a:avLst/>
          </a:prstGeom>
          <a:noFill/>
        </p:spPr>
        <p:txBody>
          <a:bodyPr wrap="square" rtlCol="0">
            <a:spAutoFit/>
          </a:bodyPr>
          <a:lstStyle/>
          <a:p>
            <a:r>
              <a:rPr lang="en-GB" sz="2400" b="1" dirty="0"/>
              <a:t>Visual Contrast</a:t>
            </a:r>
          </a:p>
          <a:p>
            <a:endParaRPr lang="en-GB" dirty="0"/>
          </a:p>
          <a:p>
            <a:endParaRPr lang="en-GB" dirty="0"/>
          </a:p>
          <a:p>
            <a:r>
              <a:rPr lang="en-GB" dirty="0"/>
              <a:t> </a:t>
            </a:r>
            <a:r>
              <a:rPr lang="en-GB" sz="2000" dirty="0"/>
              <a:t>Use obvious contrast in colour to define objects from the background. </a:t>
            </a:r>
          </a:p>
          <a:p>
            <a:r>
              <a:rPr lang="en-GB" sz="2000" dirty="0"/>
              <a:t>Use solid colours with no pattern to decrease confusion. </a:t>
            </a:r>
          </a:p>
          <a:p>
            <a:r>
              <a:rPr lang="en-GB" sz="2000" dirty="0"/>
              <a:t>Avoid black surfaces, which may be misinterpreted as being a black hole. Suggestions:  Use a contrasting ,coloured rubber mat or decals on bottom of the tub.  </a:t>
            </a:r>
          </a:p>
          <a:p>
            <a:r>
              <a:rPr lang="en-GB" sz="2000" dirty="0"/>
              <a:t>Place a contrasting, coloured towel or apply contrasting coloured tape on the edge of the tub. </a:t>
            </a:r>
          </a:p>
          <a:p>
            <a:r>
              <a:rPr lang="en-GB" sz="2000" dirty="0"/>
              <a:t>Use a non-slip contrasting bath matt. </a:t>
            </a:r>
          </a:p>
          <a:p>
            <a:r>
              <a:rPr lang="en-GB" sz="2000" dirty="0"/>
              <a:t> Install a contrasting colour toilet seat. </a:t>
            </a:r>
          </a:p>
          <a:p>
            <a:r>
              <a:rPr lang="en-GB" sz="2000" dirty="0"/>
              <a:t>Install darker handrails on light coloured walls.  </a:t>
            </a:r>
          </a:p>
          <a:p>
            <a:r>
              <a:rPr lang="en-GB" sz="2000" dirty="0"/>
              <a:t>Use a contrasting colour doorsill. </a:t>
            </a:r>
          </a:p>
          <a:p>
            <a:r>
              <a:rPr lang="en-GB" sz="2000" dirty="0"/>
              <a:t> Apply bright, non-slip tape on the edge of each step or on the bottom and the top stair. </a:t>
            </a:r>
          </a:p>
          <a:p>
            <a:r>
              <a:rPr lang="en-GB" sz="2000" dirty="0"/>
              <a:t>Paint walls a light colour and baseboards a darker tone. </a:t>
            </a:r>
          </a:p>
          <a:p>
            <a:r>
              <a:rPr lang="en-GB" sz="2000" dirty="0"/>
              <a:t> Have darker floors and lighter coloured furniture. </a:t>
            </a:r>
          </a:p>
          <a:p>
            <a:endParaRPr lang="en-GB" dirty="0"/>
          </a:p>
        </p:txBody>
      </p:sp>
      <p:pic>
        <p:nvPicPr>
          <p:cNvPr id="4" name="Picture 3">
            <a:extLst>
              <a:ext uri="{FF2B5EF4-FFF2-40B4-BE49-F238E27FC236}">
                <a16:creationId xmlns:a16="http://schemas.microsoft.com/office/drawing/2014/main" id="{5BB8FEDB-215D-C944-9E15-405C1D1DD53F}"/>
              </a:ext>
            </a:extLst>
          </p:cNvPr>
          <p:cNvPicPr>
            <a:picLocks noChangeAspect="1"/>
          </p:cNvPicPr>
          <p:nvPr/>
        </p:nvPicPr>
        <p:blipFill>
          <a:blip r:embed="rId2"/>
          <a:stretch>
            <a:fillRect/>
          </a:stretch>
        </p:blipFill>
        <p:spPr>
          <a:xfrm>
            <a:off x="6939281" y="2016759"/>
            <a:ext cx="5043716" cy="2824481"/>
          </a:xfrm>
          <a:prstGeom prst="rect">
            <a:avLst/>
          </a:prstGeom>
        </p:spPr>
      </p:pic>
      <p:pic>
        <p:nvPicPr>
          <p:cNvPr id="5" name="Picture 4">
            <a:extLst>
              <a:ext uri="{FF2B5EF4-FFF2-40B4-BE49-F238E27FC236}">
                <a16:creationId xmlns:a16="http://schemas.microsoft.com/office/drawing/2014/main" id="{AA17F4FD-9DD1-E3D2-A588-C81E12164963}"/>
              </a:ext>
            </a:extLst>
          </p:cNvPr>
          <p:cNvPicPr>
            <a:picLocks noChangeAspect="1"/>
          </p:cNvPicPr>
          <p:nvPr/>
        </p:nvPicPr>
        <p:blipFill>
          <a:blip r:embed="rId3"/>
          <a:stretch>
            <a:fillRect/>
          </a:stretch>
        </p:blipFill>
        <p:spPr>
          <a:xfrm>
            <a:off x="10029874" y="400050"/>
            <a:ext cx="1804572" cy="646232"/>
          </a:xfrm>
          <a:prstGeom prst="rect">
            <a:avLst/>
          </a:prstGeom>
        </p:spPr>
      </p:pic>
    </p:spTree>
    <p:extLst>
      <p:ext uri="{BB962C8B-B14F-4D97-AF65-F5344CB8AC3E}">
        <p14:creationId xmlns:p14="http://schemas.microsoft.com/office/powerpoint/2010/main" val="4196121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F75784-16CD-1963-C280-6B8583CBFBA7}"/>
              </a:ext>
            </a:extLst>
          </p:cNvPr>
          <p:cNvSpPr txBox="1"/>
          <p:nvPr/>
        </p:nvSpPr>
        <p:spPr>
          <a:xfrm>
            <a:off x="266700" y="1103352"/>
            <a:ext cx="5334000" cy="3139321"/>
          </a:xfrm>
          <a:prstGeom prst="rect">
            <a:avLst/>
          </a:prstGeom>
          <a:noFill/>
        </p:spPr>
        <p:txBody>
          <a:bodyPr wrap="square">
            <a:spAutoFit/>
          </a:bodyPr>
          <a:lstStyle/>
          <a:p>
            <a:r>
              <a:rPr lang="en-GB" b="1" dirty="0"/>
              <a:t>Indoors</a:t>
            </a:r>
            <a:endParaRPr lang="en-GB" dirty="0"/>
          </a:p>
          <a:p>
            <a:r>
              <a:rPr lang="en-GB" dirty="0"/>
              <a:t>Keep corridors clear of clutter  </a:t>
            </a:r>
          </a:p>
          <a:p>
            <a:r>
              <a:rPr lang="en-GB" dirty="0"/>
              <a:t>Keep surfaces level, dry and non-slip </a:t>
            </a:r>
          </a:p>
          <a:p>
            <a:r>
              <a:rPr lang="en-GB" dirty="0"/>
              <a:t>Remove scatter cushions or rugs .</a:t>
            </a:r>
          </a:p>
          <a:p>
            <a:r>
              <a:rPr lang="en-GB" dirty="0"/>
              <a:t>Replace uneven, damaged flooring </a:t>
            </a:r>
          </a:p>
          <a:p>
            <a:r>
              <a:rPr lang="en-GB" dirty="0"/>
              <a:t> Avoid polishing floors. </a:t>
            </a:r>
          </a:p>
          <a:p>
            <a:r>
              <a:rPr lang="en-GB" dirty="0"/>
              <a:t>Ensure door thresholds are level with floor</a:t>
            </a:r>
          </a:p>
          <a:p>
            <a:r>
              <a:rPr lang="en-GB" dirty="0"/>
              <a:t>Clean up spills immediately. </a:t>
            </a:r>
          </a:p>
          <a:p>
            <a:r>
              <a:rPr lang="en-GB" dirty="0"/>
              <a:t>Remove light, unstable or low pieces of furniture.</a:t>
            </a:r>
          </a:p>
          <a:p>
            <a:r>
              <a:rPr lang="en-GB" dirty="0"/>
              <a:t>Keep furnishings in consistent places. </a:t>
            </a:r>
          </a:p>
          <a:p>
            <a:endParaRPr lang="en-GB" dirty="0"/>
          </a:p>
        </p:txBody>
      </p:sp>
      <p:sp>
        <p:nvSpPr>
          <p:cNvPr id="4" name="TextBox 3">
            <a:extLst>
              <a:ext uri="{FF2B5EF4-FFF2-40B4-BE49-F238E27FC236}">
                <a16:creationId xmlns:a16="http://schemas.microsoft.com/office/drawing/2014/main" id="{FB734162-8E91-894D-8B1A-3099CCDDDFC2}"/>
              </a:ext>
            </a:extLst>
          </p:cNvPr>
          <p:cNvSpPr txBox="1"/>
          <p:nvPr/>
        </p:nvSpPr>
        <p:spPr>
          <a:xfrm>
            <a:off x="266700" y="515421"/>
            <a:ext cx="8743950" cy="461665"/>
          </a:xfrm>
          <a:prstGeom prst="rect">
            <a:avLst/>
          </a:prstGeom>
          <a:noFill/>
        </p:spPr>
        <p:txBody>
          <a:bodyPr wrap="square">
            <a:spAutoFit/>
          </a:bodyPr>
          <a:lstStyle/>
          <a:p>
            <a:r>
              <a:rPr lang="en-GB" sz="2400" b="1" dirty="0"/>
              <a:t>Environmental Considerations  </a:t>
            </a:r>
          </a:p>
        </p:txBody>
      </p:sp>
      <p:sp>
        <p:nvSpPr>
          <p:cNvPr id="7" name="TextBox 6">
            <a:extLst>
              <a:ext uri="{FF2B5EF4-FFF2-40B4-BE49-F238E27FC236}">
                <a16:creationId xmlns:a16="http://schemas.microsoft.com/office/drawing/2014/main" id="{229ADE08-FB36-7AE8-4E9F-B613418DD185}"/>
              </a:ext>
            </a:extLst>
          </p:cNvPr>
          <p:cNvSpPr txBox="1"/>
          <p:nvPr/>
        </p:nvSpPr>
        <p:spPr>
          <a:xfrm>
            <a:off x="5600700" y="1120676"/>
            <a:ext cx="6096000" cy="2308324"/>
          </a:xfrm>
          <a:prstGeom prst="rect">
            <a:avLst/>
          </a:prstGeom>
          <a:noFill/>
        </p:spPr>
        <p:txBody>
          <a:bodyPr wrap="square">
            <a:spAutoFit/>
          </a:bodyPr>
          <a:lstStyle/>
          <a:p>
            <a:r>
              <a:rPr lang="en-GB" b="1" dirty="0"/>
              <a:t>Outdoors</a:t>
            </a:r>
          </a:p>
          <a:p>
            <a:endParaRPr lang="en-GB" dirty="0"/>
          </a:p>
          <a:p>
            <a:r>
              <a:rPr lang="en-GB" dirty="0"/>
              <a:t>Keep pathways level, in good repair, free of clutter and clear of ice and snow. </a:t>
            </a:r>
          </a:p>
          <a:p>
            <a:r>
              <a:rPr lang="en-GB" dirty="0"/>
              <a:t>Paint step edges a contrasting colour. </a:t>
            </a:r>
          </a:p>
          <a:p>
            <a:r>
              <a:rPr lang="en-GB" dirty="0"/>
              <a:t>Enhance Accessibility </a:t>
            </a:r>
          </a:p>
          <a:p>
            <a:r>
              <a:rPr lang="en-GB" dirty="0"/>
              <a:t>Keep important items in consistent, visible, easy-to-reach places. </a:t>
            </a:r>
          </a:p>
        </p:txBody>
      </p:sp>
      <p:pic>
        <p:nvPicPr>
          <p:cNvPr id="8" name="Picture 7">
            <a:extLst>
              <a:ext uri="{FF2B5EF4-FFF2-40B4-BE49-F238E27FC236}">
                <a16:creationId xmlns:a16="http://schemas.microsoft.com/office/drawing/2014/main" id="{0EA35175-AB43-416A-9DB8-52F9149722F2}"/>
              </a:ext>
            </a:extLst>
          </p:cNvPr>
          <p:cNvPicPr>
            <a:picLocks noChangeAspect="1"/>
          </p:cNvPicPr>
          <p:nvPr/>
        </p:nvPicPr>
        <p:blipFill>
          <a:blip r:embed="rId2"/>
          <a:stretch>
            <a:fillRect/>
          </a:stretch>
        </p:blipFill>
        <p:spPr>
          <a:xfrm>
            <a:off x="10029874" y="400050"/>
            <a:ext cx="1804572" cy="646232"/>
          </a:xfrm>
          <a:prstGeom prst="rect">
            <a:avLst/>
          </a:prstGeom>
        </p:spPr>
      </p:pic>
      <p:pic>
        <p:nvPicPr>
          <p:cNvPr id="9" name="Picture 8">
            <a:extLst>
              <a:ext uri="{FF2B5EF4-FFF2-40B4-BE49-F238E27FC236}">
                <a16:creationId xmlns:a16="http://schemas.microsoft.com/office/drawing/2014/main" id="{5B557956-3195-DC14-1411-CADDEAE7DD9E}"/>
              </a:ext>
            </a:extLst>
          </p:cNvPr>
          <p:cNvPicPr>
            <a:picLocks noChangeAspect="1"/>
          </p:cNvPicPr>
          <p:nvPr/>
        </p:nvPicPr>
        <p:blipFill>
          <a:blip r:embed="rId3"/>
          <a:stretch>
            <a:fillRect/>
          </a:stretch>
        </p:blipFill>
        <p:spPr>
          <a:xfrm>
            <a:off x="5606098" y="3996818"/>
            <a:ext cx="2066923" cy="2759449"/>
          </a:xfrm>
          <a:prstGeom prst="rect">
            <a:avLst/>
          </a:prstGeom>
        </p:spPr>
      </p:pic>
      <p:pic>
        <p:nvPicPr>
          <p:cNvPr id="10" name="Picture 9">
            <a:extLst>
              <a:ext uri="{FF2B5EF4-FFF2-40B4-BE49-F238E27FC236}">
                <a16:creationId xmlns:a16="http://schemas.microsoft.com/office/drawing/2014/main" id="{2D63C222-24E9-2172-4FCF-7D11F5F2D251}"/>
              </a:ext>
            </a:extLst>
          </p:cNvPr>
          <p:cNvPicPr>
            <a:picLocks noChangeAspect="1"/>
          </p:cNvPicPr>
          <p:nvPr/>
        </p:nvPicPr>
        <p:blipFill>
          <a:blip r:embed="rId4"/>
          <a:stretch>
            <a:fillRect/>
          </a:stretch>
        </p:blipFill>
        <p:spPr>
          <a:xfrm>
            <a:off x="8778239" y="3996818"/>
            <a:ext cx="2728937" cy="2728937"/>
          </a:xfrm>
          <a:prstGeom prst="rect">
            <a:avLst/>
          </a:prstGeom>
        </p:spPr>
      </p:pic>
      <p:pic>
        <p:nvPicPr>
          <p:cNvPr id="11" name="Picture 10">
            <a:extLst>
              <a:ext uri="{FF2B5EF4-FFF2-40B4-BE49-F238E27FC236}">
                <a16:creationId xmlns:a16="http://schemas.microsoft.com/office/drawing/2014/main" id="{DC81E002-8236-5571-B284-2E02C45E0006}"/>
              </a:ext>
            </a:extLst>
          </p:cNvPr>
          <p:cNvPicPr>
            <a:picLocks noChangeAspect="1"/>
          </p:cNvPicPr>
          <p:nvPr/>
        </p:nvPicPr>
        <p:blipFill>
          <a:blip r:embed="rId5"/>
          <a:stretch>
            <a:fillRect/>
          </a:stretch>
        </p:blipFill>
        <p:spPr>
          <a:xfrm>
            <a:off x="266700" y="3996818"/>
            <a:ext cx="2143125" cy="2861182"/>
          </a:xfrm>
          <a:prstGeom prst="rect">
            <a:avLst/>
          </a:prstGeom>
        </p:spPr>
      </p:pic>
      <p:pic>
        <p:nvPicPr>
          <p:cNvPr id="13" name="Picture 12">
            <a:extLst>
              <a:ext uri="{FF2B5EF4-FFF2-40B4-BE49-F238E27FC236}">
                <a16:creationId xmlns:a16="http://schemas.microsoft.com/office/drawing/2014/main" id="{FA62105D-065F-37A0-6058-94BEE6BA9DE8}"/>
              </a:ext>
            </a:extLst>
          </p:cNvPr>
          <p:cNvPicPr>
            <a:picLocks noChangeAspect="1"/>
          </p:cNvPicPr>
          <p:nvPr/>
        </p:nvPicPr>
        <p:blipFill>
          <a:blip r:embed="rId6"/>
          <a:stretch>
            <a:fillRect/>
          </a:stretch>
        </p:blipFill>
        <p:spPr>
          <a:xfrm>
            <a:off x="2762254" y="3996818"/>
            <a:ext cx="2066923" cy="2759449"/>
          </a:xfrm>
          <a:prstGeom prst="rect">
            <a:avLst/>
          </a:prstGeom>
        </p:spPr>
      </p:pic>
    </p:spTree>
    <p:extLst>
      <p:ext uri="{BB962C8B-B14F-4D97-AF65-F5344CB8AC3E}">
        <p14:creationId xmlns:p14="http://schemas.microsoft.com/office/powerpoint/2010/main" val="3652580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A97DED-D385-24F8-9E85-EB3EAAE365F5}"/>
              </a:ext>
            </a:extLst>
          </p:cNvPr>
          <p:cNvSpPr txBox="1"/>
          <p:nvPr/>
        </p:nvSpPr>
        <p:spPr>
          <a:xfrm>
            <a:off x="723900" y="1197739"/>
            <a:ext cx="6096000" cy="4616648"/>
          </a:xfrm>
          <a:prstGeom prst="rect">
            <a:avLst/>
          </a:prstGeom>
          <a:noFill/>
        </p:spPr>
        <p:txBody>
          <a:bodyPr wrap="square">
            <a:spAutoFit/>
          </a:bodyPr>
          <a:lstStyle/>
          <a:p>
            <a:r>
              <a:rPr lang="en-GB" sz="2400" b="1" dirty="0"/>
              <a:t>Bedroom Considerations </a:t>
            </a:r>
          </a:p>
          <a:p>
            <a:endParaRPr lang="en-GB" dirty="0"/>
          </a:p>
          <a:p>
            <a:r>
              <a:rPr lang="en-GB" dirty="0"/>
              <a:t>Use a firm mattress. </a:t>
            </a:r>
          </a:p>
          <a:p>
            <a:r>
              <a:rPr lang="en-GB" dirty="0"/>
              <a:t>Ensure height of bed is optimised for residents needs </a:t>
            </a:r>
          </a:p>
          <a:p>
            <a:r>
              <a:rPr lang="en-GB" dirty="0"/>
              <a:t>Label cupboards with the name of the contents</a:t>
            </a:r>
          </a:p>
          <a:p>
            <a:r>
              <a:rPr lang="en-GB" dirty="0"/>
              <a:t>Keep mobility aids close by. </a:t>
            </a:r>
          </a:p>
          <a:p>
            <a:r>
              <a:rPr lang="en-GB" dirty="0"/>
              <a:t>Have important items by the bedside. </a:t>
            </a:r>
          </a:p>
          <a:p>
            <a:r>
              <a:rPr lang="en-GB" dirty="0"/>
              <a:t>Consider purchasing a fall alert device </a:t>
            </a:r>
          </a:p>
          <a:p>
            <a:r>
              <a:rPr lang="en-GB" dirty="0"/>
              <a:t>Keep room clear of clutter </a:t>
            </a:r>
          </a:p>
          <a:p>
            <a:r>
              <a:rPr lang="en-GB" dirty="0"/>
              <a:t>Ensure commodes are placed with back to a wall </a:t>
            </a:r>
          </a:p>
          <a:p>
            <a:r>
              <a:rPr lang="en-GB" dirty="0"/>
              <a:t>Consider placing bed next to a wall </a:t>
            </a:r>
          </a:p>
          <a:p>
            <a:r>
              <a:rPr lang="en-GB" dirty="0"/>
              <a:t>Consider high risk fallers and locating rooms as close to the office as possible</a:t>
            </a:r>
          </a:p>
          <a:p>
            <a:r>
              <a:rPr lang="en-GB" dirty="0"/>
              <a:t>Encourage residents to spend time in communal areas</a:t>
            </a:r>
          </a:p>
          <a:p>
            <a:r>
              <a:rPr lang="en-GB" dirty="0"/>
              <a:t>Consider how to reduce noise level </a:t>
            </a:r>
          </a:p>
          <a:p>
            <a:r>
              <a:rPr lang="en-GB" dirty="0"/>
              <a:t>Avoid sudden noises  </a:t>
            </a:r>
          </a:p>
        </p:txBody>
      </p:sp>
      <p:pic>
        <p:nvPicPr>
          <p:cNvPr id="4" name="Picture 3">
            <a:extLst>
              <a:ext uri="{FF2B5EF4-FFF2-40B4-BE49-F238E27FC236}">
                <a16:creationId xmlns:a16="http://schemas.microsoft.com/office/drawing/2014/main" id="{7FAAD399-BAC0-96D0-3E34-5D458AA2EA96}"/>
              </a:ext>
            </a:extLst>
          </p:cNvPr>
          <p:cNvPicPr>
            <a:picLocks noChangeAspect="1"/>
          </p:cNvPicPr>
          <p:nvPr/>
        </p:nvPicPr>
        <p:blipFill>
          <a:blip r:embed="rId2"/>
          <a:stretch>
            <a:fillRect/>
          </a:stretch>
        </p:blipFill>
        <p:spPr>
          <a:xfrm>
            <a:off x="10050194" y="372844"/>
            <a:ext cx="1804572" cy="646232"/>
          </a:xfrm>
          <a:prstGeom prst="rect">
            <a:avLst/>
          </a:prstGeom>
        </p:spPr>
      </p:pic>
      <p:pic>
        <p:nvPicPr>
          <p:cNvPr id="5" name="Picture 4">
            <a:extLst>
              <a:ext uri="{FF2B5EF4-FFF2-40B4-BE49-F238E27FC236}">
                <a16:creationId xmlns:a16="http://schemas.microsoft.com/office/drawing/2014/main" id="{CC1537B7-3B7E-6ECD-50A7-0927752E08D0}"/>
              </a:ext>
            </a:extLst>
          </p:cNvPr>
          <p:cNvPicPr>
            <a:picLocks noChangeAspect="1"/>
          </p:cNvPicPr>
          <p:nvPr/>
        </p:nvPicPr>
        <p:blipFill>
          <a:blip r:embed="rId3"/>
          <a:stretch>
            <a:fillRect/>
          </a:stretch>
        </p:blipFill>
        <p:spPr>
          <a:xfrm>
            <a:off x="6444610" y="1597611"/>
            <a:ext cx="5574670" cy="3662780"/>
          </a:xfrm>
          <a:prstGeom prst="rect">
            <a:avLst/>
          </a:prstGeom>
        </p:spPr>
      </p:pic>
    </p:spTree>
    <p:extLst>
      <p:ext uri="{BB962C8B-B14F-4D97-AF65-F5344CB8AC3E}">
        <p14:creationId xmlns:p14="http://schemas.microsoft.com/office/powerpoint/2010/main" val="232299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FFDA656-AA15-022A-B0EA-21C69DD82000}"/>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Any actions taken to reduce falls should be clearly documented in the residents personalised falls prevention plan </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Consider how this plan will be updated and communicated to all staff members </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Ensure a detailed falls history s taken following every fall and that the history is studied for patterns and clues which could help to prevent a future fall.</a:t>
            </a:r>
          </a:p>
        </p:txBody>
      </p:sp>
      <p:pic>
        <p:nvPicPr>
          <p:cNvPr id="2" name="Picture 1">
            <a:extLst>
              <a:ext uri="{FF2B5EF4-FFF2-40B4-BE49-F238E27FC236}">
                <a16:creationId xmlns:a16="http://schemas.microsoft.com/office/drawing/2014/main" id="{92563EC7-C176-DA12-40F5-6D0E561727D0}"/>
              </a:ext>
            </a:extLst>
          </p:cNvPr>
          <p:cNvPicPr>
            <a:picLocks noChangeAspect="1"/>
          </p:cNvPicPr>
          <p:nvPr/>
        </p:nvPicPr>
        <p:blipFill>
          <a:blip r:embed="rId2"/>
          <a:stretch>
            <a:fillRect/>
          </a:stretch>
        </p:blipFill>
        <p:spPr>
          <a:xfrm>
            <a:off x="9826674" y="332204"/>
            <a:ext cx="1804572" cy="646232"/>
          </a:xfrm>
          <a:prstGeom prst="rect">
            <a:avLst/>
          </a:prstGeom>
        </p:spPr>
      </p:pic>
    </p:spTree>
    <p:extLst>
      <p:ext uri="{BB962C8B-B14F-4D97-AF65-F5344CB8AC3E}">
        <p14:creationId xmlns:p14="http://schemas.microsoft.com/office/powerpoint/2010/main" val="4207007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D066FD6-19DA-2EDF-F5D8-D23FC5136131}"/>
              </a:ext>
            </a:extLst>
          </p:cNvPr>
          <p:cNvSpPr txBox="1"/>
          <p:nvPr/>
        </p:nvSpPr>
        <p:spPr>
          <a:xfrm>
            <a:off x="572493" y="2071316"/>
            <a:ext cx="6713552" cy="4119172"/>
          </a:xfrm>
          <a:prstGeom prst="rect">
            <a:avLst/>
          </a:prstGeom>
        </p:spPr>
        <p:txBody>
          <a:bodyPr vert="horz" lIns="91440" tIns="45720" rIns="91440" bIns="45720" rtlCol="0" anchor="t">
            <a:normAutofit/>
          </a:bodyPr>
          <a:lstStyle/>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r>
              <a:rPr lang="en-US" sz="2200" dirty="0"/>
              <a:t>Pease consider taking part in the online React To Falls Training which will provide generalized falls prevention and management training  </a:t>
            </a:r>
          </a:p>
          <a:p>
            <a:pPr indent="-228600">
              <a:lnSpc>
                <a:spcPct val="90000"/>
              </a:lnSpc>
              <a:spcAft>
                <a:spcPts val="600"/>
              </a:spcAft>
              <a:buFont typeface="Arial" panose="020B0604020202020204" pitchFamily="34" charset="0"/>
              <a:buChar char="•"/>
            </a:pPr>
            <a:r>
              <a:rPr lang="en-US" sz="2200" dirty="0"/>
              <a:t>This is free and evidence based </a:t>
            </a:r>
          </a:p>
          <a:p>
            <a:pPr indent="-228600">
              <a:lnSpc>
                <a:spcPct val="90000"/>
              </a:lnSpc>
              <a:spcAft>
                <a:spcPts val="600"/>
              </a:spcAft>
              <a:buFont typeface="Arial" panose="020B0604020202020204" pitchFamily="34" charset="0"/>
              <a:buChar char="•"/>
            </a:pPr>
            <a:r>
              <a:rPr lang="en-US" sz="2200" dirty="0">
                <a:hlinkClick r:id="rId2"/>
              </a:rPr>
              <a:t>https://reactto.co.uk/react-to-falls</a:t>
            </a: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pic>
        <p:nvPicPr>
          <p:cNvPr id="2" name="Picture 1">
            <a:extLst>
              <a:ext uri="{FF2B5EF4-FFF2-40B4-BE49-F238E27FC236}">
                <a16:creationId xmlns:a16="http://schemas.microsoft.com/office/drawing/2014/main" id="{4EFB0DDD-B265-21F2-E924-DB393F1A2133}"/>
              </a:ext>
            </a:extLst>
          </p:cNvPr>
          <p:cNvPicPr>
            <a:picLocks noChangeAspect="1"/>
          </p:cNvPicPr>
          <p:nvPr/>
        </p:nvPicPr>
        <p:blipFill>
          <a:blip r:embed="rId3"/>
          <a:srcRect r="3796" b="2"/>
          <a:stretch/>
        </p:blipFill>
        <p:spPr>
          <a:xfrm>
            <a:off x="7675658" y="2093976"/>
            <a:ext cx="3941064" cy="4096512"/>
          </a:xfrm>
          <a:prstGeom prst="rect">
            <a:avLst/>
          </a:prstGeom>
        </p:spPr>
      </p:pic>
      <p:pic>
        <p:nvPicPr>
          <p:cNvPr id="4" name="Picture 3">
            <a:extLst>
              <a:ext uri="{FF2B5EF4-FFF2-40B4-BE49-F238E27FC236}">
                <a16:creationId xmlns:a16="http://schemas.microsoft.com/office/drawing/2014/main" id="{CCF3EB44-0A0E-4AA7-C50C-A1F4AC00A116}"/>
              </a:ext>
            </a:extLst>
          </p:cNvPr>
          <p:cNvPicPr>
            <a:picLocks noChangeAspect="1"/>
          </p:cNvPicPr>
          <p:nvPr/>
        </p:nvPicPr>
        <p:blipFill>
          <a:blip r:embed="rId4"/>
          <a:stretch>
            <a:fillRect/>
          </a:stretch>
        </p:blipFill>
        <p:spPr>
          <a:xfrm>
            <a:off x="9497358" y="394659"/>
            <a:ext cx="1804572" cy="652329"/>
          </a:xfrm>
          <a:prstGeom prst="rect">
            <a:avLst/>
          </a:prstGeom>
        </p:spPr>
      </p:pic>
    </p:spTree>
    <p:extLst>
      <p:ext uri="{BB962C8B-B14F-4D97-AF65-F5344CB8AC3E}">
        <p14:creationId xmlns:p14="http://schemas.microsoft.com/office/powerpoint/2010/main" val="238546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882D831-789B-111D-2310-577C31ECB6B2}"/>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Content </a:t>
            </a:r>
          </a:p>
        </p:txBody>
      </p:sp>
      <p:graphicFrame>
        <p:nvGraphicFramePr>
          <p:cNvPr id="5" name="Content Placeholder 2">
            <a:extLst>
              <a:ext uri="{FF2B5EF4-FFF2-40B4-BE49-F238E27FC236}">
                <a16:creationId xmlns:a16="http://schemas.microsoft.com/office/drawing/2014/main" id="{F9EC7D8E-516A-DD2C-C9A0-A2F5B91D3E8A}"/>
              </a:ext>
            </a:extLst>
          </p:cNvPr>
          <p:cNvGraphicFramePr>
            <a:graphicFrameLocks noGrp="1"/>
          </p:cNvGraphicFramePr>
          <p:nvPr>
            <p:ph idx="1"/>
            <p:extLst>
              <p:ext uri="{D42A27DB-BD31-4B8C-83A1-F6EECF244321}">
                <p14:modId xmlns:p14="http://schemas.microsoft.com/office/powerpoint/2010/main" val="6626894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75FE8F8-6056-400A-6C04-CF5F4BA9446F}"/>
              </a:ext>
            </a:extLst>
          </p:cNvPr>
          <p:cNvPicPr>
            <a:picLocks noChangeAspect="1"/>
          </p:cNvPicPr>
          <p:nvPr/>
        </p:nvPicPr>
        <p:blipFill>
          <a:blip r:embed="rId7"/>
          <a:stretch>
            <a:fillRect/>
          </a:stretch>
        </p:blipFill>
        <p:spPr>
          <a:xfrm>
            <a:off x="10120125" y="57217"/>
            <a:ext cx="2065986" cy="735263"/>
          </a:xfrm>
          <a:prstGeom prst="rect">
            <a:avLst/>
          </a:prstGeom>
        </p:spPr>
      </p:pic>
    </p:spTree>
    <p:extLst>
      <p:ext uri="{BB962C8B-B14F-4D97-AF65-F5344CB8AC3E}">
        <p14:creationId xmlns:p14="http://schemas.microsoft.com/office/powerpoint/2010/main" val="201321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EC2EEF9-D653-08C1-F6E8-90221192BF98}"/>
              </a:ext>
            </a:extLst>
          </p:cNvPr>
          <p:cNvSpPr txBox="1"/>
          <p:nvPr/>
        </p:nvSpPr>
        <p:spPr>
          <a:xfrm>
            <a:off x="635000" y="640823"/>
            <a:ext cx="3418659" cy="5583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Falls and Dementia </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FA745D09-DC44-97FD-AD46-9AE707048A8F}"/>
              </a:ext>
            </a:extLst>
          </p:cNvPr>
          <p:cNvGraphicFramePr>
            <a:graphicFrameLocks noGrp="1"/>
          </p:cNvGraphicFramePr>
          <p:nvPr>
            <p:ph idx="1"/>
            <p:extLst>
              <p:ext uri="{D42A27DB-BD31-4B8C-83A1-F6EECF244321}">
                <p14:modId xmlns:p14="http://schemas.microsoft.com/office/powerpoint/2010/main" val="32985732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15EC86DB-E70C-2494-6E16-7405B440B608}"/>
              </a:ext>
            </a:extLst>
          </p:cNvPr>
          <p:cNvPicPr>
            <a:picLocks noChangeAspect="1"/>
          </p:cNvPicPr>
          <p:nvPr/>
        </p:nvPicPr>
        <p:blipFill>
          <a:blip r:embed="rId7"/>
          <a:stretch>
            <a:fillRect/>
          </a:stretch>
        </p:blipFill>
        <p:spPr>
          <a:xfrm>
            <a:off x="10048875" y="107410"/>
            <a:ext cx="1928711" cy="688419"/>
          </a:xfrm>
          <a:prstGeom prst="rect">
            <a:avLst/>
          </a:prstGeom>
        </p:spPr>
      </p:pic>
    </p:spTree>
    <p:extLst>
      <p:ext uri="{BB962C8B-B14F-4D97-AF65-F5344CB8AC3E}">
        <p14:creationId xmlns:p14="http://schemas.microsoft.com/office/powerpoint/2010/main" val="150495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3025975-2880-1780-B7A2-477A2B261226}"/>
              </a:ext>
            </a:extLst>
          </p:cNvPr>
          <p:cNvPicPr>
            <a:picLocks noGrp="1" noChangeAspect="1"/>
          </p:cNvPicPr>
          <p:nvPr>
            <p:ph idx="1"/>
          </p:nvPr>
        </p:nvPicPr>
        <p:blipFill>
          <a:blip r:embed="rId2"/>
          <a:stretch>
            <a:fillRect/>
          </a:stretch>
        </p:blipFill>
        <p:spPr>
          <a:xfrm>
            <a:off x="228882" y="133509"/>
            <a:ext cx="11851358" cy="6666389"/>
          </a:xfrm>
          <a:prstGeom prst="rect">
            <a:avLst/>
          </a:prstGeom>
        </p:spPr>
      </p:pic>
      <p:pic>
        <p:nvPicPr>
          <p:cNvPr id="8" name="Picture 6" descr="NHS Nottingham and Nottinghamshire ICS ...">
            <a:extLst>
              <a:ext uri="{FF2B5EF4-FFF2-40B4-BE49-F238E27FC236}">
                <a16:creationId xmlns:a16="http://schemas.microsoft.com/office/drawing/2014/main" id="{176C514B-90A1-F5CE-7B52-38A740AAD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805" y="133509"/>
            <a:ext cx="2437435" cy="86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95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mentia Day Care - Gloucester ...">
            <a:extLst>
              <a:ext uri="{FF2B5EF4-FFF2-40B4-BE49-F238E27FC236}">
                <a16:creationId xmlns:a16="http://schemas.microsoft.com/office/drawing/2014/main" id="{C1A96F1A-8499-4FDD-3E5E-6729933F1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44" r="29656" b="-2"/>
          <a:stretch/>
        </p:blipFill>
        <p:spPr bwMode="auto">
          <a:xfrm>
            <a:off x="-4642" y="10"/>
            <a:ext cx="3006061" cy="3339639"/>
          </a:xfrm>
          <a:prstGeom prst="rect">
            <a:avLst/>
          </a:prstGeom>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92B8C6-5F90-4957-9130-A6B67BC25CAD}"/>
              </a:ext>
            </a:extLst>
          </p:cNvPr>
          <p:cNvPicPr>
            <a:picLocks noChangeAspect="1"/>
          </p:cNvPicPr>
          <p:nvPr/>
        </p:nvPicPr>
        <p:blipFill>
          <a:blip r:embed="rId3"/>
          <a:srcRect l="17707" r="26158"/>
          <a:stretch/>
        </p:blipFill>
        <p:spPr>
          <a:xfrm>
            <a:off x="3198068" y="10"/>
            <a:ext cx="2991088" cy="3339639"/>
          </a:xfrm>
          <a:prstGeom prst="rect">
            <a:avLst/>
          </a:prstGeom>
        </p:spPr>
      </p:pic>
      <p:pic>
        <p:nvPicPr>
          <p:cNvPr id="2050" name="Picture 2" descr="Mobility | Mobility Trade">
            <a:extLst>
              <a:ext uri="{FF2B5EF4-FFF2-40B4-BE49-F238E27FC236}">
                <a16:creationId xmlns:a16="http://schemas.microsoft.com/office/drawing/2014/main" id="{E08979B5-C048-DE71-AB0F-51E43D9D0B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6923" b="-1"/>
          <a:stretch/>
        </p:blipFill>
        <p:spPr bwMode="auto">
          <a:xfrm>
            <a:off x="-2" y="3518351"/>
            <a:ext cx="6189158" cy="33396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069EC8E-FFDC-AC25-A8CD-1851C89B086B}"/>
              </a:ext>
            </a:extLst>
          </p:cNvPr>
          <p:cNvSpPr>
            <a:spLocks noGrp="1"/>
          </p:cNvSpPr>
          <p:nvPr>
            <p:ph idx="1"/>
          </p:nvPr>
        </p:nvSpPr>
        <p:spPr>
          <a:xfrm>
            <a:off x="6610425" y="513080"/>
            <a:ext cx="4753534" cy="6258560"/>
          </a:xfrm>
        </p:spPr>
        <p:txBody>
          <a:bodyPr>
            <a:normAutofit fontScale="85000" lnSpcReduction="10000"/>
          </a:bodyPr>
          <a:lstStyle/>
          <a:p>
            <a:pPr marL="0" indent="0" fontAlgn="base">
              <a:buNone/>
            </a:pPr>
            <a:r>
              <a:rPr lang="en-GB" sz="2400" b="1" dirty="0">
                <a:effectLst/>
              </a:rPr>
              <a:t>Falls and dementia</a:t>
            </a:r>
          </a:p>
          <a:p>
            <a:pPr fontAlgn="base"/>
            <a:r>
              <a:rPr lang="en-GB" sz="2400" b="0" i="0" dirty="0">
                <a:effectLst/>
                <a:latin typeface="FSPimlico"/>
              </a:rPr>
              <a:t>People with a cognitive impairment like dementia are at greater risk of falling and sustaining a serious injury. This is linked to some of the symptoms of dementia, such as difficulties with:</a:t>
            </a:r>
          </a:p>
          <a:p>
            <a:pPr fontAlgn="base">
              <a:buFont typeface="Arial" panose="020B0604020202020204" pitchFamily="34" charset="0"/>
              <a:buChar char="•"/>
            </a:pPr>
            <a:r>
              <a:rPr lang="en-GB" sz="2400" b="0" i="0" dirty="0">
                <a:effectLst/>
                <a:latin typeface="inherit"/>
              </a:rPr>
              <a:t>Judgment and insight </a:t>
            </a:r>
          </a:p>
          <a:p>
            <a:pPr fontAlgn="base">
              <a:buFont typeface="Arial" panose="020B0604020202020204" pitchFamily="34" charset="0"/>
              <a:buChar char="•"/>
            </a:pPr>
            <a:r>
              <a:rPr lang="en-GB" sz="2400" b="0" i="0" dirty="0">
                <a:effectLst/>
                <a:latin typeface="inherit"/>
              </a:rPr>
              <a:t>Sensory perception such as sight, sound, touch</a:t>
            </a:r>
          </a:p>
          <a:p>
            <a:pPr fontAlgn="base">
              <a:buFont typeface="Arial" panose="020B0604020202020204" pitchFamily="34" charset="0"/>
              <a:buChar char="•"/>
            </a:pPr>
            <a:r>
              <a:rPr lang="en-GB" sz="2400" dirty="0">
                <a:latin typeface="inherit"/>
              </a:rPr>
              <a:t>M</a:t>
            </a:r>
            <a:r>
              <a:rPr lang="en-GB" sz="2400" b="0" i="0" dirty="0">
                <a:effectLst/>
                <a:latin typeface="inherit"/>
              </a:rPr>
              <a:t>obility and coordination</a:t>
            </a:r>
          </a:p>
          <a:p>
            <a:pPr fontAlgn="base">
              <a:buFont typeface="Arial" panose="020B0604020202020204" pitchFamily="34" charset="0"/>
              <a:buChar char="•"/>
            </a:pPr>
            <a:r>
              <a:rPr lang="en-GB" sz="2400" dirty="0">
                <a:latin typeface="inherit"/>
              </a:rPr>
              <a:t>C</a:t>
            </a:r>
            <a:r>
              <a:rPr lang="en-GB" sz="2400" b="0" i="0" dirty="0">
                <a:effectLst/>
                <a:latin typeface="inherit"/>
              </a:rPr>
              <a:t>ommunicating their needs (</a:t>
            </a:r>
            <a:r>
              <a:rPr lang="en-GB" sz="2400" b="0" i="0" dirty="0" err="1">
                <a:effectLst/>
                <a:latin typeface="inherit"/>
              </a:rPr>
              <a:t>eg</a:t>
            </a:r>
            <a:r>
              <a:rPr lang="en-GB" sz="2400" b="0" i="0" dirty="0">
                <a:effectLst/>
                <a:latin typeface="inherit"/>
              </a:rPr>
              <a:t> difficulty explaining that they need help to get out of bed)</a:t>
            </a:r>
          </a:p>
          <a:p>
            <a:pPr fontAlgn="base">
              <a:buFont typeface="Arial" panose="020B0604020202020204" pitchFamily="34" charset="0"/>
              <a:buChar char="•"/>
            </a:pPr>
            <a:r>
              <a:rPr lang="en-GB" sz="2400" dirty="0"/>
              <a:t>Interpretation of their environment, causing illusions and misperceptions e.g., depth, light intensity, colour, pattern, temperature </a:t>
            </a:r>
          </a:p>
          <a:p>
            <a:pPr fontAlgn="base">
              <a:buFont typeface="Arial" panose="020B0604020202020204" pitchFamily="34" charset="0"/>
              <a:buChar char="•"/>
            </a:pPr>
            <a:r>
              <a:rPr lang="en-GB" sz="2400" dirty="0"/>
              <a:t> Retention of information: loss of memory, difficulty with new learning or relearning ,</a:t>
            </a:r>
          </a:p>
          <a:p>
            <a:pPr fontAlgn="base">
              <a:buFont typeface="Arial" panose="020B0604020202020204" pitchFamily="34" charset="0"/>
              <a:buChar char="•"/>
            </a:pPr>
            <a:r>
              <a:rPr lang="en-GB" sz="2400" dirty="0"/>
              <a:t> Initiation of tasks, leading to immobility </a:t>
            </a:r>
            <a:endParaRPr lang="en-GB" sz="2400" b="0" i="0" dirty="0">
              <a:effectLst/>
              <a:latin typeface="inherit"/>
            </a:endParaRPr>
          </a:p>
          <a:p>
            <a:endParaRPr lang="en-GB" sz="1100" dirty="0"/>
          </a:p>
        </p:txBody>
      </p:sp>
      <p:pic>
        <p:nvPicPr>
          <p:cNvPr id="6" name="Picture 5">
            <a:extLst>
              <a:ext uri="{FF2B5EF4-FFF2-40B4-BE49-F238E27FC236}">
                <a16:creationId xmlns:a16="http://schemas.microsoft.com/office/drawing/2014/main" id="{E96D39EE-0978-AECB-D209-093B408A093D}"/>
              </a:ext>
            </a:extLst>
          </p:cNvPr>
          <p:cNvPicPr>
            <a:picLocks noChangeAspect="1"/>
          </p:cNvPicPr>
          <p:nvPr/>
        </p:nvPicPr>
        <p:blipFill>
          <a:blip r:embed="rId5"/>
          <a:stretch>
            <a:fillRect/>
          </a:stretch>
        </p:blipFill>
        <p:spPr>
          <a:xfrm>
            <a:off x="10225570" y="77687"/>
            <a:ext cx="1808630" cy="643673"/>
          </a:xfrm>
          <a:prstGeom prst="rect">
            <a:avLst/>
          </a:prstGeom>
        </p:spPr>
      </p:pic>
    </p:spTree>
    <p:extLst>
      <p:ext uri="{BB962C8B-B14F-4D97-AF65-F5344CB8AC3E}">
        <p14:creationId xmlns:p14="http://schemas.microsoft.com/office/powerpoint/2010/main" val="5725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D308C0-7DCF-D919-5460-72B6F81DFE26}"/>
              </a:ext>
            </a:extLst>
          </p:cNvPr>
          <p:cNvSpPr txBox="1"/>
          <p:nvPr/>
        </p:nvSpPr>
        <p:spPr>
          <a:xfrm>
            <a:off x="1123949" y="841593"/>
            <a:ext cx="3876676" cy="4832092"/>
          </a:xfrm>
          <a:prstGeom prst="rect">
            <a:avLst/>
          </a:prstGeom>
          <a:noFill/>
        </p:spPr>
        <p:txBody>
          <a:bodyPr wrap="square" rtlCol="0">
            <a:spAutoFit/>
          </a:bodyPr>
          <a:lstStyle/>
          <a:p>
            <a:r>
              <a:rPr lang="en-GB" sz="2800" b="1" dirty="0"/>
              <a:t>Alzheimer's Disease</a:t>
            </a:r>
          </a:p>
          <a:p>
            <a:r>
              <a:rPr lang="en-GB" sz="2800" b="1" dirty="0"/>
              <a:t> </a:t>
            </a:r>
          </a:p>
          <a:p>
            <a:r>
              <a:rPr lang="en-GB" dirty="0"/>
              <a:t>75% of all dementia</a:t>
            </a:r>
          </a:p>
          <a:p>
            <a:r>
              <a:rPr lang="en-GB" dirty="0"/>
              <a:t>Slow onset , with a steady decline</a:t>
            </a:r>
          </a:p>
          <a:p>
            <a:r>
              <a:rPr lang="en-GB" dirty="0"/>
              <a:t>Memory loss especially with   names and </a:t>
            </a:r>
          </a:p>
          <a:p>
            <a:r>
              <a:rPr lang="en-GB" dirty="0"/>
              <a:t>recent events </a:t>
            </a:r>
          </a:p>
          <a:p>
            <a:r>
              <a:rPr lang="en-GB" dirty="0"/>
              <a:t>Word finding difficulties </a:t>
            </a:r>
          </a:p>
          <a:p>
            <a:endParaRPr lang="en-GB" dirty="0"/>
          </a:p>
          <a:p>
            <a:r>
              <a:rPr lang="en-GB" dirty="0"/>
              <a:t>As the disease progresses :</a:t>
            </a:r>
          </a:p>
          <a:p>
            <a:r>
              <a:rPr lang="en-GB" dirty="0"/>
              <a:t>Greater memory loss </a:t>
            </a:r>
          </a:p>
          <a:p>
            <a:r>
              <a:rPr lang="en-GB" dirty="0"/>
              <a:t>Impaired visuospatial skills</a:t>
            </a:r>
          </a:p>
          <a:p>
            <a:r>
              <a:rPr lang="en-GB" dirty="0"/>
              <a:t>Language difficulties </a:t>
            </a:r>
          </a:p>
          <a:p>
            <a:r>
              <a:rPr lang="en-GB" dirty="0"/>
              <a:t>Impaired functioning of daily activities </a:t>
            </a:r>
          </a:p>
          <a:p>
            <a:endParaRPr lang="en-GB" dirty="0"/>
          </a:p>
          <a:p>
            <a:endParaRPr lang="en-GB" dirty="0"/>
          </a:p>
        </p:txBody>
      </p:sp>
      <p:sp>
        <p:nvSpPr>
          <p:cNvPr id="3" name="Rectangle 2">
            <a:extLst>
              <a:ext uri="{FF2B5EF4-FFF2-40B4-BE49-F238E27FC236}">
                <a16:creationId xmlns:a16="http://schemas.microsoft.com/office/drawing/2014/main" id="{B5713DF6-B831-96BB-9E86-F14673443940}"/>
              </a:ext>
            </a:extLst>
          </p:cNvPr>
          <p:cNvSpPr/>
          <p:nvPr/>
        </p:nvSpPr>
        <p:spPr>
          <a:xfrm>
            <a:off x="5962651" y="1304926"/>
            <a:ext cx="5276850" cy="396239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b="1" dirty="0">
              <a:solidFill>
                <a:schemeClr val="tx1"/>
              </a:solidFill>
            </a:endParaRPr>
          </a:p>
          <a:p>
            <a:r>
              <a:rPr lang="en-GB" b="1" dirty="0">
                <a:solidFill>
                  <a:schemeClr val="tx1"/>
                </a:solidFill>
              </a:rPr>
              <a:t>How may Alzheimer's lead to falls ?</a:t>
            </a:r>
          </a:p>
          <a:p>
            <a:endParaRPr lang="en-GB" b="1" dirty="0">
              <a:solidFill>
                <a:schemeClr val="tx1"/>
              </a:solidFill>
            </a:endParaRPr>
          </a:p>
          <a:p>
            <a:r>
              <a:rPr lang="en-GB" dirty="0">
                <a:solidFill>
                  <a:schemeClr val="tx1"/>
                </a:solidFill>
              </a:rPr>
              <a:t>May be unable to verbalise pain</a:t>
            </a:r>
          </a:p>
          <a:p>
            <a:r>
              <a:rPr lang="en-GB" dirty="0">
                <a:solidFill>
                  <a:schemeClr val="tx1"/>
                </a:solidFill>
              </a:rPr>
              <a:t>Difficulties judging how far away furniture is – Example: when sitting on a chair </a:t>
            </a:r>
          </a:p>
          <a:p>
            <a:endParaRPr lang="en-GB" dirty="0">
              <a:solidFill>
                <a:schemeClr val="tx1"/>
              </a:solidFill>
            </a:endParaRPr>
          </a:p>
          <a:p>
            <a:r>
              <a:rPr lang="en-GB" dirty="0">
                <a:solidFill>
                  <a:schemeClr val="tx1"/>
                </a:solidFill>
              </a:rPr>
              <a:t>Altered routines when getting dressed </a:t>
            </a:r>
          </a:p>
          <a:p>
            <a:r>
              <a:rPr lang="en-GB" dirty="0">
                <a:solidFill>
                  <a:schemeClr val="tx1"/>
                </a:solidFill>
              </a:rPr>
              <a:t>Example : Putting on shoes before trousers </a:t>
            </a:r>
          </a:p>
          <a:p>
            <a:r>
              <a:rPr lang="en-GB" dirty="0">
                <a:solidFill>
                  <a:schemeClr val="tx1"/>
                </a:solidFill>
              </a:rPr>
              <a:t>Forgetting Socks and Slippers </a:t>
            </a:r>
          </a:p>
          <a:p>
            <a:endParaRPr lang="en-GB" dirty="0">
              <a:solidFill>
                <a:schemeClr val="tx1"/>
              </a:solidFill>
            </a:endParaRPr>
          </a:p>
          <a:p>
            <a:r>
              <a:rPr lang="en-GB" dirty="0">
                <a:solidFill>
                  <a:schemeClr val="tx1"/>
                </a:solidFill>
              </a:rPr>
              <a:t>Bumping into things or other people </a:t>
            </a:r>
          </a:p>
          <a:p>
            <a:r>
              <a:rPr lang="en-GB" dirty="0">
                <a:solidFill>
                  <a:schemeClr val="tx1"/>
                </a:solidFill>
              </a:rPr>
              <a:t>Unable to judge how close together furniture is </a:t>
            </a:r>
          </a:p>
          <a:p>
            <a:r>
              <a:rPr lang="en-GB" dirty="0">
                <a:solidFill>
                  <a:schemeClr val="tx1"/>
                </a:solidFill>
              </a:rPr>
              <a:t>How things look when rotated </a:t>
            </a:r>
          </a:p>
          <a:p>
            <a:r>
              <a:rPr lang="en-GB" dirty="0">
                <a:solidFill>
                  <a:schemeClr val="tx1"/>
                </a:solidFill>
              </a:rPr>
              <a:t>Navigation </a:t>
            </a:r>
          </a:p>
          <a:p>
            <a:endParaRPr lang="en-GB" dirty="0">
              <a:solidFill>
                <a:schemeClr val="tx1"/>
              </a:solidFill>
            </a:endParaRPr>
          </a:p>
          <a:p>
            <a:endParaRPr lang="en-GB" dirty="0">
              <a:solidFill>
                <a:schemeClr val="tx1"/>
              </a:solidFill>
            </a:endParaRPr>
          </a:p>
          <a:p>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pic>
        <p:nvPicPr>
          <p:cNvPr id="4" name="Picture 3">
            <a:extLst>
              <a:ext uri="{FF2B5EF4-FFF2-40B4-BE49-F238E27FC236}">
                <a16:creationId xmlns:a16="http://schemas.microsoft.com/office/drawing/2014/main" id="{67A363B1-EF0F-9449-12F2-7BC8109E24F5}"/>
              </a:ext>
            </a:extLst>
          </p:cNvPr>
          <p:cNvPicPr>
            <a:picLocks noChangeAspect="1"/>
          </p:cNvPicPr>
          <p:nvPr/>
        </p:nvPicPr>
        <p:blipFill>
          <a:blip r:embed="rId2"/>
          <a:stretch>
            <a:fillRect/>
          </a:stretch>
        </p:blipFill>
        <p:spPr>
          <a:xfrm>
            <a:off x="9940776" y="197920"/>
            <a:ext cx="1808630" cy="643673"/>
          </a:xfrm>
          <a:prstGeom prst="rect">
            <a:avLst/>
          </a:prstGeom>
        </p:spPr>
      </p:pic>
    </p:spTree>
    <p:extLst>
      <p:ext uri="{BB962C8B-B14F-4D97-AF65-F5344CB8AC3E}">
        <p14:creationId xmlns:p14="http://schemas.microsoft.com/office/powerpoint/2010/main" val="95503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D6A6AD-F3F2-2E4D-5BBA-594DE17A3180}"/>
              </a:ext>
            </a:extLst>
          </p:cNvPr>
          <p:cNvSpPr txBox="1"/>
          <p:nvPr/>
        </p:nvSpPr>
        <p:spPr>
          <a:xfrm>
            <a:off x="304800" y="361950"/>
            <a:ext cx="4572000" cy="6186309"/>
          </a:xfrm>
          <a:prstGeom prst="rect">
            <a:avLst/>
          </a:prstGeom>
          <a:solidFill>
            <a:schemeClr val="accent2">
              <a:lumMod val="20000"/>
              <a:lumOff val="80000"/>
            </a:schemeClr>
          </a:solidFill>
        </p:spPr>
        <p:txBody>
          <a:bodyPr wrap="square" rtlCol="0">
            <a:spAutoFit/>
          </a:bodyPr>
          <a:lstStyle/>
          <a:p>
            <a:r>
              <a:rPr lang="en-GB" b="1" dirty="0"/>
              <a:t>Case Study </a:t>
            </a:r>
          </a:p>
          <a:p>
            <a:endParaRPr lang="en-GB" dirty="0"/>
          </a:p>
          <a:p>
            <a:r>
              <a:rPr lang="en-GB" dirty="0"/>
              <a:t>Margaret “Mo” </a:t>
            </a:r>
          </a:p>
          <a:p>
            <a:r>
              <a:rPr lang="en-GB" dirty="0"/>
              <a:t>3year history of Alzheimer's </a:t>
            </a:r>
          </a:p>
          <a:p>
            <a:r>
              <a:rPr lang="en-GB" dirty="0"/>
              <a:t>In early days of disease Mo lived at home and her daughter oved in with her to care for her</a:t>
            </a:r>
          </a:p>
          <a:p>
            <a:r>
              <a:rPr lang="en-GB" dirty="0"/>
              <a:t>Main symptoms  at this time was word finding difficulties  </a:t>
            </a:r>
          </a:p>
          <a:p>
            <a:r>
              <a:rPr lang="en-GB" dirty="0"/>
              <a:t>Memory loss – but could still recall memories from when her children were at school and when she was working in her mum and dads' shop </a:t>
            </a:r>
          </a:p>
          <a:p>
            <a:endParaRPr lang="en-GB" dirty="0"/>
          </a:p>
          <a:p>
            <a:r>
              <a:rPr lang="en-GB" dirty="0"/>
              <a:t>As disease progressed Mo had difficulties at home and several falls </a:t>
            </a:r>
          </a:p>
          <a:p>
            <a:r>
              <a:rPr lang="en-GB" dirty="0"/>
              <a:t>Moved into a care home in December 2023</a:t>
            </a:r>
          </a:p>
          <a:p>
            <a:r>
              <a:rPr lang="en-GB" dirty="0"/>
              <a:t>Remains independently mobile with zimmer frame  </a:t>
            </a:r>
          </a:p>
          <a:p>
            <a:endParaRPr lang="en-GB" dirty="0"/>
          </a:p>
          <a:p>
            <a:endParaRPr lang="en-GB" dirty="0"/>
          </a:p>
          <a:p>
            <a:endParaRPr lang="en-GB" dirty="0"/>
          </a:p>
          <a:p>
            <a:endParaRPr lang="en-GB" dirty="0"/>
          </a:p>
        </p:txBody>
      </p:sp>
      <p:sp>
        <p:nvSpPr>
          <p:cNvPr id="3" name="TextBox 2">
            <a:extLst>
              <a:ext uri="{FF2B5EF4-FFF2-40B4-BE49-F238E27FC236}">
                <a16:creationId xmlns:a16="http://schemas.microsoft.com/office/drawing/2014/main" id="{DF4F0F12-5869-5F90-003C-F555A5A044CB}"/>
              </a:ext>
            </a:extLst>
          </p:cNvPr>
          <p:cNvSpPr txBox="1"/>
          <p:nvPr/>
        </p:nvSpPr>
        <p:spPr>
          <a:xfrm>
            <a:off x="5374641" y="1298793"/>
            <a:ext cx="6421120" cy="2031325"/>
          </a:xfrm>
          <a:prstGeom prst="rect">
            <a:avLst/>
          </a:prstGeom>
          <a:solidFill>
            <a:schemeClr val="accent2">
              <a:lumMod val="40000"/>
              <a:lumOff val="60000"/>
            </a:schemeClr>
          </a:solidFill>
        </p:spPr>
        <p:txBody>
          <a:bodyPr wrap="square" rtlCol="0">
            <a:spAutoFit/>
          </a:bodyPr>
          <a:lstStyle/>
          <a:p>
            <a:r>
              <a:rPr lang="en-GB" b="1" dirty="0"/>
              <a:t>Falls history </a:t>
            </a:r>
          </a:p>
          <a:p>
            <a:r>
              <a:rPr lang="en-GB" dirty="0"/>
              <a:t>2 falls occurred in the dining room when mobilising between 2 chairs – getting trapped with zimmer frame.</a:t>
            </a:r>
          </a:p>
          <a:p>
            <a:endParaRPr lang="en-GB" dirty="0"/>
          </a:p>
          <a:p>
            <a:r>
              <a:rPr lang="en-GB" dirty="0"/>
              <a:t>2 falls in doorway of bedroom  - lifting frame over threshold.</a:t>
            </a:r>
          </a:p>
          <a:p>
            <a:r>
              <a:rPr lang="en-GB" dirty="0"/>
              <a:t>Falls thought to be due to visual-</a:t>
            </a:r>
            <a:r>
              <a:rPr lang="en-GB" dirty="0" err="1"/>
              <a:t>spacial</a:t>
            </a:r>
            <a:r>
              <a:rPr lang="en-GB" dirty="0"/>
              <a:t> issues </a:t>
            </a:r>
          </a:p>
          <a:p>
            <a:endParaRPr lang="en-GB" dirty="0"/>
          </a:p>
        </p:txBody>
      </p:sp>
      <p:sp>
        <p:nvSpPr>
          <p:cNvPr id="5" name="TextBox 4">
            <a:extLst>
              <a:ext uri="{FF2B5EF4-FFF2-40B4-BE49-F238E27FC236}">
                <a16:creationId xmlns:a16="http://schemas.microsoft.com/office/drawing/2014/main" id="{93CDCE88-D189-B478-22AB-7BC09E59AA72}"/>
              </a:ext>
            </a:extLst>
          </p:cNvPr>
          <p:cNvSpPr txBox="1"/>
          <p:nvPr/>
        </p:nvSpPr>
        <p:spPr>
          <a:xfrm>
            <a:off x="5374641" y="3787318"/>
            <a:ext cx="6374765" cy="2308324"/>
          </a:xfrm>
          <a:prstGeom prst="rect">
            <a:avLst/>
          </a:prstGeom>
          <a:solidFill>
            <a:schemeClr val="accent2">
              <a:lumMod val="60000"/>
              <a:lumOff val="40000"/>
            </a:schemeClr>
          </a:solidFill>
        </p:spPr>
        <p:txBody>
          <a:bodyPr wrap="square" rtlCol="0">
            <a:spAutoFit/>
          </a:bodyPr>
          <a:lstStyle/>
          <a:p>
            <a:r>
              <a:rPr lang="en-GB" b="1" dirty="0"/>
              <a:t>Plan</a:t>
            </a:r>
            <a:r>
              <a:rPr lang="en-GB" u="sng" dirty="0"/>
              <a:t> </a:t>
            </a:r>
          </a:p>
          <a:p>
            <a:r>
              <a:rPr lang="en-GB" dirty="0"/>
              <a:t>Highlighted for discussion at home round </a:t>
            </a:r>
          </a:p>
          <a:p>
            <a:r>
              <a:rPr lang="en-GB" dirty="0"/>
              <a:t>Seen by dementia outreach and had a review of her holistic care plan </a:t>
            </a:r>
            <a:endParaRPr lang="en-GB" u="sng" dirty="0"/>
          </a:p>
          <a:p>
            <a:r>
              <a:rPr lang="en-GB" dirty="0"/>
              <a:t>Extra supervision given for Mo during lunchtime</a:t>
            </a:r>
          </a:p>
          <a:p>
            <a:r>
              <a:rPr lang="en-GB" dirty="0"/>
              <a:t>Regular chair and table with extra space created </a:t>
            </a:r>
          </a:p>
          <a:p>
            <a:r>
              <a:rPr lang="en-GB" dirty="0"/>
              <a:t>Moved to a room closer to the office – doorway within eyeline sight </a:t>
            </a:r>
          </a:p>
        </p:txBody>
      </p:sp>
      <p:pic>
        <p:nvPicPr>
          <p:cNvPr id="6" name="Picture 5">
            <a:extLst>
              <a:ext uri="{FF2B5EF4-FFF2-40B4-BE49-F238E27FC236}">
                <a16:creationId xmlns:a16="http://schemas.microsoft.com/office/drawing/2014/main" id="{6982533E-F48D-9F2C-F9A1-F9163C581EEC}"/>
              </a:ext>
            </a:extLst>
          </p:cNvPr>
          <p:cNvPicPr>
            <a:picLocks noChangeAspect="1"/>
          </p:cNvPicPr>
          <p:nvPr/>
        </p:nvPicPr>
        <p:blipFill>
          <a:blip r:embed="rId2"/>
          <a:stretch>
            <a:fillRect/>
          </a:stretch>
        </p:blipFill>
        <p:spPr>
          <a:xfrm>
            <a:off x="9940776" y="197920"/>
            <a:ext cx="1808630" cy="643673"/>
          </a:xfrm>
          <a:prstGeom prst="rect">
            <a:avLst/>
          </a:prstGeom>
        </p:spPr>
      </p:pic>
    </p:spTree>
    <p:extLst>
      <p:ext uri="{BB962C8B-B14F-4D97-AF65-F5344CB8AC3E}">
        <p14:creationId xmlns:p14="http://schemas.microsoft.com/office/powerpoint/2010/main" val="153728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E4340-D8FC-D36D-F99F-A40ECC5C3236}"/>
              </a:ext>
            </a:extLst>
          </p:cNvPr>
          <p:cNvPicPr>
            <a:picLocks noChangeAspect="1"/>
          </p:cNvPicPr>
          <p:nvPr/>
        </p:nvPicPr>
        <p:blipFill>
          <a:blip r:embed="rId2"/>
          <a:stretch>
            <a:fillRect/>
          </a:stretch>
        </p:blipFill>
        <p:spPr>
          <a:xfrm>
            <a:off x="9940776" y="197920"/>
            <a:ext cx="1808630" cy="643673"/>
          </a:xfrm>
          <a:prstGeom prst="rect">
            <a:avLst/>
          </a:prstGeom>
        </p:spPr>
      </p:pic>
      <p:sp>
        <p:nvSpPr>
          <p:cNvPr id="3" name="TextBox 2">
            <a:extLst>
              <a:ext uri="{FF2B5EF4-FFF2-40B4-BE49-F238E27FC236}">
                <a16:creationId xmlns:a16="http://schemas.microsoft.com/office/drawing/2014/main" id="{7BA7D620-72C9-65DC-C51E-6ADECFD30C28}"/>
              </a:ext>
            </a:extLst>
          </p:cNvPr>
          <p:cNvSpPr txBox="1"/>
          <p:nvPr/>
        </p:nvSpPr>
        <p:spPr>
          <a:xfrm>
            <a:off x="885824" y="917912"/>
            <a:ext cx="4848225" cy="5940088"/>
          </a:xfrm>
          <a:prstGeom prst="rect">
            <a:avLst/>
          </a:prstGeom>
          <a:noFill/>
        </p:spPr>
        <p:txBody>
          <a:bodyPr wrap="square" rtlCol="0">
            <a:spAutoFit/>
          </a:bodyPr>
          <a:lstStyle/>
          <a:p>
            <a:r>
              <a:rPr lang="en-GB" sz="2800" b="1" dirty="0"/>
              <a:t>Vascular Dementia</a:t>
            </a:r>
          </a:p>
          <a:p>
            <a:r>
              <a:rPr lang="en-GB" sz="2800" b="1" dirty="0"/>
              <a:t> </a:t>
            </a:r>
          </a:p>
          <a:p>
            <a:r>
              <a:rPr lang="en-GB" dirty="0"/>
              <a:t>20 – 30% of all dementias</a:t>
            </a:r>
          </a:p>
          <a:p>
            <a:r>
              <a:rPr lang="en-GB" dirty="0"/>
              <a:t>Occurs when blood supply to the brain is compromised   by arterial disease </a:t>
            </a:r>
          </a:p>
          <a:p>
            <a:r>
              <a:rPr lang="en-GB" dirty="0"/>
              <a:t>Can be a sudden onset or a gradual onset </a:t>
            </a:r>
          </a:p>
          <a:p>
            <a:r>
              <a:rPr lang="en-GB" dirty="0"/>
              <a:t>Memory loss and symptoms of arterial disease </a:t>
            </a:r>
          </a:p>
          <a:p>
            <a:r>
              <a:rPr lang="en-GB" dirty="0"/>
              <a:t>Such as Diabetes , High blood pressure , Circulatory issues </a:t>
            </a:r>
          </a:p>
          <a:p>
            <a:r>
              <a:rPr lang="en-GB" dirty="0"/>
              <a:t>Depression , Anxiety</a:t>
            </a:r>
          </a:p>
          <a:p>
            <a:r>
              <a:rPr lang="en-GB" dirty="0"/>
              <a:t>Lack of interest or motivation </a:t>
            </a:r>
          </a:p>
          <a:p>
            <a:r>
              <a:rPr lang="en-GB" dirty="0"/>
              <a:t>History of smoking – very common</a:t>
            </a:r>
          </a:p>
          <a:p>
            <a:endParaRPr lang="en-GB" dirty="0"/>
          </a:p>
          <a:p>
            <a:r>
              <a:rPr lang="en-GB" dirty="0"/>
              <a:t>30% of vascular dementia caused by a stroke</a:t>
            </a:r>
          </a:p>
          <a:p>
            <a:endParaRPr lang="en-GB" dirty="0"/>
          </a:p>
          <a:p>
            <a:endParaRPr lang="en-GB" dirty="0"/>
          </a:p>
          <a:p>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E1F91784-F7A6-ED68-88C7-E057367C9457}"/>
              </a:ext>
            </a:extLst>
          </p:cNvPr>
          <p:cNvSpPr/>
          <p:nvPr/>
        </p:nvSpPr>
        <p:spPr>
          <a:xfrm>
            <a:off x="6334125" y="1306115"/>
            <a:ext cx="5133975" cy="411361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How may Vascular Dementia lead to falls?</a:t>
            </a:r>
          </a:p>
          <a:p>
            <a:pPr algn="ctr"/>
            <a:r>
              <a:rPr lang="en-GB" dirty="0">
                <a:solidFill>
                  <a:schemeClr val="tx1"/>
                </a:solidFill>
              </a:rPr>
              <a:t>Forgetting to ask for help </a:t>
            </a:r>
          </a:p>
          <a:p>
            <a:pPr algn="ctr"/>
            <a:r>
              <a:rPr lang="en-GB" dirty="0">
                <a:solidFill>
                  <a:schemeClr val="tx1"/>
                </a:solidFill>
              </a:rPr>
              <a:t>Example : Getting up without waiting for assistance </a:t>
            </a:r>
          </a:p>
          <a:p>
            <a:pPr algn="ctr"/>
            <a:r>
              <a:rPr lang="en-GB" dirty="0">
                <a:solidFill>
                  <a:schemeClr val="tx1"/>
                </a:solidFill>
              </a:rPr>
              <a:t>Blurred vision , dizziness – due to high </a:t>
            </a:r>
            <a:r>
              <a:rPr lang="en-GB" dirty="0" err="1">
                <a:solidFill>
                  <a:schemeClr val="tx1"/>
                </a:solidFill>
              </a:rPr>
              <a:t>bP</a:t>
            </a:r>
            <a:endParaRPr lang="en-GB" dirty="0">
              <a:solidFill>
                <a:schemeClr val="tx1"/>
              </a:solidFill>
            </a:endParaRPr>
          </a:p>
          <a:p>
            <a:pPr algn="ctr"/>
            <a:r>
              <a:rPr lang="en-GB" dirty="0">
                <a:solidFill>
                  <a:schemeClr val="tx1"/>
                </a:solidFill>
              </a:rPr>
              <a:t>Example : Loss of balance </a:t>
            </a:r>
          </a:p>
          <a:p>
            <a:pPr algn="ctr"/>
            <a:r>
              <a:rPr lang="en-GB" dirty="0">
                <a:solidFill>
                  <a:schemeClr val="tx1"/>
                </a:solidFill>
              </a:rPr>
              <a:t>Depression/ Lack of interest  leading to reduced movement and sitting for long periods</a:t>
            </a:r>
          </a:p>
          <a:p>
            <a:pPr algn="ctr"/>
            <a:r>
              <a:rPr lang="en-GB" dirty="0">
                <a:solidFill>
                  <a:schemeClr val="tx1"/>
                </a:solidFill>
              </a:rPr>
              <a:t>Example : Muscle weakness – knees giving way </a:t>
            </a:r>
          </a:p>
          <a:p>
            <a:pPr algn="ctr"/>
            <a:r>
              <a:rPr lang="en-GB" dirty="0">
                <a:solidFill>
                  <a:schemeClr val="tx1"/>
                </a:solidFill>
              </a:rPr>
              <a:t>Increased fear of falling  due to heightened anxiety </a:t>
            </a:r>
          </a:p>
          <a:p>
            <a:pPr algn="ctr"/>
            <a:r>
              <a:rPr lang="en-GB" dirty="0">
                <a:solidFill>
                  <a:schemeClr val="tx1"/>
                </a:solidFill>
              </a:rPr>
              <a:t>Example :</a:t>
            </a:r>
          </a:p>
          <a:p>
            <a:pPr algn="ctr"/>
            <a:r>
              <a:rPr lang="en-GB" dirty="0">
                <a:solidFill>
                  <a:schemeClr val="tx1"/>
                </a:solidFill>
              </a:rPr>
              <a:t>Stroke </a:t>
            </a:r>
          </a:p>
        </p:txBody>
      </p:sp>
    </p:spTree>
    <p:extLst>
      <p:ext uri="{BB962C8B-B14F-4D97-AF65-F5344CB8AC3E}">
        <p14:creationId xmlns:p14="http://schemas.microsoft.com/office/powerpoint/2010/main" val="283232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B341A5-245C-BA66-BD0E-F7B7433E3BF6}"/>
              </a:ext>
            </a:extLst>
          </p:cNvPr>
          <p:cNvPicPr>
            <a:picLocks noChangeAspect="1"/>
          </p:cNvPicPr>
          <p:nvPr/>
        </p:nvPicPr>
        <p:blipFill>
          <a:blip r:embed="rId2"/>
          <a:stretch>
            <a:fillRect/>
          </a:stretch>
        </p:blipFill>
        <p:spPr>
          <a:xfrm>
            <a:off x="9994314" y="276959"/>
            <a:ext cx="1804572" cy="646232"/>
          </a:xfrm>
          <a:prstGeom prst="rect">
            <a:avLst/>
          </a:prstGeom>
        </p:spPr>
      </p:pic>
      <p:sp>
        <p:nvSpPr>
          <p:cNvPr id="4" name="TextBox 3">
            <a:extLst>
              <a:ext uri="{FF2B5EF4-FFF2-40B4-BE49-F238E27FC236}">
                <a16:creationId xmlns:a16="http://schemas.microsoft.com/office/drawing/2014/main" id="{E59C653B-D455-C3F3-D599-35C500671216}"/>
              </a:ext>
            </a:extLst>
          </p:cNvPr>
          <p:cNvSpPr txBox="1"/>
          <p:nvPr/>
        </p:nvSpPr>
        <p:spPr>
          <a:xfrm>
            <a:off x="485775" y="647700"/>
            <a:ext cx="5505450" cy="5909310"/>
          </a:xfrm>
          <a:prstGeom prst="rect">
            <a:avLst/>
          </a:prstGeom>
          <a:solidFill>
            <a:srgbClr val="FFFFCC"/>
          </a:solidFill>
        </p:spPr>
        <p:txBody>
          <a:bodyPr wrap="square" rtlCol="0">
            <a:spAutoFit/>
          </a:bodyPr>
          <a:lstStyle/>
          <a:p>
            <a:r>
              <a:rPr lang="en-GB" b="1" dirty="0"/>
              <a:t>Case Study</a:t>
            </a:r>
          </a:p>
          <a:p>
            <a:endParaRPr lang="en-GB" dirty="0"/>
          </a:p>
          <a:p>
            <a:r>
              <a:rPr lang="en-GB" dirty="0"/>
              <a:t>Jane worked her whole life as a nurse for the NHS. After retiring she continued to provide care and support to others regularly volunteering at the hospice along the road from her home. </a:t>
            </a:r>
          </a:p>
          <a:p>
            <a:endParaRPr lang="en-GB" dirty="0"/>
          </a:p>
          <a:p>
            <a:r>
              <a:rPr lang="en-GB" dirty="0"/>
              <a:t>Two years ago, Jane experienced a stroke which has led to mild weakness along her right arm and leg and vascular dementia.  This led to her moving into a care home. </a:t>
            </a:r>
          </a:p>
          <a:p>
            <a:endParaRPr lang="en-GB" dirty="0"/>
          </a:p>
          <a:p>
            <a:r>
              <a:rPr lang="en-GB" dirty="0"/>
              <a:t>The vascular dementia meant that Jane forgets to ask for help and will often get up and forget her walking frame. Wanting to help others Jane often gets up and attempts to provide care to other residents causing numerous falls.  Due ot the right sided weakness experienced by the stroke Janes right knee also gives way sometimes leading to falls.</a:t>
            </a:r>
          </a:p>
          <a:p>
            <a:endParaRPr lang="en-GB" dirty="0"/>
          </a:p>
          <a:p>
            <a:endParaRPr lang="en-GB" dirty="0"/>
          </a:p>
        </p:txBody>
      </p:sp>
      <p:sp>
        <p:nvSpPr>
          <p:cNvPr id="5" name="TextBox 4">
            <a:extLst>
              <a:ext uri="{FF2B5EF4-FFF2-40B4-BE49-F238E27FC236}">
                <a16:creationId xmlns:a16="http://schemas.microsoft.com/office/drawing/2014/main" id="{811C1181-F3EE-0673-A78E-654FBFFE9927}"/>
              </a:ext>
            </a:extLst>
          </p:cNvPr>
          <p:cNvSpPr txBox="1"/>
          <p:nvPr/>
        </p:nvSpPr>
        <p:spPr>
          <a:xfrm>
            <a:off x="6324600" y="1228725"/>
            <a:ext cx="5143500" cy="1477328"/>
          </a:xfrm>
          <a:prstGeom prst="rect">
            <a:avLst/>
          </a:prstGeom>
          <a:solidFill>
            <a:schemeClr val="accent4">
              <a:lumMod val="20000"/>
              <a:lumOff val="80000"/>
            </a:schemeClr>
          </a:solidFill>
        </p:spPr>
        <p:txBody>
          <a:bodyPr wrap="square" rtlCol="0">
            <a:spAutoFit/>
          </a:bodyPr>
          <a:lstStyle/>
          <a:p>
            <a:r>
              <a:rPr lang="en-GB" b="1" dirty="0"/>
              <a:t>Falls History </a:t>
            </a:r>
          </a:p>
          <a:p>
            <a:r>
              <a:rPr lang="en-GB" dirty="0"/>
              <a:t>4 falls </a:t>
            </a:r>
          </a:p>
          <a:p>
            <a:r>
              <a:rPr lang="en-GB" dirty="0"/>
              <a:t>3 unwitnessed in other residents' rooms during day</a:t>
            </a:r>
          </a:p>
          <a:p>
            <a:r>
              <a:rPr lang="en-GB" dirty="0"/>
              <a:t>1 witnessed – right knee gave way whilst mobilising without walking frame   </a:t>
            </a:r>
          </a:p>
        </p:txBody>
      </p:sp>
      <p:sp>
        <p:nvSpPr>
          <p:cNvPr id="6" name="TextBox 5">
            <a:extLst>
              <a:ext uri="{FF2B5EF4-FFF2-40B4-BE49-F238E27FC236}">
                <a16:creationId xmlns:a16="http://schemas.microsoft.com/office/drawing/2014/main" id="{07FE8746-8552-DB58-929A-FAF588888AFB}"/>
              </a:ext>
            </a:extLst>
          </p:cNvPr>
          <p:cNvSpPr txBox="1"/>
          <p:nvPr/>
        </p:nvSpPr>
        <p:spPr>
          <a:xfrm>
            <a:off x="6410325" y="3124200"/>
            <a:ext cx="5143500" cy="3416320"/>
          </a:xfrm>
          <a:prstGeom prst="rect">
            <a:avLst/>
          </a:prstGeom>
          <a:solidFill>
            <a:schemeClr val="accent4">
              <a:lumMod val="60000"/>
              <a:lumOff val="40000"/>
            </a:schemeClr>
          </a:solidFill>
        </p:spPr>
        <p:txBody>
          <a:bodyPr wrap="square" rtlCol="0">
            <a:spAutoFit/>
          </a:bodyPr>
          <a:lstStyle/>
          <a:p>
            <a:r>
              <a:rPr lang="en-GB" b="1" dirty="0"/>
              <a:t>Plan</a:t>
            </a:r>
          </a:p>
          <a:p>
            <a:endParaRPr lang="en-GB" b="1" dirty="0"/>
          </a:p>
          <a:p>
            <a:r>
              <a:rPr lang="en-GB" b="1" dirty="0"/>
              <a:t>Referred to dementia outreach for support and advice. </a:t>
            </a:r>
          </a:p>
          <a:p>
            <a:r>
              <a:rPr lang="en-GB" b="1" dirty="0"/>
              <a:t>Moved room to area of home which is not as busy – less buzzers going off </a:t>
            </a:r>
          </a:p>
          <a:p>
            <a:r>
              <a:rPr lang="en-GB" b="1" dirty="0"/>
              <a:t>Sensor matt in situ </a:t>
            </a:r>
          </a:p>
          <a:p>
            <a:r>
              <a:rPr lang="en-GB" b="1" dirty="0"/>
              <a:t>Signage placed on table in room reminding Jane to use her walking frame </a:t>
            </a:r>
          </a:p>
          <a:p>
            <a:r>
              <a:rPr lang="en-GB" b="1" dirty="0"/>
              <a:t>ACTION Falls checklist completed </a:t>
            </a:r>
          </a:p>
          <a:p>
            <a:endParaRPr lang="en-GB" b="1" dirty="0"/>
          </a:p>
          <a:p>
            <a:endParaRPr lang="en-GB" b="1" dirty="0"/>
          </a:p>
        </p:txBody>
      </p:sp>
    </p:spTree>
    <p:extLst>
      <p:ext uri="{BB962C8B-B14F-4D97-AF65-F5344CB8AC3E}">
        <p14:creationId xmlns:p14="http://schemas.microsoft.com/office/powerpoint/2010/main" val="2298525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D2599A444FAD4690D2547DCDAE5698" ma:contentTypeVersion="15" ma:contentTypeDescription="Create a new document." ma:contentTypeScope="" ma:versionID="247e693a692597ef907bf2b2ba3b4cb0">
  <xsd:schema xmlns:xsd="http://www.w3.org/2001/XMLSchema" xmlns:xs="http://www.w3.org/2001/XMLSchema" xmlns:p="http://schemas.microsoft.com/office/2006/metadata/properties" xmlns:ns3="1c32b1b6-0641-400a-835c-f780e03a191f" xmlns:ns4="9e5d45f7-72f5-429d-9e13-034bdc86256c" targetNamespace="http://schemas.microsoft.com/office/2006/metadata/properties" ma:root="true" ma:fieldsID="d0af7bc84e49b1d2299ecd24546cf35f" ns3:_="" ns4:_="">
    <xsd:import namespace="1c32b1b6-0641-400a-835c-f780e03a191f"/>
    <xsd:import namespace="9e5d45f7-72f5-429d-9e13-034bdc86256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2b1b6-0641-400a-835c-f780e03a1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5d45f7-72f5-429d-9e13-034bdc8625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c32b1b6-0641-400a-835c-f780e03a191f" xsi:nil="true"/>
  </documentManagement>
</p:properties>
</file>

<file path=customXml/itemProps1.xml><?xml version="1.0" encoding="utf-8"?>
<ds:datastoreItem xmlns:ds="http://schemas.openxmlformats.org/officeDocument/2006/customXml" ds:itemID="{EC4BE53D-C3D7-481C-B67A-D14F6B971A8A}">
  <ds:schemaRefs>
    <ds:schemaRef ds:uri="http://schemas.microsoft.com/sharepoint/v3/contenttype/forms"/>
  </ds:schemaRefs>
</ds:datastoreItem>
</file>

<file path=customXml/itemProps2.xml><?xml version="1.0" encoding="utf-8"?>
<ds:datastoreItem xmlns:ds="http://schemas.openxmlformats.org/officeDocument/2006/customXml" ds:itemID="{4BF248F0-C6F9-4E4E-807D-DD26250BA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2b1b6-0641-400a-835c-f780e03a191f"/>
    <ds:schemaRef ds:uri="9e5d45f7-72f5-429d-9e13-034bdc8625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75C4FD-478C-4589-914B-39888D35C602}">
  <ds:schemaRefs>
    <ds:schemaRef ds:uri="http://purl.org/dc/dcmitype/"/>
    <ds:schemaRef ds:uri="1c32b1b6-0641-400a-835c-f780e03a191f"/>
    <ds:schemaRef ds:uri="http://schemas.microsoft.com/office/2006/documentManagement/types"/>
    <ds:schemaRef ds:uri="http://purl.org/dc/terms/"/>
    <ds:schemaRef ds:uri="http://schemas.microsoft.com/office/2006/metadata/properties"/>
    <ds:schemaRef ds:uri="http://schemas.microsoft.com/office/infopath/2007/PartnerControls"/>
    <ds:schemaRef ds:uri="9e5d45f7-72f5-429d-9e13-034bdc86256c"/>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312</TotalTime>
  <Words>2093</Words>
  <Application>Microsoft Office PowerPoint</Application>
  <PresentationFormat>Widescreen</PresentationFormat>
  <Paragraphs>253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FSPimlico</vt:lpstr>
      <vt:lpstr>inherit</vt:lpstr>
      <vt:lpstr>Office Theme</vt:lpstr>
      <vt:lpstr>Dementia &amp; Falls in Care Homes  </vt:lpstr>
      <vt:lpstr>Content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and Falls</dc:title>
  <dc:creator>Victoria Place</dc:creator>
  <cp:lastModifiedBy>Victoria Place</cp:lastModifiedBy>
  <cp:revision>17</cp:revision>
  <dcterms:created xsi:type="dcterms:W3CDTF">2024-08-13T14:04:59Z</dcterms:created>
  <dcterms:modified xsi:type="dcterms:W3CDTF">2024-11-27T08:50:20Z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0x01010069D2599A444FAD4690D2547DCDAE5698</vt:lpwstr>
  </property>
</Properties>
</file>