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556500" cy="10693400"/>
  <p:notesSz cx="6858000" cy="9144000"/>
  <p:embeddedFontLst>
    <p:embeddedFont>
      <p:font typeface="Arial Bold" panose="020B0704020202020204" pitchFamily="34" charset="0"/>
      <p:regular r:id="rId5"/>
      <p:bold r:id="rId6"/>
    </p:embeddedFont>
    <p:embeddedFont>
      <p:font typeface="Montserrat" panose="00000500000000000000" pitchFamily="2"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63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bleStyles" Target="tableStyles.xml"/><Relationship Id="rId5" Type="http://schemas.openxmlformats.org/officeDocument/2006/relationships/font" Target="fonts/font1.fntdata"/><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hyperlink" Target="https://makingourmove.org.uk/news/getting-out-and-about-in-carlton/"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youtu.be/8xE2I7QKnAs?si=bNs1N-9AUhxQGgS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170" y="599435"/>
            <a:ext cx="2476706" cy="1715827"/>
            <a:chOff x="0" y="0"/>
            <a:chExt cx="3302275" cy="2287770"/>
          </a:xfrm>
        </p:grpSpPr>
        <p:grpSp>
          <p:nvGrpSpPr>
            <p:cNvPr id="3" name="Group 3"/>
            <p:cNvGrpSpPr/>
            <p:nvPr/>
          </p:nvGrpSpPr>
          <p:grpSpPr>
            <a:xfrm>
              <a:off x="0" y="0"/>
              <a:ext cx="2335918" cy="2287770"/>
              <a:chOff x="0" y="0"/>
              <a:chExt cx="759512" cy="743857"/>
            </a:xfrm>
          </p:grpSpPr>
          <p:sp>
            <p:nvSpPr>
              <p:cNvPr id="4" name="Freeform 4"/>
              <p:cNvSpPr/>
              <p:nvPr/>
            </p:nvSpPr>
            <p:spPr>
              <a:xfrm>
                <a:off x="0" y="0"/>
                <a:ext cx="759512" cy="743857"/>
              </a:xfrm>
              <a:custGeom>
                <a:avLst/>
                <a:gdLst/>
                <a:ahLst/>
                <a:cxnLst/>
                <a:rect l="l" t="t" r="r" b="b"/>
                <a:pathLst>
                  <a:path w="759512" h="743857">
                    <a:moveTo>
                      <a:pt x="379756" y="0"/>
                    </a:moveTo>
                    <a:cubicBezTo>
                      <a:pt x="170022" y="0"/>
                      <a:pt x="0" y="166518"/>
                      <a:pt x="0" y="371928"/>
                    </a:cubicBezTo>
                    <a:cubicBezTo>
                      <a:pt x="0" y="577339"/>
                      <a:pt x="170022" y="743857"/>
                      <a:pt x="379756" y="743857"/>
                    </a:cubicBezTo>
                    <a:cubicBezTo>
                      <a:pt x="589489" y="743857"/>
                      <a:pt x="759512" y="577339"/>
                      <a:pt x="759512" y="371928"/>
                    </a:cubicBezTo>
                    <a:cubicBezTo>
                      <a:pt x="759512" y="166518"/>
                      <a:pt x="589489" y="0"/>
                      <a:pt x="379756" y="0"/>
                    </a:cubicBezTo>
                    <a:close/>
                  </a:path>
                </a:pathLst>
              </a:custGeom>
              <a:solidFill>
                <a:srgbClr val="00A499"/>
              </a:solidFill>
              <a:ln cap="sq">
                <a:noFill/>
                <a:prstDash val="solid"/>
                <a:miter/>
              </a:ln>
            </p:spPr>
            <p:txBody>
              <a:bodyPr/>
              <a:lstStyle/>
              <a:p>
                <a:endParaRPr lang="en-GB"/>
              </a:p>
            </p:txBody>
          </p:sp>
          <p:sp>
            <p:nvSpPr>
              <p:cNvPr id="5" name="TextBox 5"/>
              <p:cNvSpPr txBox="1"/>
              <p:nvPr/>
            </p:nvSpPr>
            <p:spPr>
              <a:xfrm>
                <a:off x="71204" y="50687"/>
                <a:ext cx="617103" cy="623434"/>
              </a:xfrm>
              <a:prstGeom prst="rect">
                <a:avLst/>
              </a:prstGeom>
            </p:spPr>
            <p:txBody>
              <a:bodyPr lIns="50800" tIns="50800" rIns="50800" bIns="50800" rtlCol="0" anchor="ctr"/>
              <a:lstStyle/>
              <a:p>
                <a:pPr algn="ctr">
                  <a:lnSpc>
                    <a:spcPts val="2339"/>
                  </a:lnSpc>
                </a:pPr>
                <a:endParaRPr/>
              </a:p>
            </p:txBody>
          </p:sp>
        </p:grpSp>
        <p:sp>
          <p:nvSpPr>
            <p:cNvPr id="6" name="Freeform 6"/>
            <p:cNvSpPr/>
            <p:nvPr/>
          </p:nvSpPr>
          <p:spPr>
            <a:xfrm>
              <a:off x="465537" y="212869"/>
              <a:ext cx="889985" cy="814337"/>
            </a:xfrm>
            <a:custGeom>
              <a:avLst/>
              <a:gdLst/>
              <a:ahLst/>
              <a:cxnLst/>
              <a:rect l="l" t="t" r="r" b="b"/>
              <a:pathLst>
                <a:path w="889985" h="814337">
                  <a:moveTo>
                    <a:pt x="0" y="0"/>
                  </a:moveTo>
                  <a:lnTo>
                    <a:pt x="889986" y="0"/>
                  </a:lnTo>
                  <a:lnTo>
                    <a:pt x="889986" y="814336"/>
                  </a:lnTo>
                  <a:lnTo>
                    <a:pt x="0" y="8143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346179" y="829327"/>
              <a:ext cx="2956097" cy="918460"/>
            </a:xfrm>
            <a:prstGeom prst="rect">
              <a:avLst/>
            </a:prstGeom>
          </p:spPr>
          <p:txBody>
            <a:bodyPr lIns="0" tIns="0" rIns="0" bIns="0" rtlCol="0" anchor="t">
              <a:spAutoFit/>
            </a:bodyPr>
            <a:lstStyle/>
            <a:p>
              <a:pPr algn="l">
                <a:lnSpc>
                  <a:spcPts val="1423"/>
                </a:lnSpc>
              </a:pPr>
              <a:r>
                <a:rPr lang="en-US" sz="1423" spc="-71">
                  <a:solidFill>
                    <a:srgbClr val="000000"/>
                  </a:solidFill>
                  <a:latin typeface="Arial Bold"/>
                  <a:ea typeface="Arial Bold"/>
                  <a:cs typeface="Arial Bold"/>
                  <a:sym typeface="Arial Bold"/>
                </a:rPr>
                <a:t>                   COPRODUCTION</a:t>
              </a:r>
            </a:p>
            <a:p>
              <a:pPr algn="l">
                <a:lnSpc>
                  <a:spcPts val="3526"/>
                </a:lnSpc>
              </a:pPr>
              <a:r>
                <a:rPr lang="en-US" sz="3526" spc="-176">
                  <a:solidFill>
                    <a:srgbClr val="000000"/>
                  </a:solidFill>
                  <a:latin typeface="Arial Bold"/>
                  <a:ea typeface="Arial Bold"/>
                  <a:cs typeface="Arial Bold"/>
                  <a:sym typeface="Arial Bold"/>
                </a:rPr>
                <a:t>Case study</a:t>
              </a:r>
            </a:p>
          </p:txBody>
        </p:sp>
        <p:sp>
          <p:nvSpPr>
            <p:cNvPr id="8" name="TextBox 8"/>
            <p:cNvSpPr txBox="1"/>
            <p:nvPr/>
          </p:nvSpPr>
          <p:spPr>
            <a:xfrm>
              <a:off x="149285" y="1614674"/>
              <a:ext cx="3104193" cy="133113"/>
            </a:xfrm>
            <a:prstGeom prst="rect">
              <a:avLst/>
            </a:prstGeom>
          </p:spPr>
          <p:txBody>
            <a:bodyPr lIns="0" tIns="0" rIns="0" bIns="0" rtlCol="0" anchor="t">
              <a:spAutoFit/>
            </a:bodyPr>
            <a:lstStyle/>
            <a:p>
              <a:pPr algn="ctr">
                <a:lnSpc>
                  <a:spcPts val="632"/>
                </a:lnSpc>
              </a:pPr>
              <a:r>
                <a:rPr lang="en-US" sz="632">
                  <a:solidFill>
                    <a:srgbClr val="252728"/>
                  </a:solidFill>
                  <a:latin typeface="Arial Bold"/>
                  <a:ea typeface="Arial Bold"/>
                  <a:cs typeface="Arial Bold"/>
                  <a:sym typeface="Arial Bold"/>
                </a:rPr>
                <a:t>TALK. LISTEN. CREATE. INSPIRE. CONNECT</a:t>
              </a:r>
            </a:p>
          </p:txBody>
        </p:sp>
      </p:grpSp>
      <p:sp>
        <p:nvSpPr>
          <p:cNvPr id="9" name="Freeform 9"/>
          <p:cNvSpPr/>
          <p:nvPr/>
        </p:nvSpPr>
        <p:spPr>
          <a:xfrm>
            <a:off x="193448" y="2496237"/>
            <a:ext cx="2974599" cy="573179"/>
          </a:xfrm>
          <a:custGeom>
            <a:avLst/>
            <a:gdLst/>
            <a:ahLst/>
            <a:cxnLst/>
            <a:rect l="l" t="t" r="r" b="b"/>
            <a:pathLst>
              <a:path w="2974599" h="573179">
                <a:moveTo>
                  <a:pt x="0" y="0"/>
                </a:moveTo>
                <a:lnTo>
                  <a:pt x="2974599" y="0"/>
                </a:lnTo>
                <a:lnTo>
                  <a:pt x="2974599" y="573179"/>
                </a:lnTo>
                <a:lnTo>
                  <a:pt x="0" y="573179"/>
                </a:lnTo>
                <a:lnTo>
                  <a:pt x="0" y="0"/>
                </a:lnTo>
                <a:close/>
              </a:path>
            </a:pathLst>
          </a:custGeom>
          <a:blipFill>
            <a:blip r:embed="rId4"/>
            <a:stretch>
              <a:fillRect l="-19906" t="-118045" r="-84004" b="-377209"/>
            </a:stretch>
          </a:blipFill>
        </p:spPr>
        <p:txBody>
          <a:bodyPr/>
          <a:lstStyle/>
          <a:p>
            <a:endParaRPr lang="en-GB"/>
          </a:p>
        </p:txBody>
      </p:sp>
      <p:sp>
        <p:nvSpPr>
          <p:cNvPr id="10" name="Freeform 10"/>
          <p:cNvSpPr/>
          <p:nvPr/>
        </p:nvSpPr>
        <p:spPr>
          <a:xfrm>
            <a:off x="6341000" y="178457"/>
            <a:ext cx="926000" cy="367722"/>
          </a:xfrm>
          <a:custGeom>
            <a:avLst/>
            <a:gdLst/>
            <a:ahLst/>
            <a:cxnLst/>
            <a:rect l="l" t="t" r="r" b="b"/>
            <a:pathLst>
              <a:path w="926000" h="367722">
                <a:moveTo>
                  <a:pt x="0" y="0"/>
                </a:moveTo>
                <a:lnTo>
                  <a:pt x="926000" y="0"/>
                </a:lnTo>
                <a:lnTo>
                  <a:pt x="926000" y="367721"/>
                </a:lnTo>
                <a:lnTo>
                  <a:pt x="0" y="367721"/>
                </a:lnTo>
                <a:lnTo>
                  <a:pt x="0" y="0"/>
                </a:lnTo>
                <a:close/>
              </a:path>
            </a:pathLst>
          </a:custGeom>
          <a:blipFill>
            <a:blip r:embed="rId5"/>
            <a:stretch>
              <a:fillRect l="-7484" t="-94817" r="-7218" b="-93909"/>
            </a:stretch>
          </a:blipFill>
        </p:spPr>
        <p:txBody>
          <a:bodyPr/>
          <a:lstStyle/>
          <a:p>
            <a:endParaRPr lang="en-GB"/>
          </a:p>
        </p:txBody>
      </p:sp>
      <p:grpSp>
        <p:nvGrpSpPr>
          <p:cNvPr id="11" name="Group 11"/>
          <p:cNvGrpSpPr/>
          <p:nvPr/>
        </p:nvGrpSpPr>
        <p:grpSpPr>
          <a:xfrm>
            <a:off x="3332735" y="2593931"/>
            <a:ext cx="4223765" cy="351463"/>
            <a:chOff x="0" y="0"/>
            <a:chExt cx="5631687" cy="468617"/>
          </a:xfrm>
        </p:grpSpPr>
        <p:grpSp>
          <p:nvGrpSpPr>
            <p:cNvPr id="12" name="Group 12"/>
            <p:cNvGrpSpPr/>
            <p:nvPr/>
          </p:nvGrpSpPr>
          <p:grpSpPr>
            <a:xfrm>
              <a:off x="0" y="0"/>
              <a:ext cx="5631687" cy="468617"/>
              <a:chOff x="0" y="0"/>
              <a:chExt cx="1352288" cy="112525"/>
            </a:xfrm>
          </p:grpSpPr>
          <p:sp>
            <p:nvSpPr>
              <p:cNvPr id="13" name="Freeform 13"/>
              <p:cNvSpPr/>
              <p:nvPr/>
            </p:nvSpPr>
            <p:spPr>
              <a:xfrm>
                <a:off x="0" y="0"/>
                <a:ext cx="1352288" cy="112525"/>
              </a:xfrm>
              <a:custGeom>
                <a:avLst/>
                <a:gdLst/>
                <a:ahLst/>
                <a:cxnLst/>
                <a:rect l="l" t="t" r="r" b="b"/>
                <a:pathLst>
                  <a:path w="1352288" h="112525">
                    <a:moveTo>
                      <a:pt x="0" y="0"/>
                    </a:moveTo>
                    <a:lnTo>
                      <a:pt x="1352288" y="0"/>
                    </a:lnTo>
                    <a:lnTo>
                      <a:pt x="1352288" y="112525"/>
                    </a:lnTo>
                    <a:lnTo>
                      <a:pt x="0" y="112525"/>
                    </a:lnTo>
                    <a:close/>
                  </a:path>
                </a:pathLst>
              </a:custGeom>
              <a:solidFill>
                <a:srgbClr val="00A499"/>
              </a:solidFill>
            </p:spPr>
            <p:txBody>
              <a:bodyPr/>
              <a:lstStyle/>
              <a:p>
                <a:endParaRPr lang="en-GB"/>
              </a:p>
            </p:txBody>
          </p:sp>
          <p:sp>
            <p:nvSpPr>
              <p:cNvPr id="14" name="TextBox 14"/>
              <p:cNvSpPr txBox="1"/>
              <p:nvPr/>
            </p:nvSpPr>
            <p:spPr>
              <a:xfrm>
                <a:off x="0" y="-19050"/>
                <a:ext cx="1352288" cy="131575"/>
              </a:xfrm>
              <a:prstGeom prst="rect">
                <a:avLst/>
              </a:prstGeom>
            </p:spPr>
            <p:txBody>
              <a:bodyPr lIns="50800" tIns="50800" rIns="50800" bIns="50800" rtlCol="0" anchor="ctr"/>
              <a:lstStyle/>
              <a:p>
                <a:pPr algn="ctr">
                  <a:lnSpc>
                    <a:spcPts val="1688"/>
                  </a:lnSpc>
                </a:pPr>
                <a:endParaRPr/>
              </a:p>
            </p:txBody>
          </p:sp>
        </p:grpSp>
        <p:sp>
          <p:nvSpPr>
            <p:cNvPr id="15" name="TextBox 15"/>
            <p:cNvSpPr txBox="1"/>
            <p:nvPr/>
          </p:nvSpPr>
          <p:spPr>
            <a:xfrm>
              <a:off x="831689" y="-27220"/>
              <a:ext cx="3479471" cy="437332"/>
            </a:xfrm>
            <a:prstGeom prst="rect">
              <a:avLst/>
            </a:prstGeom>
          </p:spPr>
          <p:txBody>
            <a:bodyPr lIns="0" tIns="0" rIns="0" bIns="0" rtlCol="0" anchor="t">
              <a:spAutoFit/>
            </a:bodyPr>
            <a:lstStyle/>
            <a:p>
              <a:pPr algn="r">
                <a:lnSpc>
                  <a:spcPts val="2507"/>
                </a:lnSpc>
                <a:spcBef>
                  <a:spcPct val="0"/>
                </a:spcBef>
              </a:pPr>
              <a:r>
                <a:rPr lang="en-US" sz="1790">
                  <a:solidFill>
                    <a:srgbClr val="FFFFFF"/>
                  </a:solidFill>
                  <a:latin typeface="Arial Bold"/>
                  <a:ea typeface="Arial Bold"/>
                  <a:cs typeface="Arial Bold"/>
                  <a:sym typeface="Arial Bold"/>
                </a:rPr>
                <a:t>Age Friendly Carlton</a:t>
              </a:r>
            </a:p>
          </p:txBody>
        </p:sp>
      </p:grpSp>
      <p:sp>
        <p:nvSpPr>
          <p:cNvPr id="16" name="TextBox 16"/>
          <p:cNvSpPr txBox="1"/>
          <p:nvPr/>
        </p:nvSpPr>
        <p:spPr>
          <a:xfrm>
            <a:off x="110325" y="3091247"/>
            <a:ext cx="7449675" cy="1507490"/>
          </a:xfrm>
          <a:prstGeom prst="rect">
            <a:avLst/>
          </a:prstGeom>
        </p:spPr>
        <p:txBody>
          <a:bodyPr lIns="0" tIns="0" rIns="0" bIns="0" rtlCol="0" anchor="t">
            <a:spAutoFit/>
          </a:bodyPr>
          <a:lstStyle/>
          <a:p>
            <a:pPr algn="l">
              <a:lnSpc>
                <a:spcPts val="1960"/>
              </a:lnSpc>
              <a:spcBef>
                <a:spcPct val="0"/>
              </a:spcBef>
            </a:pPr>
            <a:r>
              <a:rPr lang="en-US" sz="1400">
                <a:solidFill>
                  <a:srgbClr val="000000"/>
                </a:solidFill>
                <a:latin typeface="Arial Bold"/>
                <a:ea typeface="Arial Bold"/>
                <a:cs typeface="Arial Bold"/>
                <a:sym typeface="Arial Bold"/>
              </a:rPr>
              <a:t>Aim of the project: </a:t>
            </a:r>
            <a:r>
              <a:rPr lang="en-US" sz="1400">
                <a:solidFill>
                  <a:srgbClr val="000000"/>
                </a:solidFill>
                <a:latin typeface="Arial"/>
                <a:ea typeface="Arial"/>
                <a:cs typeface="Arial"/>
                <a:sym typeface="Arial"/>
              </a:rPr>
              <a:t>Re-launch Age Friendly Carlton.</a:t>
            </a:r>
          </a:p>
          <a:p>
            <a:pPr algn="l">
              <a:lnSpc>
                <a:spcPts val="1960"/>
              </a:lnSpc>
              <a:spcBef>
                <a:spcPct val="0"/>
              </a:spcBef>
            </a:pPr>
            <a:r>
              <a:rPr lang="en-US" sz="1400">
                <a:solidFill>
                  <a:srgbClr val="000000"/>
                </a:solidFill>
                <a:latin typeface="Arial Bold"/>
                <a:ea typeface="Arial Bold"/>
                <a:cs typeface="Arial Bold"/>
                <a:sym typeface="Arial Bold"/>
              </a:rPr>
              <a:t>Area:</a:t>
            </a:r>
            <a:r>
              <a:rPr lang="en-US" sz="1400">
                <a:solidFill>
                  <a:srgbClr val="000000"/>
                </a:solidFill>
                <a:latin typeface="Arial"/>
                <a:ea typeface="Arial"/>
                <a:cs typeface="Arial"/>
                <a:sym typeface="Arial"/>
              </a:rPr>
              <a:t> Carlton in Gedling Borough</a:t>
            </a:r>
          </a:p>
          <a:p>
            <a:pPr algn="l">
              <a:lnSpc>
                <a:spcPts val="1960"/>
              </a:lnSpc>
              <a:spcBef>
                <a:spcPct val="0"/>
              </a:spcBef>
            </a:pPr>
            <a:r>
              <a:rPr lang="en-US" sz="1400">
                <a:solidFill>
                  <a:srgbClr val="000000"/>
                </a:solidFill>
                <a:latin typeface="Arial Bold"/>
                <a:ea typeface="Arial Bold"/>
                <a:cs typeface="Arial Bold"/>
                <a:sym typeface="Arial Bold"/>
              </a:rPr>
              <a:t>Who was involved: </a:t>
            </a:r>
            <a:r>
              <a:rPr lang="en-US" sz="1400">
                <a:solidFill>
                  <a:srgbClr val="000000"/>
                </a:solidFill>
                <a:latin typeface="Arial"/>
                <a:ea typeface="Arial"/>
                <a:cs typeface="Arial"/>
                <a:sym typeface="Arial"/>
              </a:rPr>
              <a:t>Carlton residents, Age Concern, Active Notts, Jigsaw &amp; Gedling Borough Council.</a:t>
            </a:r>
          </a:p>
          <a:p>
            <a:pPr algn="l">
              <a:lnSpc>
                <a:spcPts val="1960"/>
              </a:lnSpc>
              <a:spcBef>
                <a:spcPct val="0"/>
              </a:spcBef>
            </a:pPr>
            <a:r>
              <a:rPr lang="en-US" sz="1400">
                <a:solidFill>
                  <a:srgbClr val="000000"/>
                </a:solidFill>
                <a:latin typeface="Arial Bold"/>
                <a:ea typeface="Arial Bold"/>
                <a:cs typeface="Arial Bold"/>
                <a:sym typeface="Arial Bold"/>
              </a:rPr>
              <a:t>Learning area: </a:t>
            </a:r>
            <a:r>
              <a:rPr lang="en-US" sz="1400">
                <a:solidFill>
                  <a:srgbClr val="000000"/>
                </a:solidFill>
                <a:latin typeface="Arial"/>
                <a:ea typeface="Arial"/>
                <a:cs typeface="Arial"/>
                <a:sym typeface="Arial"/>
              </a:rPr>
              <a:t>Co-creation of resources &amp; the impact of coproduction on the people taking part. </a:t>
            </a:r>
          </a:p>
        </p:txBody>
      </p:sp>
      <p:grpSp>
        <p:nvGrpSpPr>
          <p:cNvPr id="17" name="Group 17"/>
          <p:cNvGrpSpPr/>
          <p:nvPr/>
        </p:nvGrpSpPr>
        <p:grpSpPr>
          <a:xfrm>
            <a:off x="11689" y="4843847"/>
            <a:ext cx="3641028" cy="1578992"/>
            <a:chOff x="0" y="0"/>
            <a:chExt cx="1218920" cy="528605"/>
          </a:xfrm>
        </p:grpSpPr>
        <p:sp>
          <p:nvSpPr>
            <p:cNvPr id="18" name="Freeform 18"/>
            <p:cNvSpPr/>
            <p:nvPr/>
          </p:nvSpPr>
          <p:spPr>
            <a:xfrm>
              <a:off x="0" y="0"/>
              <a:ext cx="1218920" cy="528605"/>
            </a:xfrm>
            <a:custGeom>
              <a:avLst/>
              <a:gdLst/>
              <a:ahLst/>
              <a:cxnLst/>
              <a:rect l="l" t="t" r="r" b="b"/>
              <a:pathLst>
                <a:path w="1218920" h="528605">
                  <a:moveTo>
                    <a:pt x="0" y="0"/>
                  </a:moveTo>
                  <a:lnTo>
                    <a:pt x="1218920" y="0"/>
                  </a:lnTo>
                  <a:lnTo>
                    <a:pt x="1218920" y="528605"/>
                  </a:lnTo>
                  <a:lnTo>
                    <a:pt x="0" y="528605"/>
                  </a:lnTo>
                  <a:close/>
                </a:path>
              </a:pathLst>
            </a:custGeom>
            <a:solidFill>
              <a:srgbClr val="00A499"/>
            </a:solidFill>
          </p:spPr>
          <p:txBody>
            <a:bodyPr/>
            <a:lstStyle/>
            <a:p>
              <a:endParaRPr lang="en-GB"/>
            </a:p>
          </p:txBody>
        </p:sp>
        <p:sp>
          <p:nvSpPr>
            <p:cNvPr id="19" name="TextBox 19"/>
            <p:cNvSpPr txBox="1"/>
            <p:nvPr/>
          </p:nvSpPr>
          <p:spPr>
            <a:xfrm>
              <a:off x="0" y="-19050"/>
              <a:ext cx="1218920" cy="547655"/>
            </a:xfrm>
            <a:prstGeom prst="rect">
              <a:avLst/>
            </a:prstGeom>
          </p:spPr>
          <p:txBody>
            <a:bodyPr lIns="54382" tIns="54382" rIns="54382" bIns="54382" rtlCol="0" anchor="ctr"/>
            <a:lstStyle/>
            <a:p>
              <a:pPr algn="ctr">
                <a:lnSpc>
                  <a:spcPts val="1688"/>
                </a:lnSpc>
              </a:pPr>
              <a:endParaRPr/>
            </a:p>
          </p:txBody>
        </p:sp>
      </p:grpSp>
      <p:sp>
        <p:nvSpPr>
          <p:cNvPr id="20" name="Freeform 20"/>
          <p:cNvSpPr/>
          <p:nvPr/>
        </p:nvSpPr>
        <p:spPr>
          <a:xfrm>
            <a:off x="193448" y="5951247"/>
            <a:ext cx="339444" cy="339444"/>
          </a:xfrm>
          <a:custGeom>
            <a:avLst/>
            <a:gdLst/>
            <a:ahLst/>
            <a:cxnLst/>
            <a:rect l="l" t="t" r="r" b="b"/>
            <a:pathLst>
              <a:path w="339444" h="339444">
                <a:moveTo>
                  <a:pt x="0" y="0"/>
                </a:moveTo>
                <a:lnTo>
                  <a:pt x="339443" y="0"/>
                </a:lnTo>
                <a:lnTo>
                  <a:pt x="339443" y="339444"/>
                </a:lnTo>
                <a:lnTo>
                  <a:pt x="0" y="3394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1" name="TextBox 21"/>
          <p:cNvSpPr txBox="1"/>
          <p:nvPr/>
        </p:nvSpPr>
        <p:spPr>
          <a:xfrm>
            <a:off x="110325" y="4898974"/>
            <a:ext cx="3443756" cy="1250421"/>
          </a:xfrm>
          <a:prstGeom prst="rect">
            <a:avLst/>
          </a:prstGeom>
        </p:spPr>
        <p:txBody>
          <a:bodyPr lIns="0" tIns="0" rIns="0" bIns="0" rtlCol="0" anchor="t">
            <a:spAutoFit/>
          </a:bodyPr>
          <a:lstStyle/>
          <a:p>
            <a:pPr algn="l">
              <a:lnSpc>
                <a:spcPts val="1960"/>
              </a:lnSpc>
            </a:pPr>
            <a:r>
              <a:rPr lang="en-US" sz="1400">
                <a:solidFill>
                  <a:srgbClr val="FFFFFF"/>
                </a:solidFill>
                <a:latin typeface="Arial Bold"/>
                <a:ea typeface="Arial Bold"/>
                <a:cs typeface="Arial Bold"/>
                <a:sym typeface="Arial Bold"/>
              </a:rPr>
              <a:t>Contents:</a:t>
            </a:r>
          </a:p>
          <a:p>
            <a:pPr marL="302261" lvl="1" indent="-151130" algn="l">
              <a:lnSpc>
                <a:spcPts val="1960"/>
              </a:lnSpc>
              <a:buFont typeface="Arial"/>
              <a:buChar char="•"/>
            </a:pPr>
            <a:r>
              <a:rPr lang="en-US" sz="1400">
                <a:solidFill>
                  <a:srgbClr val="FFFFFF"/>
                </a:solidFill>
                <a:latin typeface="Arial"/>
                <a:ea typeface="Arial"/>
                <a:cs typeface="Arial"/>
                <a:sym typeface="Arial"/>
              </a:rPr>
              <a:t>Scope of this work</a:t>
            </a:r>
          </a:p>
          <a:p>
            <a:pPr marL="302261" lvl="1" indent="-151130" algn="l">
              <a:lnSpc>
                <a:spcPts val="1960"/>
              </a:lnSpc>
              <a:buFont typeface="Arial"/>
              <a:buChar char="•"/>
            </a:pPr>
            <a:r>
              <a:rPr lang="en-US" sz="1400">
                <a:solidFill>
                  <a:srgbClr val="FFFFFF"/>
                </a:solidFill>
                <a:latin typeface="Arial"/>
                <a:ea typeface="Arial"/>
                <a:cs typeface="Arial"/>
                <a:sym typeface="Arial"/>
              </a:rPr>
              <a:t>The emotional impact of this coproduction approach</a:t>
            </a:r>
          </a:p>
          <a:p>
            <a:pPr algn="l">
              <a:lnSpc>
                <a:spcPts val="1948"/>
              </a:lnSpc>
              <a:spcBef>
                <a:spcPct val="0"/>
              </a:spcBef>
            </a:pPr>
            <a:endParaRPr lang="en-US" sz="1400">
              <a:solidFill>
                <a:srgbClr val="FFFFFF"/>
              </a:solidFill>
              <a:latin typeface="Arial"/>
              <a:ea typeface="Arial"/>
              <a:cs typeface="Arial"/>
              <a:sym typeface="Arial"/>
            </a:endParaRPr>
          </a:p>
        </p:txBody>
      </p:sp>
      <p:sp>
        <p:nvSpPr>
          <p:cNvPr id="22" name="TextBox 22"/>
          <p:cNvSpPr txBox="1"/>
          <p:nvPr/>
        </p:nvSpPr>
        <p:spPr>
          <a:xfrm>
            <a:off x="650477" y="5959134"/>
            <a:ext cx="2729077" cy="269240"/>
          </a:xfrm>
          <a:prstGeom prst="rect">
            <a:avLst/>
          </a:prstGeom>
        </p:spPr>
        <p:txBody>
          <a:bodyPr lIns="0" tIns="0" rIns="0" bIns="0" rtlCol="0" anchor="t">
            <a:spAutoFit/>
          </a:bodyPr>
          <a:lstStyle/>
          <a:p>
            <a:pPr algn="l">
              <a:lnSpc>
                <a:spcPts val="1959"/>
              </a:lnSpc>
              <a:spcBef>
                <a:spcPct val="0"/>
              </a:spcBef>
            </a:pPr>
            <a:r>
              <a:rPr lang="en-US" sz="1399">
                <a:solidFill>
                  <a:srgbClr val="FFFFFF"/>
                </a:solidFill>
                <a:latin typeface="Arial"/>
                <a:ea typeface="Arial"/>
                <a:cs typeface="Arial"/>
                <a:sym typeface="Arial"/>
              </a:rPr>
              <a:t>This will take you 10 mins to read. </a:t>
            </a:r>
          </a:p>
        </p:txBody>
      </p:sp>
      <p:sp>
        <p:nvSpPr>
          <p:cNvPr id="23" name="AutoShape 23"/>
          <p:cNvSpPr/>
          <p:nvPr/>
        </p:nvSpPr>
        <p:spPr>
          <a:xfrm flipV="1">
            <a:off x="3779974" y="4623947"/>
            <a:ext cx="51" cy="5716452"/>
          </a:xfrm>
          <a:prstGeom prst="line">
            <a:avLst/>
          </a:prstGeom>
          <a:ln w="114300" cap="flat">
            <a:solidFill>
              <a:srgbClr val="000000"/>
            </a:solidFill>
            <a:prstDash val="solid"/>
            <a:headEnd type="none" w="sm" len="sm"/>
            <a:tailEnd type="none" w="sm" len="sm"/>
          </a:ln>
        </p:spPr>
        <p:txBody>
          <a:bodyPr/>
          <a:lstStyle/>
          <a:p>
            <a:endParaRPr lang="en-GB"/>
          </a:p>
        </p:txBody>
      </p:sp>
      <p:grpSp>
        <p:nvGrpSpPr>
          <p:cNvPr id="24" name="Group 24"/>
          <p:cNvGrpSpPr/>
          <p:nvPr/>
        </p:nvGrpSpPr>
        <p:grpSpPr>
          <a:xfrm>
            <a:off x="3494179" y="717628"/>
            <a:ext cx="3922693" cy="1705050"/>
            <a:chOff x="0" y="0"/>
            <a:chExt cx="1869954" cy="812800"/>
          </a:xfrm>
        </p:grpSpPr>
        <p:sp>
          <p:nvSpPr>
            <p:cNvPr id="25" name="Freeform 25"/>
            <p:cNvSpPr/>
            <p:nvPr/>
          </p:nvSpPr>
          <p:spPr>
            <a:xfrm>
              <a:off x="0" y="0"/>
              <a:ext cx="1869954" cy="812800"/>
            </a:xfrm>
            <a:custGeom>
              <a:avLst/>
              <a:gdLst/>
              <a:ahLst/>
              <a:cxnLst/>
              <a:rect l="l" t="t" r="r" b="b"/>
              <a:pathLst>
                <a:path w="1869954" h="812800">
                  <a:moveTo>
                    <a:pt x="33552" y="0"/>
                  </a:moveTo>
                  <a:lnTo>
                    <a:pt x="1836402" y="0"/>
                  </a:lnTo>
                  <a:cubicBezTo>
                    <a:pt x="1845301" y="0"/>
                    <a:pt x="1853835" y="3535"/>
                    <a:pt x="1860127" y="9827"/>
                  </a:cubicBezTo>
                  <a:cubicBezTo>
                    <a:pt x="1866419" y="16119"/>
                    <a:pt x="1869954" y="24653"/>
                    <a:pt x="1869954" y="33552"/>
                  </a:cubicBezTo>
                  <a:lnTo>
                    <a:pt x="1869954" y="779248"/>
                  </a:lnTo>
                  <a:cubicBezTo>
                    <a:pt x="1869954" y="788147"/>
                    <a:pt x="1866419" y="796681"/>
                    <a:pt x="1860127" y="802973"/>
                  </a:cubicBezTo>
                  <a:cubicBezTo>
                    <a:pt x="1853835" y="809265"/>
                    <a:pt x="1845301" y="812800"/>
                    <a:pt x="1836402" y="812800"/>
                  </a:cubicBezTo>
                  <a:lnTo>
                    <a:pt x="33552" y="812800"/>
                  </a:lnTo>
                  <a:cubicBezTo>
                    <a:pt x="24653" y="812800"/>
                    <a:pt x="16119" y="809265"/>
                    <a:pt x="9827" y="802973"/>
                  </a:cubicBezTo>
                  <a:cubicBezTo>
                    <a:pt x="3535" y="796681"/>
                    <a:pt x="0" y="788147"/>
                    <a:pt x="0" y="779248"/>
                  </a:cubicBezTo>
                  <a:lnTo>
                    <a:pt x="0" y="33552"/>
                  </a:lnTo>
                  <a:cubicBezTo>
                    <a:pt x="0" y="24653"/>
                    <a:pt x="3535" y="16119"/>
                    <a:pt x="9827" y="9827"/>
                  </a:cubicBezTo>
                  <a:cubicBezTo>
                    <a:pt x="16119" y="3535"/>
                    <a:pt x="24653" y="0"/>
                    <a:pt x="33552" y="0"/>
                  </a:cubicBezTo>
                  <a:close/>
                </a:path>
              </a:pathLst>
            </a:custGeom>
            <a:blipFill>
              <a:blip r:embed="rId8"/>
              <a:stretch>
                <a:fillRect t="-26639" b="-26639"/>
              </a:stretch>
            </a:blipFill>
          </p:spPr>
          <p:txBody>
            <a:bodyPr/>
            <a:lstStyle/>
            <a:p>
              <a:endParaRPr lang="en-GB"/>
            </a:p>
          </p:txBody>
        </p:sp>
      </p:grpSp>
      <p:sp>
        <p:nvSpPr>
          <p:cNvPr id="26" name="TextBox 26"/>
          <p:cNvSpPr txBox="1"/>
          <p:nvPr/>
        </p:nvSpPr>
        <p:spPr>
          <a:xfrm>
            <a:off x="2702803" y="10880185"/>
            <a:ext cx="2194222" cy="198046"/>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a:ea typeface="Montserrat"/>
                <a:cs typeface="Montserrat"/>
                <a:sym typeface="Montserrat"/>
              </a:rPr>
              <a:t>hello@reallygreatsity.com</a:t>
            </a:r>
          </a:p>
        </p:txBody>
      </p:sp>
      <p:sp>
        <p:nvSpPr>
          <p:cNvPr id="27" name="TextBox 27"/>
          <p:cNvSpPr txBox="1"/>
          <p:nvPr/>
        </p:nvSpPr>
        <p:spPr>
          <a:xfrm>
            <a:off x="110325" y="6842180"/>
            <a:ext cx="3443756" cy="2250440"/>
          </a:xfrm>
          <a:prstGeom prst="rect">
            <a:avLst/>
          </a:prstGeom>
        </p:spPr>
        <p:txBody>
          <a:bodyPr lIns="0" tIns="0" rIns="0" bIns="0" rtlCol="0" anchor="t">
            <a:spAutoFit/>
          </a:bodyPr>
          <a:lstStyle/>
          <a:p>
            <a:pPr algn="l">
              <a:lnSpc>
                <a:spcPts val="1960"/>
              </a:lnSpc>
            </a:pPr>
            <a:r>
              <a:rPr lang="en-US" sz="1400">
                <a:solidFill>
                  <a:srgbClr val="302F2F"/>
                </a:solidFill>
                <a:latin typeface="Arial"/>
                <a:ea typeface="Arial"/>
                <a:cs typeface="Arial"/>
                <a:sym typeface="Arial"/>
              </a:rPr>
              <a:t>After the Covid-19 pandemic, Age Concern wanted to relaunch their Age Friendly Carlton scheme.</a:t>
            </a:r>
          </a:p>
          <a:p>
            <a:pPr algn="l">
              <a:lnSpc>
                <a:spcPts val="1960"/>
              </a:lnSpc>
            </a:pPr>
            <a:endParaRPr lang="en-US" sz="1400">
              <a:solidFill>
                <a:srgbClr val="302F2F"/>
              </a:solidFill>
              <a:latin typeface="Arial"/>
              <a:ea typeface="Arial"/>
              <a:cs typeface="Arial"/>
              <a:sym typeface="Arial"/>
            </a:endParaRPr>
          </a:p>
          <a:p>
            <a:pPr algn="l">
              <a:lnSpc>
                <a:spcPts val="1960"/>
              </a:lnSpc>
              <a:spcBef>
                <a:spcPct val="0"/>
              </a:spcBef>
            </a:pPr>
            <a:r>
              <a:rPr lang="en-US" sz="1400">
                <a:solidFill>
                  <a:srgbClr val="302F2F"/>
                </a:solidFill>
                <a:latin typeface="Arial"/>
                <a:ea typeface="Arial"/>
                <a:cs typeface="Arial"/>
                <a:sym typeface="Arial"/>
              </a:rPr>
              <a:t>To understand how to make Carlton a safe &amp; friendly space, focus groups were held with local residents, in community venues, to understand the enablers &amp; barriers to people getting out and about.</a:t>
            </a:r>
          </a:p>
        </p:txBody>
      </p:sp>
      <p:sp>
        <p:nvSpPr>
          <p:cNvPr id="28" name="TextBox 28"/>
          <p:cNvSpPr txBox="1"/>
          <p:nvPr/>
        </p:nvSpPr>
        <p:spPr>
          <a:xfrm>
            <a:off x="110325" y="6463720"/>
            <a:ext cx="2331327" cy="302260"/>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Arial Bold"/>
                <a:ea typeface="Arial Bold"/>
                <a:cs typeface="Arial Bold"/>
                <a:sym typeface="Arial Bold"/>
              </a:rPr>
              <a:t>About the project...</a:t>
            </a:r>
          </a:p>
        </p:txBody>
      </p:sp>
      <p:sp>
        <p:nvSpPr>
          <p:cNvPr id="29" name="TextBox 29"/>
          <p:cNvSpPr txBox="1"/>
          <p:nvPr/>
        </p:nvSpPr>
        <p:spPr>
          <a:xfrm>
            <a:off x="579716" y="9820317"/>
            <a:ext cx="1366630"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a:ea typeface="Montserrat"/>
                <a:cs typeface="Montserrat"/>
                <a:sym typeface="Montserrat"/>
              </a:rPr>
              <a:t>123-456-7890</a:t>
            </a:r>
          </a:p>
        </p:txBody>
      </p:sp>
      <p:sp>
        <p:nvSpPr>
          <p:cNvPr id="30" name="TextBox 30"/>
          <p:cNvSpPr txBox="1"/>
          <p:nvPr/>
        </p:nvSpPr>
        <p:spPr>
          <a:xfrm>
            <a:off x="4795645" y="9820317"/>
            <a:ext cx="2072094" cy="198120"/>
          </a:xfrm>
          <a:prstGeom prst="rect">
            <a:avLst/>
          </a:prstGeom>
        </p:spPr>
        <p:txBody>
          <a:bodyPr lIns="0" tIns="0" rIns="0" bIns="0" rtlCol="0" anchor="t">
            <a:spAutoFit/>
          </a:bodyPr>
          <a:lstStyle/>
          <a:p>
            <a:pPr algn="ctr">
              <a:lnSpc>
                <a:spcPts val="1679"/>
              </a:lnSpc>
              <a:spcBef>
                <a:spcPct val="0"/>
              </a:spcBef>
            </a:pPr>
            <a:r>
              <a:rPr lang="en-US" sz="1200">
                <a:solidFill>
                  <a:srgbClr val="FFFFFF"/>
                </a:solidFill>
                <a:latin typeface="Montserrat"/>
                <a:ea typeface="Montserrat"/>
                <a:cs typeface="Montserrat"/>
                <a:sym typeface="Montserrat"/>
              </a:rPr>
              <a:t> www.reallygreatsite.com</a:t>
            </a:r>
          </a:p>
        </p:txBody>
      </p:sp>
      <p:sp>
        <p:nvSpPr>
          <p:cNvPr id="31" name="TextBox 31"/>
          <p:cNvSpPr txBox="1"/>
          <p:nvPr/>
        </p:nvSpPr>
        <p:spPr>
          <a:xfrm>
            <a:off x="97368" y="9210717"/>
            <a:ext cx="2331327" cy="302260"/>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Arial Bold"/>
                <a:ea typeface="Arial Bold"/>
                <a:cs typeface="Arial Bold"/>
                <a:sym typeface="Arial Bold"/>
              </a:rPr>
              <a:t>We found out...</a:t>
            </a:r>
          </a:p>
        </p:txBody>
      </p:sp>
      <p:sp>
        <p:nvSpPr>
          <p:cNvPr id="32" name="TextBox 32"/>
          <p:cNvSpPr txBox="1"/>
          <p:nvPr/>
        </p:nvSpPr>
        <p:spPr>
          <a:xfrm>
            <a:off x="3957473" y="9210717"/>
            <a:ext cx="2331327" cy="302260"/>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Arial Bold"/>
                <a:ea typeface="Arial Bold"/>
                <a:cs typeface="Arial Bold"/>
                <a:sym typeface="Arial Bold"/>
              </a:rPr>
              <a:t>What we did...</a:t>
            </a:r>
          </a:p>
        </p:txBody>
      </p:sp>
      <p:sp>
        <p:nvSpPr>
          <p:cNvPr id="33" name="TextBox 33"/>
          <p:cNvSpPr txBox="1"/>
          <p:nvPr/>
        </p:nvSpPr>
        <p:spPr>
          <a:xfrm>
            <a:off x="3957473" y="5648987"/>
            <a:ext cx="2331327" cy="302260"/>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Arial Bold"/>
                <a:ea typeface="Arial Bold"/>
                <a:cs typeface="Arial Bold"/>
                <a:sym typeface="Arial Bold"/>
              </a:rPr>
              <a:t>Age Friendly Carlton...</a:t>
            </a:r>
          </a:p>
        </p:txBody>
      </p:sp>
      <p:sp>
        <p:nvSpPr>
          <p:cNvPr id="34" name="TextBox 34"/>
          <p:cNvSpPr txBox="1"/>
          <p:nvPr/>
        </p:nvSpPr>
        <p:spPr>
          <a:xfrm>
            <a:off x="3951476" y="5959134"/>
            <a:ext cx="3245754" cy="3488690"/>
          </a:xfrm>
          <a:prstGeom prst="rect">
            <a:avLst/>
          </a:prstGeom>
        </p:spPr>
        <p:txBody>
          <a:bodyPr lIns="0" tIns="0" rIns="0" bIns="0" rtlCol="0" anchor="t">
            <a:spAutoFit/>
          </a:bodyPr>
          <a:lstStyle/>
          <a:p>
            <a:pPr algn="l">
              <a:lnSpc>
                <a:spcPts val="1959"/>
              </a:lnSpc>
            </a:pPr>
            <a:r>
              <a:rPr lang="en-US" sz="1399">
                <a:solidFill>
                  <a:srgbClr val="302F2F"/>
                </a:solidFill>
                <a:latin typeface="Arial"/>
                <a:ea typeface="Arial"/>
                <a:cs typeface="Arial"/>
                <a:sym typeface="Arial"/>
              </a:rPr>
              <a:t>Based on what people told us, the focus for the relaunch of Age Friendly Carlton scheme became highlighting: </a:t>
            </a:r>
          </a:p>
          <a:p>
            <a:pPr marL="302259" lvl="1" indent="-151129" algn="l">
              <a:lnSpc>
                <a:spcPts val="1959"/>
              </a:lnSpc>
              <a:buFont typeface="Arial"/>
              <a:buChar char="•"/>
            </a:pPr>
            <a:r>
              <a:rPr lang="en-US" sz="1399">
                <a:solidFill>
                  <a:srgbClr val="302F2F"/>
                </a:solidFill>
                <a:latin typeface="Arial"/>
                <a:ea typeface="Arial"/>
                <a:cs typeface="Arial"/>
                <a:sym typeface="Arial"/>
              </a:rPr>
              <a:t>Businesses who pledged to be welcoming and patient; assist with shopping where required, and go the extra mile in supporting older adults. </a:t>
            </a:r>
          </a:p>
          <a:p>
            <a:pPr marL="302259" lvl="1" indent="-151129" algn="l">
              <a:lnSpc>
                <a:spcPts val="1959"/>
              </a:lnSpc>
              <a:buFont typeface="Arial"/>
              <a:buChar char="•"/>
            </a:pPr>
            <a:r>
              <a:rPr lang="en-US" sz="1399">
                <a:solidFill>
                  <a:srgbClr val="302F2F"/>
                </a:solidFill>
                <a:latin typeface="Arial"/>
                <a:ea typeface="Arial"/>
                <a:cs typeface="Arial"/>
                <a:sym typeface="Arial"/>
              </a:rPr>
              <a:t>The location of benches, public toilets, car parks &amp; defibrillators in Carlton. </a:t>
            </a:r>
          </a:p>
          <a:p>
            <a:pPr algn="l">
              <a:lnSpc>
                <a:spcPts val="1959"/>
              </a:lnSpc>
            </a:pPr>
            <a:endParaRPr lang="en-US" sz="1399">
              <a:solidFill>
                <a:srgbClr val="302F2F"/>
              </a:solidFill>
              <a:latin typeface="Arial"/>
              <a:ea typeface="Arial"/>
              <a:cs typeface="Arial"/>
              <a:sym typeface="Arial"/>
            </a:endParaRPr>
          </a:p>
          <a:p>
            <a:pPr algn="l">
              <a:lnSpc>
                <a:spcPts val="1959"/>
              </a:lnSpc>
            </a:pPr>
            <a:r>
              <a:rPr lang="en-US" sz="1399">
                <a:solidFill>
                  <a:srgbClr val="302F2F"/>
                </a:solidFill>
                <a:latin typeface="Arial"/>
                <a:ea typeface="Arial"/>
                <a:cs typeface="Arial"/>
                <a:sym typeface="Arial"/>
              </a:rPr>
              <a:t>Local residents had the idea for including this information in a ‘bench map’.</a:t>
            </a:r>
          </a:p>
          <a:p>
            <a:pPr algn="l">
              <a:lnSpc>
                <a:spcPts val="1959"/>
              </a:lnSpc>
            </a:pPr>
            <a:endParaRPr lang="en-US" sz="1399">
              <a:solidFill>
                <a:srgbClr val="302F2F"/>
              </a:solidFill>
              <a:latin typeface="Arial"/>
              <a:ea typeface="Arial"/>
              <a:cs typeface="Arial"/>
              <a:sym typeface="Arial"/>
            </a:endParaRPr>
          </a:p>
        </p:txBody>
      </p:sp>
      <p:sp>
        <p:nvSpPr>
          <p:cNvPr id="35" name="TextBox 35"/>
          <p:cNvSpPr txBox="1"/>
          <p:nvPr/>
        </p:nvSpPr>
        <p:spPr>
          <a:xfrm>
            <a:off x="110325" y="9590447"/>
            <a:ext cx="3443756" cy="516890"/>
          </a:xfrm>
          <a:prstGeom prst="rect">
            <a:avLst/>
          </a:prstGeom>
        </p:spPr>
        <p:txBody>
          <a:bodyPr lIns="0" tIns="0" rIns="0" bIns="0" rtlCol="0" anchor="t">
            <a:spAutoFit/>
          </a:bodyPr>
          <a:lstStyle/>
          <a:p>
            <a:pPr algn="l">
              <a:lnSpc>
                <a:spcPts val="1960"/>
              </a:lnSpc>
              <a:spcBef>
                <a:spcPct val="0"/>
              </a:spcBef>
            </a:pPr>
            <a:r>
              <a:rPr lang="en-US" sz="1400">
                <a:solidFill>
                  <a:srgbClr val="000000"/>
                </a:solidFill>
                <a:latin typeface="Arial"/>
                <a:ea typeface="Arial"/>
                <a:cs typeface="Arial"/>
                <a:sym typeface="Arial"/>
              </a:rPr>
              <a:t>To have the confidence to go out more, local residents said they needed:</a:t>
            </a:r>
          </a:p>
        </p:txBody>
      </p:sp>
      <p:sp>
        <p:nvSpPr>
          <p:cNvPr id="36" name="TextBox 36"/>
          <p:cNvSpPr txBox="1"/>
          <p:nvPr/>
        </p:nvSpPr>
        <p:spPr>
          <a:xfrm>
            <a:off x="3957473" y="4621153"/>
            <a:ext cx="3323797" cy="1012190"/>
          </a:xfrm>
          <a:prstGeom prst="rect">
            <a:avLst/>
          </a:prstGeom>
        </p:spPr>
        <p:txBody>
          <a:bodyPr lIns="0" tIns="0" rIns="0" bIns="0" rtlCol="0" anchor="t">
            <a:spAutoFit/>
          </a:bodyPr>
          <a:lstStyle/>
          <a:p>
            <a:pPr marL="302261" lvl="1" indent="-151130" algn="l">
              <a:lnSpc>
                <a:spcPts val="1960"/>
              </a:lnSpc>
              <a:buFont typeface="Arial"/>
              <a:buChar char="•"/>
            </a:pPr>
            <a:r>
              <a:rPr lang="en-US" sz="1400">
                <a:solidFill>
                  <a:srgbClr val="302F2F"/>
                </a:solidFill>
                <a:latin typeface="Arial"/>
                <a:ea typeface="Arial"/>
                <a:cs typeface="Arial"/>
                <a:sym typeface="Arial"/>
              </a:rPr>
              <a:t>To know where the toilets and benches were.</a:t>
            </a:r>
          </a:p>
          <a:p>
            <a:pPr marL="302261" lvl="1" indent="-151130" algn="l">
              <a:lnSpc>
                <a:spcPts val="1960"/>
              </a:lnSpc>
              <a:spcBef>
                <a:spcPct val="0"/>
              </a:spcBef>
              <a:buFont typeface="Arial"/>
              <a:buChar char="•"/>
            </a:pPr>
            <a:r>
              <a:rPr lang="en-US" sz="1400">
                <a:solidFill>
                  <a:srgbClr val="302F2F"/>
                </a:solidFill>
                <a:latin typeface="Arial"/>
                <a:ea typeface="Arial"/>
                <a:cs typeface="Arial"/>
                <a:sym typeface="Arial"/>
              </a:rPr>
              <a:t>Local shops to be welcoming &amp; friendly.</a:t>
            </a:r>
          </a:p>
        </p:txBody>
      </p:sp>
      <p:sp>
        <p:nvSpPr>
          <p:cNvPr id="37" name="TextBox 37"/>
          <p:cNvSpPr txBox="1"/>
          <p:nvPr/>
        </p:nvSpPr>
        <p:spPr>
          <a:xfrm>
            <a:off x="3957473" y="9560602"/>
            <a:ext cx="3323797" cy="764540"/>
          </a:xfrm>
          <a:prstGeom prst="rect">
            <a:avLst/>
          </a:prstGeom>
        </p:spPr>
        <p:txBody>
          <a:bodyPr lIns="0" tIns="0" rIns="0" bIns="0" rtlCol="0" anchor="t">
            <a:spAutoFit/>
          </a:bodyPr>
          <a:lstStyle/>
          <a:p>
            <a:pPr algn="l">
              <a:lnSpc>
                <a:spcPts val="1960"/>
              </a:lnSpc>
              <a:spcBef>
                <a:spcPct val="0"/>
              </a:spcBef>
            </a:pPr>
            <a:r>
              <a:rPr lang="en-US" sz="1400">
                <a:solidFill>
                  <a:srgbClr val="000000"/>
                </a:solidFill>
                <a:latin typeface="Arial"/>
                <a:ea typeface="Arial"/>
                <a:cs typeface="Arial"/>
                <a:sym typeface="Arial"/>
              </a:rPr>
              <a:t>Alongside local residents, we walked around Carlton to find the benches, toilets, defibrillators and carparks.</a:t>
            </a:r>
          </a:p>
        </p:txBody>
      </p:sp>
      <p:sp>
        <p:nvSpPr>
          <p:cNvPr id="38" name="TextBox 38"/>
          <p:cNvSpPr txBox="1"/>
          <p:nvPr/>
        </p:nvSpPr>
        <p:spPr>
          <a:xfrm>
            <a:off x="74731" y="10437823"/>
            <a:ext cx="7353388" cy="193514"/>
          </a:xfrm>
          <a:prstGeom prst="rect">
            <a:avLst/>
          </a:prstGeom>
        </p:spPr>
        <p:txBody>
          <a:bodyPr lIns="0" tIns="0" rIns="0" bIns="0" rtlCol="0" anchor="t">
            <a:spAutoFit/>
          </a:bodyPr>
          <a:lstStyle/>
          <a:p>
            <a:pPr algn="l">
              <a:lnSpc>
                <a:spcPts val="1408"/>
              </a:lnSpc>
              <a:spcBef>
                <a:spcPct val="0"/>
              </a:spcBef>
            </a:pPr>
            <a:r>
              <a:rPr lang="en-US" sz="1006">
                <a:solidFill>
                  <a:srgbClr val="000000"/>
                </a:solidFill>
                <a:latin typeface="Arial Bold"/>
                <a:ea typeface="Arial Bold"/>
                <a:cs typeface="Arial Bold"/>
                <a:sym typeface="Arial Bold"/>
              </a:rPr>
              <a:t>Case study Series Two - The Emotional Impact of Coproduction                                                            July - September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6707" y="153339"/>
            <a:ext cx="3443756" cy="5469890"/>
          </a:xfrm>
          <a:prstGeom prst="rect">
            <a:avLst/>
          </a:prstGeom>
        </p:spPr>
        <p:txBody>
          <a:bodyPr lIns="0" tIns="0" rIns="0" bIns="0" rtlCol="0" anchor="t">
            <a:spAutoFit/>
          </a:bodyPr>
          <a:lstStyle/>
          <a:p>
            <a:pPr algn="l">
              <a:lnSpc>
                <a:spcPts val="1960"/>
              </a:lnSpc>
            </a:pPr>
            <a:r>
              <a:rPr lang="en-US" sz="1400">
                <a:solidFill>
                  <a:srgbClr val="302F2F"/>
                </a:solidFill>
                <a:latin typeface="Arial"/>
                <a:ea typeface="Arial"/>
                <a:cs typeface="Arial"/>
                <a:sym typeface="Arial"/>
              </a:rPr>
              <a:t>And we set up an online form for people to submit WHAT3WORDS locations of amenities.</a:t>
            </a:r>
          </a:p>
          <a:p>
            <a:pPr algn="l">
              <a:lnSpc>
                <a:spcPts val="1960"/>
              </a:lnSpc>
            </a:pPr>
            <a:endParaRPr lang="en-US" sz="1400">
              <a:solidFill>
                <a:srgbClr val="302F2F"/>
              </a:solidFill>
              <a:latin typeface="Arial"/>
              <a:ea typeface="Arial"/>
              <a:cs typeface="Arial"/>
              <a:sym typeface="Arial"/>
            </a:endParaRPr>
          </a:p>
          <a:p>
            <a:pPr algn="l">
              <a:lnSpc>
                <a:spcPts val="1960"/>
              </a:lnSpc>
            </a:pPr>
            <a:r>
              <a:rPr lang="en-US" sz="1400">
                <a:solidFill>
                  <a:srgbClr val="302F2F"/>
                </a:solidFill>
                <a:latin typeface="Arial"/>
                <a:ea typeface="Arial"/>
                <a:cs typeface="Arial"/>
                <a:sym typeface="Arial"/>
              </a:rPr>
              <a:t>The information we collected was plotted on Google maps and sense checked with local residents.</a:t>
            </a:r>
          </a:p>
          <a:p>
            <a:pPr algn="l">
              <a:lnSpc>
                <a:spcPts val="1960"/>
              </a:lnSpc>
            </a:pPr>
            <a:endParaRPr lang="en-US" sz="1400">
              <a:solidFill>
                <a:srgbClr val="302F2F"/>
              </a:solidFill>
              <a:latin typeface="Arial"/>
              <a:ea typeface="Arial"/>
              <a:cs typeface="Arial"/>
              <a:sym typeface="Arial"/>
            </a:endParaRPr>
          </a:p>
          <a:p>
            <a:pPr algn="l">
              <a:lnSpc>
                <a:spcPts val="1960"/>
              </a:lnSpc>
            </a:pPr>
            <a:r>
              <a:rPr lang="en-US" sz="1400">
                <a:solidFill>
                  <a:srgbClr val="302F2F"/>
                </a:solidFill>
                <a:latin typeface="Arial"/>
                <a:ea typeface="Arial"/>
                <a:cs typeface="Arial"/>
                <a:sym typeface="Arial"/>
              </a:rPr>
              <a:t>Once everyone was happy that the information was accurate, a the Carlton Bench Map was printed &amp; distributed to:</a:t>
            </a:r>
          </a:p>
          <a:p>
            <a:pPr marL="302261" lvl="1" indent="-151130" algn="l">
              <a:lnSpc>
                <a:spcPts val="1960"/>
              </a:lnSpc>
              <a:buFont typeface="Arial"/>
              <a:buChar char="•"/>
            </a:pPr>
            <a:r>
              <a:rPr lang="en-US" sz="1400">
                <a:solidFill>
                  <a:srgbClr val="302F2F"/>
                </a:solidFill>
                <a:latin typeface="Arial"/>
                <a:ea typeface="Arial"/>
                <a:cs typeface="Arial"/>
                <a:sym typeface="Arial"/>
              </a:rPr>
              <a:t>Local community venues</a:t>
            </a:r>
          </a:p>
          <a:p>
            <a:pPr marL="302261" lvl="1" indent="-151130" algn="l">
              <a:lnSpc>
                <a:spcPts val="1960"/>
              </a:lnSpc>
              <a:buFont typeface="Arial"/>
              <a:buChar char="•"/>
            </a:pPr>
            <a:r>
              <a:rPr lang="en-US" sz="1400">
                <a:solidFill>
                  <a:srgbClr val="302F2F"/>
                </a:solidFill>
                <a:latin typeface="Arial"/>
                <a:ea typeface="Arial"/>
                <a:cs typeface="Arial"/>
                <a:sym typeface="Arial"/>
              </a:rPr>
              <a:t>Housing schemes</a:t>
            </a:r>
          </a:p>
          <a:p>
            <a:pPr marL="302261" lvl="1" indent="-151130" algn="l">
              <a:lnSpc>
                <a:spcPts val="1960"/>
              </a:lnSpc>
              <a:buFont typeface="Arial"/>
              <a:buChar char="•"/>
            </a:pPr>
            <a:r>
              <a:rPr lang="en-US" sz="1400">
                <a:solidFill>
                  <a:srgbClr val="302F2F"/>
                </a:solidFill>
                <a:latin typeface="Arial"/>
                <a:ea typeface="Arial"/>
                <a:cs typeface="Arial"/>
                <a:sym typeface="Arial"/>
              </a:rPr>
              <a:t>Library</a:t>
            </a:r>
          </a:p>
          <a:p>
            <a:pPr marL="302261" lvl="1" indent="-151130" algn="l">
              <a:lnSpc>
                <a:spcPts val="1960"/>
              </a:lnSpc>
              <a:buFont typeface="Arial"/>
              <a:buChar char="•"/>
            </a:pPr>
            <a:r>
              <a:rPr lang="en-US" sz="1400">
                <a:solidFill>
                  <a:srgbClr val="302F2F"/>
                </a:solidFill>
                <a:latin typeface="Arial"/>
                <a:ea typeface="Arial"/>
                <a:cs typeface="Arial"/>
                <a:sym typeface="Arial"/>
              </a:rPr>
              <a:t>GP surgeries</a:t>
            </a:r>
          </a:p>
          <a:p>
            <a:pPr marL="302261" lvl="1" indent="-151130" algn="l">
              <a:lnSpc>
                <a:spcPts val="1960"/>
              </a:lnSpc>
              <a:buFont typeface="Arial"/>
              <a:buChar char="•"/>
            </a:pPr>
            <a:r>
              <a:rPr lang="en-US" sz="1400">
                <a:solidFill>
                  <a:srgbClr val="302F2F"/>
                </a:solidFill>
                <a:latin typeface="Arial"/>
                <a:ea typeface="Arial"/>
                <a:cs typeface="Arial"/>
                <a:sym typeface="Arial"/>
              </a:rPr>
              <a:t>Community partners, such as Social Prescribing Link Workers and Community Physiotherapists.</a:t>
            </a:r>
          </a:p>
          <a:p>
            <a:pPr algn="l">
              <a:lnSpc>
                <a:spcPts val="1960"/>
              </a:lnSpc>
            </a:pPr>
            <a:endParaRPr lang="en-US" sz="1400">
              <a:solidFill>
                <a:srgbClr val="302F2F"/>
              </a:solidFill>
              <a:latin typeface="Arial"/>
              <a:ea typeface="Arial"/>
              <a:cs typeface="Arial"/>
              <a:sym typeface="Arial"/>
            </a:endParaRPr>
          </a:p>
          <a:p>
            <a:pPr algn="l">
              <a:lnSpc>
                <a:spcPts val="1960"/>
              </a:lnSpc>
            </a:pPr>
            <a:r>
              <a:rPr lang="en-US" sz="1400">
                <a:solidFill>
                  <a:srgbClr val="302F2F"/>
                </a:solidFill>
                <a:latin typeface="Arial"/>
                <a:ea typeface="Arial"/>
                <a:cs typeface="Arial"/>
                <a:sym typeface="Arial"/>
              </a:rPr>
              <a:t>It was also made available online, via the </a:t>
            </a:r>
            <a:r>
              <a:rPr lang="en-US" sz="1400" u="sng">
                <a:solidFill>
                  <a:srgbClr val="302F2F"/>
                </a:solidFill>
                <a:latin typeface="Arial"/>
                <a:ea typeface="Arial"/>
                <a:cs typeface="Arial"/>
                <a:sym typeface="Arial"/>
                <a:hlinkClick r:id="rId2" tooltip="https://makingourmove.org.uk/news/getting-out-and-about-in-carlton/"/>
              </a:rPr>
              <a:t>Active Notts website</a:t>
            </a:r>
            <a:r>
              <a:rPr lang="en-US" sz="1400">
                <a:solidFill>
                  <a:srgbClr val="302F2F"/>
                </a:solidFill>
                <a:latin typeface="Arial"/>
                <a:ea typeface="Arial"/>
                <a:cs typeface="Arial"/>
                <a:sym typeface="Arial"/>
              </a:rPr>
              <a:t>. </a:t>
            </a:r>
          </a:p>
          <a:p>
            <a:pPr algn="l">
              <a:lnSpc>
                <a:spcPts val="1960"/>
              </a:lnSpc>
              <a:spcBef>
                <a:spcPct val="0"/>
              </a:spcBef>
            </a:pPr>
            <a:endParaRPr lang="en-US" sz="1400">
              <a:solidFill>
                <a:srgbClr val="302F2F"/>
              </a:solidFill>
              <a:latin typeface="Arial"/>
              <a:ea typeface="Arial"/>
              <a:cs typeface="Arial"/>
              <a:sym typeface="Arial"/>
            </a:endParaRPr>
          </a:p>
        </p:txBody>
      </p:sp>
      <p:grpSp>
        <p:nvGrpSpPr>
          <p:cNvPr id="3" name="Group 3"/>
          <p:cNvGrpSpPr/>
          <p:nvPr/>
        </p:nvGrpSpPr>
        <p:grpSpPr>
          <a:xfrm>
            <a:off x="106442" y="5548595"/>
            <a:ext cx="3504285" cy="2367618"/>
            <a:chOff x="0" y="0"/>
            <a:chExt cx="4672381" cy="3156824"/>
          </a:xfrm>
        </p:grpSpPr>
        <p:sp>
          <p:nvSpPr>
            <p:cNvPr id="4" name="Freeform 4"/>
            <p:cNvSpPr/>
            <p:nvPr/>
          </p:nvSpPr>
          <p:spPr>
            <a:xfrm>
              <a:off x="0" y="0"/>
              <a:ext cx="3001124" cy="2056715"/>
            </a:xfrm>
            <a:custGeom>
              <a:avLst/>
              <a:gdLst/>
              <a:ahLst/>
              <a:cxnLst/>
              <a:rect l="l" t="t" r="r" b="b"/>
              <a:pathLst>
                <a:path w="3001124" h="2056715">
                  <a:moveTo>
                    <a:pt x="0" y="0"/>
                  </a:moveTo>
                  <a:lnTo>
                    <a:pt x="3001124" y="0"/>
                  </a:lnTo>
                  <a:lnTo>
                    <a:pt x="3001124" y="2056715"/>
                  </a:lnTo>
                  <a:lnTo>
                    <a:pt x="0" y="2056715"/>
                  </a:lnTo>
                  <a:lnTo>
                    <a:pt x="0" y="0"/>
                  </a:lnTo>
                  <a:close/>
                </a:path>
              </a:pathLst>
            </a:custGeom>
            <a:blipFill>
              <a:blip r:embed="rId3"/>
              <a:stretch>
                <a:fillRect l="-35432" t="-13574" r="-24667" b="-17833"/>
              </a:stretch>
            </a:blipFill>
          </p:spPr>
          <p:txBody>
            <a:bodyPr/>
            <a:lstStyle/>
            <a:p>
              <a:endParaRPr lang="en-GB"/>
            </a:p>
          </p:txBody>
        </p:sp>
        <p:sp>
          <p:nvSpPr>
            <p:cNvPr id="5" name="Freeform 5"/>
            <p:cNvSpPr/>
            <p:nvPr/>
          </p:nvSpPr>
          <p:spPr>
            <a:xfrm>
              <a:off x="1726540" y="1190662"/>
              <a:ext cx="2945841" cy="1966162"/>
            </a:xfrm>
            <a:custGeom>
              <a:avLst/>
              <a:gdLst/>
              <a:ahLst/>
              <a:cxnLst/>
              <a:rect l="l" t="t" r="r" b="b"/>
              <a:pathLst>
                <a:path w="2945841" h="1966162">
                  <a:moveTo>
                    <a:pt x="0" y="0"/>
                  </a:moveTo>
                  <a:lnTo>
                    <a:pt x="2945841" y="0"/>
                  </a:lnTo>
                  <a:lnTo>
                    <a:pt x="2945841" y="1966162"/>
                  </a:lnTo>
                  <a:lnTo>
                    <a:pt x="0" y="1966162"/>
                  </a:lnTo>
                  <a:lnTo>
                    <a:pt x="0" y="0"/>
                  </a:lnTo>
                  <a:close/>
                </a:path>
              </a:pathLst>
            </a:custGeom>
            <a:blipFill>
              <a:blip r:embed="rId4"/>
              <a:stretch>
                <a:fillRect l="-24927" t="-8246" r="-25435" b="-18476"/>
              </a:stretch>
            </a:blipFill>
          </p:spPr>
          <p:txBody>
            <a:bodyPr/>
            <a:lstStyle/>
            <a:p>
              <a:endParaRPr lang="en-GB"/>
            </a:p>
          </p:txBody>
        </p:sp>
      </p:grpSp>
      <p:sp>
        <p:nvSpPr>
          <p:cNvPr id="6" name="Freeform 6"/>
          <p:cNvSpPr/>
          <p:nvPr/>
        </p:nvSpPr>
        <p:spPr>
          <a:xfrm>
            <a:off x="4791533" y="1429915"/>
            <a:ext cx="1864297" cy="1718078"/>
          </a:xfrm>
          <a:custGeom>
            <a:avLst/>
            <a:gdLst/>
            <a:ahLst/>
            <a:cxnLst/>
            <a:rect l="l" t="t" r="r" b="b"/>
            <a:pathLst>
              <a:path w="1864297" h="1718078">
                <a:moveTo>
                  <a:pt x="0" y="0"/>
                </a:moveTo>
                <a:lnTo>
                  <a:pt x="1864298" y="0"/>
                </a:lnTo>
                <a:lnTo>
                  <a:pt x="1864298" y="1718078"/>
                </a:lnTo>
                <a:lnTo>
                  <a:pt x="0" y="1718078"/>
                </a:lnTo>
                <a:lnTo>
                  <a:pt x="0" y="0"/>
                </a:lnTo>
                <a:close/>
              </a:path>
            </a:pathLst>
          </a:custGeom>
          <a:blipFill>
            <a:blip r:embed="rId5"/>
            <a:stretch>
              <a:fillRect l="-96768" t="-42101" r="-115423" b="-48452"/>
            </a:stretch>
          </a:blipFill>
        </p:spPr>
        <p:txBody>
          <a:bodyPr/>
          <a:lstStyle/>
          <a:p>
            <a:endParaRPr lang="en-GB"/>
          </a:p>
        </p:txBody>
      </p:sp>
      <p:sp>
        <p:nvSpPr>
          <p:cNvPr id="7" name="Freeform 7"/>
          <p:cNvSpPr/>
          <p:nvPr/>
        </p:nvSpPr>
        <p:spPr>
          <a:xfrm rot="6962165">
            <a:off x="6593145" y="1327635"/>
            <a:ext cx="522720" cy="186872"/>
          </a:xfrm>
          <a:custGeom>
            <a:avLst/>
            <a:gdLst/>
            <a:ahLst/>
            <a:cxnLst/>
            <a:rect l="l" t="t" r="r" b="b"/>
            <a:pathLst>
              <a:path w="522720" h="186872">
                <a:moveTo>
                  <a:pt x="0" y="0"/>
                </a:moveTo>
                <a:lnTo>
                  <a:pt x="522720" y="0"/>
                </a:lnTo>
                <a:lnTo>
                  <a:pt x="522720" y="186873"/>
                </a:lnTo>
                <a:lnTo>
                  <a:pt x="0" y="186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AutoShape 8"/>
          <p:cNvSpPr/>
          <p:nvPr/>
        </p:nvSpPr>
        <p:spPr>
          <a:xfrm flipH="1" flipV="1">
            <a:off x="3753814" y="194315"/>
            <a:ext cx="52372" cy="10271023"/>
          </a:xfrm>
          <a:prstGeom prst="line">
            <a:avLst/>
          </a:prstGeom>
          <a:ln w="114300" cap="flat">
            <a:solidFill>
              <a:srgbClr val="000000"/>
            </a:solidFill>
            <a:prstDash val="solid"/>
            <a:headEnd type="none" w="sm" len="sm"/>
            <a:tailEnd type="none" w="sm" len="sm"/>
          </a:ln>
        </p:spPr>
        <p:txBody>
          <a:bodyPr/>
          <a:lstStyle/>
          <a:p>
            <a:endParaRPr lang="en-GB"/>
          </a:p>
        </p:txBody>
      </p:sp>
      <p:grpSp>
        <p:nvGrpSpPr>
          <p:cNvPr id="9" name="Group 9"/>
          <p:cNvGrpSpPr/>
          <p:nvPr/>
        </p:nvGrpSpPr>
        <p:grpSpPr>
          <a:xfrm>
            <a:off x="4023856" y="6197106"/>
            <a:ext cx="3547821" cy="2577754"/>
            <a:chOff x="0" y="0"/>
            <a:chExt cx="1271459" cy="923809"/>
          </a:xfrm>
        </p:grpSpPr>
        <p:sp>
          <p:nvSpPr>
            <p:cNvPr id="10" name="Freeform 10"/>
            <p:cNvSpPr/>
            <p:nvPr/>
          </p:nvSpPr>
          <p:spPr>
            <a:xfrm>
              <a:off x="0" y="0"/>
              <a:ext cx="1271459" cy="923809"/>
            </a:xfrm>
            <a:custGeom>
              <a:avLst/>
              <a:gdLst/>
              <a:ahLst/>
              <a:cxnLst/>
              <a:rect l="l" t="t" r="r" b="b"/>
              <a:pathLst>
                <a:path w="1271459" h="923809">
                  <a:moveTo>
                    <a:pt x="0" y="0"/>
                  </a:moveTo>
                  <a:lnTo>
                    <a:pt x="1271459" y="0"/>
                  </a:lnTo>
                  <a:lnTo>
                    <a:pt x="1271459" y="923809"/>
                  </a:lnTo>
                  <a:lnTo>
                    <a:pt x="0" y="923809"/>
                  </a:lnTo>
                  <a:close/>
                </a:path>
              </a:pathLst>
            </a:custGeom>
            <a:solidFill>
              <a:srgbClr val="00A499"/>
            </a:solidFill>
          </p:spPr>
          <p:txBody>
            <a:bodyPr/>
            <a:lstStyle/>
            <a:p>
              <a:endParaRPr lang="en-GB"/>
            </a:p>
          </p:txBody>
        </p:sp>
        <p:sp>
          <p:nvSpPr>
            <p:cNvPr id="11" name="TextBox 11"/>
            <p:cNvSpPr txBox="1"/>
            <p:nvPr/>
          </p:nvSpPr>
          <p:spPr>
            <a:xfrm>
              <a:off x="0" y="-57150"/>
              <a:ext cx="1271459" cy="980959"/>
            </a:xfrm>
            <a:prstGeom prst="rect">
              <a:avLst/>
            </a:prstGeom>
          </p:spPr>
          <p:txBody>
            <a:bodyPr lIns="50800" tIns="50800" rIns="50800" bIns="50800" rtlCol="0" anchor="ctr"/>
            <a:lstStyle/>
            <a:p>
              <a:pPr algn="ctr">
                <a:lnSpc>
                  <a:spcPts val="1959"/>
                </a:lnSpc>
              </a:pPr>
              <a:endParaRPr/>
            </a:p>
          </p:txBody>
        </p:sp>
      </p:grpSp>
      <p:sp>
        <p:nvSpPr>
          <p:cNvPr id="12" name="Freeform 12"/>
          <p:cNvSpPr/>
          <p:nvPr/>
        </p:nvSpPr>
        <p:spPr>
          <a:xfrm>
            <a:off x="4717448" y="9007936"/>
            <a:ext cx="2012467" cy="1240183"/>
          </a:xfrm>
          <a:custGeom>
            <a:avLst/>
            <a:gdLst/>
            <a:ahLst/>
            <a:cxnLst/>
            <a:rect l="l" t="t" r="r" b="b"/>
            <a:pathLst>
              <a:path w="2012467" h="1240183">
                <a:moveTo>
                  <a:pt x="0" y="0"/>
                </a:moveTo>
                <a:lnTo>
                  <a:pt x="2012467" y="0"/>
                </a:lnTo>
                <a:lnTo>
                  <a:pt x="2012467" y="1240183"/>
                </a:lnTo>
                <a:lnTo>
                  <a:pt x="0" y="1240183"/>
                </a:lnTo>
                <a:lnTo>
                  <a:pt x="0" y="0"/>
                </a:lnTo>
                <a:close/>
              </a:path>
            </a:pathLst>
          </a:custGeom>
          <a:blipFill>
            <a:blip r:embed="rId8"/>
            <a:stretch>
              <a:fillRect/>
            </a:stretch>
          </a:blipFill>
        </p:spPr>
        <p:txBody>
          <a:bodyPr/>
          <a:lstStyle/>
          <a:p>
            <a:endParaRPr lang="en-GB"/>
          </a:p>
        </p:txBody>
      </p:sp>
      <p:sp>
        <p:nvSpPr>
          <p:cNvPr id="13" name="TextBox 13"/>
          <p:cNvSpPr txBox="1"/>
          <p:nvPr/>
        </p:nvSpPr>
        <p:spPr>
          <a:xfrm>
            <a:off x="3960267" y="133032"/>
            <a:ext cx="3356693" cy="1012190"/>
          </a:xfrm>
          <a:prstGeom prst="rect">
            <a:avLst/>
          </a:prstGeom>
        </p:spPr>
        <p:txBody>
          <a:bodyPr lIns="0" tIns="0" rIns="0" bIns="0" rtlCol="0" anchor="t">
            <a:spAutoFit/>
          </a:bodyPr>
          <a:lstStyle/>
          <a:p>
            <a:pPr algn="l">
              <a:lnSpc>
                <a:spcPts val="1960"/>
              </a:lnSpc>
              <a:spcBef>
                <a:spcPct val="0"/>
              </a:spcBef>
            </a:pPr>
            <a:r>
              <a:rPr lang="en-US" sz="1400">
                <a:solidFill>
                  <a:srgbClr val="000000"/>
                </a:solidFill>
                <a:latin typeface="Arial"/>
                <a:ea typeface="Arial"/>
                <a:cs typeface="Arial"/>
                <a:sym typeface="Arial"/>
              </a:rPr>
              <a:t>We also co-created an Age Friendly Carlton logo, for shops to display, to show that they provided a friendly &amp; welcoming space.</a:t>
            </a:r>
          </a:p>
        </p:txBody>
      </p:sp>
      <p:sp>
        <p:nvSpPr>
          <p:cNvPr id="14" name="TextBox 14"/>
          <p:cNvSpPr txBox="1"/>
          <p:nvPr/>
        </p:nvSpPr>
        <p:spPr>
          <a:xfrm>
            <a:off x="3960267" y="3405168"/>
            <a:ext cx="3443756" cy="764540"/>
          </a:xfrm>
          <a:prstGeom prst="rect">
            <a:avLst/>
          </a:prstGeom>
        </p:spPr>
        <p:txBody>
          <a:bodyPr lIns="0" tIns="0" rIns="0" bIns="0" rtlCol="0" anchor="t">
            <a:spAutoFit/>
          </a:bodyPr>
          <a:lstStyle/>
          <a:p>
            <a:pPr algn="l">
              <a:lnSpc>
                <a:spcPts val="1960"/>
              </a:lnSpc>
              <a:spcBef>
                <a:spcPct val="0"/>
              </a:spcBef>
            </a:pPr>
            <a:r>
              <a:rPr lang="en-US" sz="1400">
                <a:solidFill>
                  <a:srgbClr val="302F2F"/>
                </a:solidFill>
                <a:latin typeface="Arial"/>
                <a:ea typeface="Arial"/>
                <a:cs typeface="Arial"/>
                <a:sym typeface="Arial"/>
              </a:rPr>
              <a:t>33 businesses signed up and are proudly displaying the bright pink, co-designed ‘We are Age Friendly Carlton’ logo.</a:t>
            </a:r>
          </a:p>
        </p:txBody>
      </p:sp>
      <p:sp>
        <p:nvSpPr>
          <p:cNvPr id="15" name="TextBox 15"/>
          <p:cNvSpPr txBox="1"/>
          <p:nvPr/>
        </p:nvSpPr>
        <p:spPr>
          <a:xfrm>
            <a:off x="74731" y="10433569"/>
            <a:ext cx="7353388" cy="193514"/>
          </a:xfrm>
          <a:prstGeom prst="rect">
            <a:avLst/>
          </a:prstGeom>
        </p:spPr>
        <p:txBody>
          <a:bodyPr lIns="0" tIns="0" rIns="0" bIns="0" rtlCol="0" anchor="t">
            <a:spAutoFit/>
          </a:bodyPr>
          <a:lstStyle/>
          <a:p>
            <a:pPr algn="l">
              <a:lnSpc>
                <a:spcPts val="1408"/>
              </a:lnSpc>
              <a:spcBef>
                <a:spcPct val="0"/>
              </a:spcBef>
            </a:pPr>
            <a:r>
              <a:rPr lang="en-US" sz="1006">
                <a:solidFill>
                  <a:srgbClr val="000000"/>
                </a:solidFill>
                <a:latin typeface="Arial Bold"/>
                <a:ea typeface="Arial Bold"/>
                <a:cs typeface="Arial Bold"/>
                <a:sym typeface="Arial Bold"/>
              </a:rPr>
              <a:t>Case study Series Two - The Emotional Impact of Coproduction                                                            July - September 2024</a:t>
            </a:r>
          </a:p>
        </p:txBody>
      </p:sp>
      <p:sp>
        <p:nvSpPr>
          <p:cNvPr id="16" name="TextBox 16"/>
          <p:cNvSpPr txBox="1"/>
          <p:nvPr/>
        </p:nvSpPr>
        <p:spPr>
          <a:xfrm>
            <a:off x="416541" y="8372251"/>
            <a:ext cx="2884088" cy="1586229"/>
          </a:xfrm>
          <a:prstGeom prst="rect">
            <a:avLst/>
          </a:prstGeom>
        </p:spPr>
        <p:txBody>
          <a:bodyPr lIns="0" tIns="0" rIns="0" bIns="0" rtlCol="0" anchor="t">
            <a:spAutoFit/>
          </a:bodyPr>
          <a:lstStyle/>
          <a:p>
            <a:pPr algn="ctr">
              <a:lnSpc>
                <a:spcPts val="2240"/>
              </a:lnSpc>
            </a:pPr>
            <a:r>
              <a:rPr lang="en-US" sz="1600">
                <a:solidFill>
                  <a:srgbClr val="000000"/>
                </a:solidFill>
                <a:latin typeface="Arial Bold"/>
                <a:ea typeface="Arial Bold"/>
                <a:cs typeface="Arial Bold"/>
                <a:sym typeface="Arial Bold"/>
              </a:rPr>
              <a:t>“I get out of breath easily and it’s really good to know where I can sit down and have a rest”</a:t>
            </a:r>
          </a:p>
          <a:p>
            <a:pPr algn="ctr">
              <a:lnSpc>
                <a:spcPts val="2240"/>
              </a:lnSpc>
            </a:pPr>
            <a:endParaRPr lang="en-US" sz="1600">
              <a:solidFill>
                <a:srgbClr val="000000"/>
              </a:solidFill>
              <a:latin typeface="Arial Bold"/>
              <a:ea typeface="Arial Bold"/>
              <a:cs typeface="Arial Bold"/>
              <a:sym typeface="Arial Bold"/>
            </a:endParaRPr>
          </a:p>
          <a:p>
            <a:pPr algn="ctr">
              <a:lnSpc>
                <a:spcPts val="1400"/>
              </a:lnSpc>
            </a:pPr>
            <a:r>
              <a:rPr lang="en-US" sz="1000">
                <a:solidFill>
                  <a:srgbClr val="000000"/>
                </a:solidFill>
                <a:latin typeface="Arial"/>
                <a:ea typeface="Arial"/>
                <a:cs typeface="Arial"/>
                <a:sym typeface="Arial"/>
              </a:rPr>
              <a:t>Judith, Lived Experience Expert</a:t>
            </a:r>
            <a:r>
              <a:rPr lang="en-US" sz="1000">
                <a:solidFill>
                  <a:srgbClr val="000000"/>
                </a:solidFill>
                <a:latin typeface="Arial Bold"/>
                <a:ea typeface="Arial Bold"/>
                <a:cs typeface="Arial Bold"/>
                <a:sym typeface="Arial Bold"/>
              </a:rPr>
              <a:t> </a:t>
            </a:r>
          </a:p>
        </p:txBody>
      </p:sp>
      <p:sp>
        <p:nvSpPr>
          <p:cNvPr id="17" name="TextBox 17"/>
          <p:cNvSpPr txBox="1"/>
          <p:nvPr/>
        </p:nvSpPr>
        <p:spPr>
          <a:xfrm>
            <a:off x="3960267" y="4417358"/>
            <a:ext cx="2678195" cy="302260"/>
          </a:xfrm>
          <a:prstGeom prst="rect">
            <a:avLst/>
          </a:prstGeom>
        </p:spPr>
        <p:txBody>
          <a:bodyPr lIns="0" tIns="0" rIns="0" bIns="0" rtlCol="0" anchor="t">
            <a:spAutoFit/>
          </a:bodyPr>
          <a:lstStyle/>
          <a:p>
            <a:pPr algn="l">
              <a:lnSpc>
                <a:spcPts val="2239"/>
              </a:lnSpc>
              <a:spcBef>
                <a:spcPct val="0"/>
              </a:spcBef>
            </a:pPr>
            <a:r>
              <a:rPr lang="en-US" sz="1599">
                <a:solidFill>
                  <a:srgbClr val="000000"/>
                </a:solidFill>
                <a:latin typeface="Arial Bold"/>
                <a:ea typeface="Arial Bold"/>
                <a:cs typeface="Arial Bold"/>
                <a:sym typeface="Arial Bold"/>
              </a:rPr>
              <a:t>Next steps...</a:t>
            </a:r>
          </a:p>
        </p:txBody>
      </p:sp>
      <p:sp>
        <p:nvSpPr>
          <p:cNvPr id="18" name="TextBox 18"/>
          <p:cNvSpPr txBox="1"/>
          <p:nvPr/>
        </p:nvSpPr>
        <p:spPr>
          <a:xfrm>
            <a:off x="3977635" y="4811330"/>
            <a:ext cx="3302899" cy="1012190"/>
          </a:xfrm>
          <a:prstGeom prst="rect">
            <a:avLst/>
          </a:prstGeom>
        </p:spPr>
        <p:txBody>
          <a:bodyPr lIns="0" tIns="0" rIns="0" bIns="0" rtlCol="0" anchor="t">
            <a:spAutoFit/>
          </a:bodyPr>
          <a:lstStyle/>
          <a:p>
            <a:pPr algn="l">
              <a:lnSpc>
                <a:spcPts val="1960"/>
              </a:lnSpc>
              <a:spcBef>
                <a:spcPct val="0"/>
              </a:spcBef>
            </a:pPr>
            <a:r>
              <a:rPr lang="en-US" sz="1400">
                <a:solidFill>
                  <a:srgbClr val="302F2F"/>
                </a:solidFill>
                <a:latin typeface="Arial"/>
                <a:ea typeface="Arial"/>
                <a:cs typeface="Arial"/>
                <a:sym typeface="Arial"/>
              </a:rPr>
              <a:t>Residents are now co-designing a ‘6 short walks in Carlton’ leaflet and working out how to support each other walking on these routes. </a:t>
            </a:r>
          </a:p>
        </p:txBody>
      </p:sp>
      <p:sp>
        <p:nvSpPr>
          <p:cNvPr id="19" name="TextBox 19"/>
          <p:cNvSpPr txBox="1"/>
          <p:nvPr/>
        </p:nvSpPr>
        <p:spPr>
          <a:xfrm>
            <a:off x="4023856" y="6672616"/>
            <a:ext cx="3351948" cy="2002790"/>
          </a:xfrm>
          <a:prstGeom prst="rect">
            <a:avLst/>
          </a:prstGeom>
        </p:spPr>
        <p:txBody>
          <a:bodyPr lIns="0" tIns="0" rIns="0" bIns="0" rtlCol="0" anchor="t">
            <a:spAutoFit/>
          </a:bodyPr>
          <a:lstStyle/>
          <a:p>
            <a:pPr marL="302259" lvl="1" indent="-151129" algn="l">
              <a:lnSpc>
                <a:spcPts val="1959"/>
              </a:lnSpc>
              <a:buFont typeface="Arial"/>
              <a:buChar char="•"/>
            </a:pPr>
            <a:r>
              <a:rPr lang="en-US" sz="1399">
                <a:solidFill>
                  <a:srgbClr val="FEFEFE"/>
                </a:solidFill>
                <a:latin typeface="Arial"/>
                <a:ea typeface="Arial"/>
                <a:cs typeface="Arial"/>
                <a:sym typeface="Arial"/>
              </a:rPr>
              <a:t>Don’t go in with a prepared solution. Let the solution evolve from the discussions with residents.</a:t>
            </a:r>
          </a:p>
          <a:p>
            <a:pPr marL="302259" lvl="1" indent="-151129" algn="l">
              <a:lnSpc>
                <a:spcPts val="1959"/>
              </a:lnSpc>
              <a:buFont typeface="Arial"/>
              <a:buChar char="•"/>
            </a:pPr>
            <a:r>
              <a:rPr lang="en-US" sz="1399">
                <a:solidFill>
                  <a:srgbClr val="FEFEFE"/>
                </a:solidFill>
                <a:latin typeface="Arial"/>
                <a:ea typeface="Arial"/>
                <a:cs typeface="Arial"/>
                <a:sym typeface="Arial"/>
              </a:rPr>
              <a:t>Invest time in building trusted relationships.</a:t>
            </a:r>
          </a:p>
          <a:p>
            <a:pPr marL="302259" lvl="1" indent="-151129" algn="l">
              <a:lnSpc>
                <a:spcPts val="1959"/>
              </a:lnSpc>
              <a:buFont typeface="Arial"/>
              <a:buChar char="•"/>
            </a:pPr>
            <a:r>
              <a:rPr lang="en-US" sz="1399">
                <a:solidFill>
                  <a:srgbClr val="FEFEFE"/>
                </a:solidFill>
                <a:latin typeface="Arial"/>
                <a:ea typeface="Arial"/>
                <a:cs typeface="Arial"/>
                <a:sym typeface="Arial"/>
              </a:rPr>
              <a:t>Find out what matters to the individual. </a:t>
            </a:r>
          </a:p>
          <a:p>
            <a:pPr marL="302259" lvl="1" indent="-151129" algn="l">
              <a:lnSpc>
                <a:spcPts val="1959"/>
              </a:lnSpc>
              <a:buFont typeface="Arial"/>
              <a:buChar char="•"/>
            </a:pPr>
            <a:r>
              <a:rPr lang="en-US" sz="1399">
                <a:solidFill>
                  <a:srgbClr val="FEFEFE"/>
                </a:solidFill>
                <a:latin typeface="Arial"/>
                <a:ea typeface="Arial"/>
                <a:cs typeface="Arial"/>
                <a:sym typeface="Arial"/>
              </a:rPr>
              <a:t>Let the project evolve organically.</a:t>
            </a:r>
          </a:p>
          <a:p>
            <a:pPr algn="l">
              <a:lnSpc>
                <a:spcPts val="1959"/>
              </a:lnSpc>
              <a:spcBef>
                <a:spcPct val="0"/>
              </a:spcBef>
            </a:pPr>
            <a:endParaRPr lang="en-US" sz="1399">
              <a:solidFill>
                <a:srgbClr val="FEFEFE"/>
              </a:solidFill>
              <a:latin typeface="Arial"/>
              <a:ea typeface="Arial"/>
              <a:cs typeface="Arial"/>
              <a:sym typeface="Arial"/>
            </a:endParaRPr>
          </a:p>
        </p:txBody>
      </p:sp>
      <p:sp>
        <p:nvSpPr>
          <p:cNvPr id="20" name="TextBox 20"/>
          <p:cNvSpPr txBox="1"/>
          <p:nvPr/>
        </p:nvSpPr>
        <p:spPr>
          <a:xfrm>
            <a:off x="4111998" y="6275106"/>
            <a:ext cx="2829019" cy="302260"/>
          </a:xfrm>
          <a:prstGeom prst="rect">
            <a:avLst/>
          </a:prstGeom>
        </p:spPr>
        <p:txBody>
          <a:bodyPr lIns="0" tIns="0" rIns="0" bIns="0" rtlCol="0" anchor="t">
            <a:spAutoFit/>
          </a:bodyPr>
          <a:lstStyle/>
          <a:p>
            <a:pPr algn="l">
              <a:lnSpc>
                <a:spcPts val="2239"/>
              </a:lnSpc>
              <a:spcBef>
                <a:spcPct val="0"/>
              </a:spcBef>
            </a:pPr>
            <a:r>
              <a:rPr lang="en-US" sz="1599">
                <a:solidFill>
                  <a:srgbClr val="FFFFFF"/>
                </a:solidFill>
                <a:latin typeface="Arial Bold"/>
                <a:ea typeface="Arial Bold"/>
                <a:cs typeface="Arial Bold"/>
                <a:sym typeface="Arial Bold"/>
              </a:rPr>
              <a:t>Top Tips....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93545" y="9181123"/>
            <a:ext cx="2258059" cy="270373"/>
          </a:xfrm>
          <a:prstGeom prst="rect">
            <a:avLst/>
          </a:prstGeom>
        </p:spPr>
        <p:txBody>
          <a:bodyPr lIns="0" tIns="0" rIns="0" bIns="0" rtlCol="0" anchor="t">
            <a:spAutoFit/>
          </a:bodyPr>
          <a:lstStyle/>
          <a:p>
            <a:pPr algn="l">
              <a:lnSpc>
                <a:spcPts val="1909"/>
              </a:lnSpc>
              <a:spcBef>
                <a:spcPct val="0"/>
              </a:spcBef>
            </a:pPr>
            <a:r>
              <a:rPr lang="en-US" sz="1364">
                <a:solidFill>
                  <a:srgbClr val="FFFFFF"/>
                </a:solidFill>
                <a:latin typeface="Arial"/>
                <a:ea typeface="Arial"/>
                <a:cs typeface="Arial"/>
                <a:sym typeface="Arial"/>
              </a:rPr>
              <a:t>With thanks to...  </a:t>
            </a:r>
          </a:p>
        </p:txBody>
      </p:sp>
      <p:grpSp>
        <p:nvGrpSpPr>
          <p:cNvPr id="3" name="Group 3"/>
          <p:cNvGrpSpPr/>
          <p:nvPr/>
        </p:nvGrpSpPr>
        <p:grpSpPr>
          <a:xfrm>
            <a:off x="0" y="54955"/>
            <a:ext cx="7560000" cy="366821"/>
            <a:chOff x="0" y="0"/>
            <a:chExt cx="10241813" cy="489094"/>
          </a:xfrm>
        </p:grpSpPr>
        <p:grpSp>
          <p:nvGrpSpPr>
            <p:cNvPr id="4" name="Group 4"/>
            <p:cNvGrpSpPr/>
            <p:nvPr/>
          </p:nvGrpSpPr>
          <p:grpSpPr>
            <a:xfrm>
              <a:off x="0" y="0"/>
              <a:ext cx="10241813" cy="489094"/>
              <a:chOff x="0" y="0"/>
              <a:chExt cx="2752826" cy="131460"/>
            </a:xfrm>
          </p:grpSpPr>
          <p:sp>
            <p:nvSpPr>
              <p:cNvPr id="5" name="Freeform 5"/>
              <p:cNvSpPr/>
              <p:nvPr/>
            </p:nvSpPr>
            <p:spPr>
              <a:xfrm>
                <a:off x="0" y="0"/>
                <a:ext cx="2752826" cy="131460"/>
              </a:xfrm>
              <a:custGeom>
                <a:avLst/>
                <a:gdLst/>
                <a:ahLst/>
                <a:cxnLst/>
                <a:rect l="l" t="t" r="r" b="b"/>
                <a:pathLst>
                  <a:path w="2752826" h="131460">
                    <a:moveTo>
                      <a:pt x="0" y="0"/>
                    </a:moveTo>
                    <a:lnTo>
                      <a:pt x="2752826" y="0"/>
                    </a:lnTo>
                    <a:lnTo>
                      <a:pt x="2752826" y="131460"/>
                    </a:lnTo>
                    <a:lnTo>
                      <a:pt x="0" y="131460"/>
                    </a:lnTo>
                    <a:close/>
                  </a:path>
                </a:pathLst>
              </a:custGeom>
              <a:solidFill>
                <a:srgbClr val="00A499"/>
              </a:solidFill>
            </p:spPr>
            <p:txBody>
              <a:bodyPr/>
              <a:lstStyle/>
              <a:p>
                <a:endParaRPr lang="en-GB"/>
              </a:p>
            </p:txBody>
          </p:sp>
          <p:sp>
            <p:nvSpPr>
              <p:cNvPr id="6" name="TextBox 6"/>
              <p:cNvSpPr txBox="1"/>
              <p:nvPr/>
            </p:nvSpPr>
            <p:spPr>
              <a:xfrm>
                <a:off x="0" y="-19050"/>
                <a:ext cx="2752826" cy="150510"/>
              </a:xfrm>
              <a:prstGeom prst="rect">
                <a:avLst/>
              </a:prstGeom>
            </p:spPr>
            <p:txBody>
              <a:bodyPr lIns="50800" tIns="50800" rIns="50800" bIns="50800" rtlCol="0" anchor="ctr"/>
              <a:lstStyle/>
              <a:p>
                <a:pPr algn="ctr">
                  <a:lnSpc>
                    <a:spcPts val="1688"/>
                  </a:lnSpc>
                </a:pPr>
                <a:endParaRPr/>
              </a:p>
            </p:txBody>
          </p:sp>
        </p:grpSp>
        <p:sp>
          <p:nvSpPr>
            <p:cNvPr id="7" name="TextBox 7"/>
            <p:cNvSpPr txBox="1"/>
            <p:nvPr/>
          </p:nvSpPr>
          <p:spPr>
            <a:xfrm>
              <a:off x="275483" y="20815"/>
              <a:ext cx="7802786" cy="380788"/>
            </a:xfrm>
            <a:prstGeom prst="rect">
              <a:avLst/>
            </a:prstGeom>
          </p:spPr>
          <p:txBody>
            <a:bodyPr lIns="0" tIns="0" rIns="0" bIns="0" rtlCol="0" anchor="t">
              <a:spAutoFit/>
            </a:bodyPr>
            <a:lstStyle/>
            <a:p>
              <a:pPr algn="l">
                <a:lnSpc>
                  <a:spcPts val="2239"/>
                </a:lnSpc>
                <a:spcBef>
                  <a:spcPct val="0"/>
                </a:spcBef>
              </a:pPr>
              <a:r>
                <a:rPr lang="en-US" sz="1599">
                  <a:solidFill>
                    <a:srgbClr val="FFFFFF"/>
                  </a:solidFill>
                  <a:latin typeface="Arial Bold"/>
                  <a:ea typeface="Arial Bold"/>
                  <a:cs typeface="Arial Bold"/>
                  <a:sym typeface="Arial Bold"/>
                </a:rPr>
                <a:t>In focus: the emotional impact of coproduction </a:t>
              </a:r>
            </a:p>
          </p:txBody>
        </p:sp>
      </p:grpSp>
      <p:grpSp>
        <p:nvGrpSpPr>
          <p:cNvPr id="8" name="Group 8"/>
          <p:cNvGrpSpPr/>
          <p:nvPr/>
        </p:nvGrpSpPr>
        <p:grpSpPr>
          <a:xfrm>
            <a:off x="4342215" y="4153361"/>
            <a:ext cx="3317604" cy="2577754"/>
            <a:chOff x="0" y="0"/>
            <a:chExt cx="1188954" cy="923809"/>
          </a:xfrm>
        </p:grpSpPr>
        <p:sp>
          <p:nvSpPr>
            <p:cNvPr id="9" name="Freeform 9"/>
            <p:cNvSpPr/>
            <p:nvPr/>
          </p:nvSpPr>
          <p:spPr>
            <a:xfrm>
              <a:off x="0" y="0"/>
              <a:ext cx="1188954" cy="923809"/>
            </a:xfrm>
            <a:custGeom>
              <a:avLst/>
              <a:gdLst/>
              <a:ahLst/>
              <a:cxnLst/>
              <a:rect l="l" t="t" r="r" b="b"/>
              <a:pathLst>
                <a:path w="1188954" h="923809">
                  <a:moveTo>
                    <a:pt x="0" y="0"/>
                  </a:moveTo>
                  <a:lnTo>
                    <a:pt x="1188954" y="0"/>
                  </a:lnTo>
                  <a:lnTo>
                    <a:pt x="1188954" y="923809"/>
                  </a:lnTo>
                  <a:lnTo>
                    <a:pt x="0" y="923809"/>
                  </a:lnTo>
                  <a:close/>
                </a:path>
              </a:pathLst>
            </a:custGeom>
            <a:solidFill>
              <a:srgbClr val="00A499"/>
            </a:solidFill>
          </p:spPr>
          <p:txBody>
            <a:bodyPr/>
            <a:lstStyle/>
            <a:p>
              <a:endParaRPr lang="en-GB"/>
            </a:p>
          </p:txBody>
        </p:sp>
        <p:sp>
          <p:nvSpPr>
            <p:cNvPr id="10" name="TextBox 10"/>
            <p:cNvSpPr txBox="1"/>
            <p:nvPr/>
          </p:nvSpPr>
          <p:spPr>
            <a:xfrm>
              <a:off x="0" y="-57150"/>
              <a:ext cx="1188954" cy="980959"/>
            </a:xfrm>
            <a:prstGeom prst="rect">
              <a:avLst/>
            </a:prstGeom>
          </p:spPr>
          <p:txBody>
            <a:bodyPr lIns="50800" tIns="50800" rIns="50800" bIns="50800" rtlCol="0" anchor="ctr"/>
            <a:lstStyle/>
            <a:p>
              <a:pPr algn="ctr">
                <a:lnSpc>
                  <a:spcPts val="1959"/>
                </a:lnSpc>
              </a:pPr>
              <a:endParaRPr/>
            </a:p>
          </p:txBody>
        </p:sp>
      </p:grpSp>
      <p:sp>
        <p:nvSpPr>
          <p:cNvPr id="11" name="TextBox 11"/>
          <p:cNvSpPr txBox="1"/>
          <p:nvPr/>
        </p:nvSpPr>
        <p:spPr>
          <a:xfrm>
            <a:off x="210507" y="501438"/>
            <a:ext cx="6903923" cy="3983990"/>
          </a:xfrm>
          <a:prstGeom prst="rect">
            <a:avLst/>
          </a:prstGeom>
        </p:spPr>
        <p:txBody>
          <a:bodyPr lIns="0" tIns="0" rIns="0" bIns="0" rtlCol="0" anchor="t">
            <a:spAutoFit/>
          </a:bodyPr>
          <a:lstStyle/>
          <a:p>
            <a:pPr algn="l">
              <a:lnSpc>
                <a:spcPts val="1959"/>
              </a:lnSpc>
            </a:pPr>
            <a:r>
              <a:rPr lang="en-US" sz="1399">
                <a:solidFill>
                  <a:srgbClr val="302F2F"/>
                </a:solidFill>
                <a:latin typeface="Arial"/>
                <a:ea typeface="Arial"/>
                <a:cs typeface="Arial"/>
                <a:sym typeface="Arial"/>
              </a:rPr>
              <a:t>Sara Davies, Carlton Community Connector told us that:</a:t>
            </a:r>
          </a:p>
          <a:p>
            <a:pPr algn="l">
              <a:lnSpc>
                <a:spcPts val="1959"/>
              </a:lnSpc>
            </a:pPr>
            <a:endParaRPr lang="en-US" sz="1399">
              <a:solidFill>
                <a:srgbClr val="302F2F"/>
              </a:solidFill>
              <a:latin typeface="Arial"/>
              <a:ea typeface="Arial"/>
              <a:cs typeface="Arial"/>
              <a:sym typeface="Arial"/>
            </a:endParaRPr>
          </a:p>
          <a:p>
            <a:pPr algn="l">
              <a:lnSpc>
                <a:spcPts val="1959"/>
              </a:lnSpc>
            </a:pPr>
            <a:r>
              <a:rPr lang="en-US" sz="1399">
                <a:solidFill>
                  <a:srgbClr val="302F2F"/>
                </a:solidFill>
                <a:latin typeface="Arial"/>
                <a:ea typeface="Arial"/>
                <a:cs typeface="Arial"/>
                <a:sym typeface="Arial"/>
              </a:rPr>
              <a:t>“Walking a mile in the shoes of the people you’re trying to support really helps you to </a:t>
            </a:r>
            <a:r>
              <a:rPr lang="en-US" sz="1399">
                <a:solidFill>
                  <a:srgbClr val="302F2F"/>
                </a:solidFill>
                <a:latin typeface="Arial Bold"/>
                <a:ea typeface="Arial Bold"/>
                <a:cs typeface="Arial Bold"/>
                <a:sym typeface="Arial Bold"/>
              </a:rPr>
              <a:t>understand</a:t>
            </a:r>
            <a:r>
              <a:rPr lang="en-US" sz="1399">
                <a:solidFill>
                  <a:srgbClr val="302F2F"/>
                </a:solidFill>
                <a:latin typeface="Arial"/>
                <a:ea typeface="Arial"/>
                <a:cs typeface="Arial"/>
                <a:sym typeface="Arial"/>
              </a:rPr>
              <a:t> and </a:t>
            </a:r>
            <a:r>
              <a:rPr lang="en-US" sz="1399">
                <a:solidFill>
                  <a:srgbClr val="302F2F"/>
                </a:solidFill>
                <a:latin typeface="Arial Bold"/>
                <a:ea typeface="Arial Bold"/>
                <a:cs typeface="Arial Bold"/>
                <a:sym typeface="Arial Bold"/>
              </a:rPr>
              <a:t>appreciate</a:t>
            </a:r>
            <a:r>
              <a:rPr lang="en-US" sz="1399">
                <a:solidFill>
                  <a:srgbClr val="302F2F"/>
                </a:solidFill>
                <a:latin typeface="Arial"/>
                <a:ea typeface="Arial"/>
                <a:cs typeface="Arial"/>
                <a:sym typeface="Arial"/>
              </a:rPr>
              <a:t> the challenges and barriers they face.</a:t>
            </a:r>
          </a:p>
          <a:p>
            <a:pPr algn="l">
              <a:lnSpc>
                <a:spcPts val="1959"/>
              </a:lnSpc>
            </a:pPr>
            <a:endParaRPr lang="en-US" sz="1399">
              <a:solidFill>
                <a:srgbClr val="302F2F"/>
              </a:solidFill>
              <a:latin typeface="Arial"/>
              <a:ea typeface="Arial"/>
              <a:cs typeface="Arial"/>
              <a:sym typeface="Arial"/>
            </a:endParaRPr>
          </a:p>
          <a:p>
            <a:pPr algn="l">
              <a:lnSpc>
                <a:spcPts val="1959"/>
              </a:lnSpc>
            </a:pPr>
            <a:r>
              <a:rPr lang="en-US" sz="1399">
                <a:solidFill>
                  <a:srgbClr val="302F2F"/>
                </a:solidFill>
                <a:latin typeface="Arial"/>
                <a:ea typeface="Arial"/>
                <a:cs typeface="Arial"/>
                <a:sym typeface="Arial"/>
              </a:rPr>
              <a:t>This project has improved the relationship between local community partners, which has led to a collaborative approach to supporting local residents. </a:t>
            </a:r>
          </a:p>
          <a:p>
            <a:pPr algn="l">
              <a:lnSpc>
                <a:spcPts val="1959"/>
              </a:lnSpc>
            </a:pPr>
            <a:endParaRPr lang="en-US" sz="1399">
              <a:solidFill>
                <a:srgbClr val="302F2F"/>
              </a:solidFill>
              <a:latin typeface="Arial"/>
              <a:ea typeface="Arial"/>
              <a:cs typeface="Arial"/>
              <a:sym typeface="Arial"/>
            </a:endParaRPr>
          </a:p>
          <a:p>
            <a:pPr algn="l">
              <a:lnSpc>
                <a:spcPts val="1959"/>
              </a:lnSpc>
            </a:pPr>
            <a:r>
              <a:rPr lang="en-US" sz="1399">
                <a:solidFill>
                  <a:srgbClr val="302F2F"/>
                </a:solidFill>
                <a:latin typeface="Arial"/>
                <a:ea typeface="Arial"/>
                <a:cs typeface="Arial"/>
                <a:sym typeface="Arial"/>
              </a:rPr>
              <a:t>Involving local residents has led to them being involved in crafting other local initiatives, such as ‘Carlton Voices’ &amp; Carlton Arts Week, which has led to residents becoming more socially &amp; physically active”.</a:t>
            </a:r>
          </a:p>
          <a:p>
            <a:pPr algn="l">
              <a:lnSpc>
                <a:spcPts val="1959"/>
              </a:lnSpc>
            </a:pPr>
            <a:endParaRPr lang="en-US" sz="1399">
              <a:solidFill>
                <a:srgbClr val="302F2F"/>
              </a:solidFill>
              <a:latin typeface="Arial"/>
              <a:ea typeface="Arial"/>
              <a:cs typeface="Arial"/>
              <a:sym typeface="Arial"/>
            </a:endParaRPr>
          </a:p>
          <a:p>
            <a:pPr algn="l">
              <a:lnSpc>
                <a:spcPts val="1959"/>
              </a:lnSpc>
            </a:pPr>
            <a:r>
              <a:rPr lang="en-US" sz="1399">
                <a:solidFill>
                  <a:srgbClr val="302F2F"/>
                </a:solidFill>
                <a:latin typeface="Arial"/>
                <a:ea typeface="Arial"/>
                <a:cs typeface="Arial"/>
                <a:sym typeface="Arial"/>
              </a:rPr>
              <a:t>The quotes below reflect the impact of co-creation on the residents &amp; organisations involved. They capture feeling heard, energised and supported. </a:t>
            </a:r>
          </a:p>
          <a:p>
            <a:pPr algn="l">
              <a:lnSpc>
                <a:spcPts val="1959"/>
              </a:lnSpc>
            </a:pPr>
            <a:endParaRPr lang="en-US" sz="1399">
              <a:solidFill>
                <a:srgbClr val="302F2F"/>
              </a:solidFill>
              <a:latin typeface="Arial"/>
              <a:ea typeface="Arial"/>
              <a:cs typeface="Arial"/>
              <a:sym typeface="Arial"/>
            </a:endParaRPr>
          </a:p>
          <a:p>
            <a:pPr algn="l">
              <a:lnSpc>
                <a:spcPts val="1959"/>
              </a:lnSpc>
              <a:spcBef>
                <a:spcPct val="0"/>
              </a:spcBef>
            </a:pPr>
            <a:endParaRPr lang="en-US" sz="1399">
              <a:solidFill>
                <a:srgbClr val="302F2F"/>
              </a:solidFill>
              <a:latin typeface="Arial"/>
              <a:ea typeface="Arial"/>
              <a:cs typeface="Arial"/>
              <a:sym typeface="Arial"/>
            </a:endParaRPr>
          </a:p>
        </p:txBody>
      </p:sp>
      <p:grpSp>
        <p:nvGrpSpPr>
          <p:cNvPr id="12" name="Group 12"/>
          <p:cNvGrpSpPr/>
          <p:nvPr/>
        </p:nvGrpSpPr>
        <p:grpSpPr>
          <a:xfrm>
            <a:off x="-14748" y="5636502"/>
            <a:ext cx="3534611" cy="2577754"/>
            <a:chOff x="0" y="0"/>
            <a:chExt cx="1266725" cy="923809"/>
          </a:xfrm>
        </p:grpSpPr>
        <p:sp>
          <p:nvSpPr>
            <p:cNvPr id="13" name="Freeform 13"/>
            <p:cNvSpPr/>
            <p:nvPr/>
          </p:nvSpPr>
          <p:spPr>
            <a:xfrm>
              <a:off x="0" y="0"/>
              <a:ext cx="1266725" cy="923809"/>
            </a:xfrm>
            <a:custGeom>
              <a:avLst/>
              <a:gdLst/>
              <a:ahLst/>
              <a:cxnLst/>
              <a:rect l="l" t="t" r="r" b="b"/>
              <a:pathLst>
                <a:path w="1266725" h="923809">
                  <a:moveTo>
                    <a:pt x="0" y="0"/>
                  </a:moveTo>
                  <a:lnTo>
                    <a:pt x="1266725" y="0"/>
                  </a:lnTo>
                  <a:lnTo>
                    <a:pt x="1266725" y="923809"/>
                  </a:lnTo>
                  <a:lnTo>
                    <a:pt x="0" y="923809"/>
                  </a:lnTo>
                  <a:close/>
                </a:path>
              </a:pathLst>
            </a:custGeom>
            <a:solidFill>
              <a:srgbClr val="00A499"/>
            </a:solidFill>
          </p:spPr>
          <p:txBody>
            <a:bodyPr/>
            <a:lstStyle/>
            <a:p>
              <a:endParaRPr lang="en-GB"/>
            </a:p>
          </p:txBody>
        </p:sp>
        <p:sp>
          <p:nvSpPr>
            <p:cNvPr id="14" name="TextBox 14"/>
            <p:cNvSpPr txBox="1"/>
            <p:nvPr/>
          </p:nvSpPr>
          <p:spPr>
            <a:xfrm>
              <a:off x="0" y="-57150"/>
              <a:ext cx="1266725" cy="980959"/>
            </a:xfrm>
            <a:prstGeom prst="rect">
              <a:avLst/>
            </a:prstGeom>
          </p:spPr>
          <p:txBody>
            <a:bodyPr lIns="50800" tIns="50800" rIns="50800" bIns="50800" rtlCol="0" anchor="ctr"/>
            <a:lstStyle/>
            <a:p>
              <a:pPr algn="ctr">
                <a:lnSpc>
                  <a:spcPts val="1959"/>
                </a:lnSpc>
              </a:pPr>
              <a:endParaRPr/>
            </a:p>
          </p:txBody>
        </p:sp>
      </p:grpSp>
      <p:grpSp>
        <p:nvGrpSpPr>
          <p:cNvPr id="15" name="Group 15"/>
          <p:cNvGrpSpPr/>
          <p:nvPr/>
        </p:nvGrpSpPr>
        <p:grpSpPr>
          <a:xfrm>
            <a:off x="0" y="9058750"/>
            <a:ext cx="7560000" cy="340553"/>
            <a:chOff x="0" y="0"/>
            <a:chExt cx="4006083" cy="180461"/>
          </a:xfrm>
        </p:grpSpPr>
        <p:sp>
          <p:nvSpPr>
            <p:cNvPr id="16" name="Freeform 16"/>
            <p:cNvSpPr/>
            <p:nvPr/>
          </p:nvSpPr>
          <p:spPr>
            <a:xfrm>
              <a:off x="0" y="0"/>
              <a:ext cx="4006083" cy="180461"/>
            </a:xfrm>
            <a:custGeom>
              <a:avLst/>
              <a:gdLst/>
              <a:ahLst/>
              <a:cxnLst/>
              <a:rect l="l" t="t" r="r" b="b"/>
              <a:pathLst>
                <a:path w="4006083" h="180461">
                  <a:moveTo>
                    <a:pt x="0" y="0"/>
                  </a:moveTo>
                  <a:lnTo>
                    <a:pt x="4006083" y="0"/>
                  </a:lnTo>
                  <a:lnTo>
                    <a:pt x="4006083" y="180461"/>
                  </a:lnTo>
                  <a:lnTo>
                    <a:pt x="0" y="180461"/>
                  </a:lnTo>
                  <a:close/>
                </a:path>
              </a:pathLst>
            </a:custGeom>
            <a:solidFill>
              <a:srgbClr val="00A499"/>
            </a:solidFill>
          </p:spPr>
          <p:txBody>
            <a:bodyPr/>
            <a:lstStyle/>
            <a:p>
              <a:endParaRPr lang="en-GB"/>
            </a:p>
          </p:txBody>
        </p:sp>
        <p:sp>
          <p:nvSpPr>
            <p:cNvPr id="17" name="TextBox 17"/>
            <p:cNvSpPr txBox="1"/>
            <p:nvPr/>
          </p:nvSpPr>
          <p:spPr>
            <a:xfrm>
              <a:off x="0" y="-19050"/>
              <a:ext cx="4006083" cy="199511"/>
            </a:xfrm>
            <a:prstGeom prst="rect">
              <a:avLst/>
            </a:prstGeom>
          </p:spPr>
          <p:txBody>
            <a:bodyPr lIns="34356" tIns="34356" rIns="34356" bIns="34356" rtlCol="0" anchor="ctr"/>
            <a:lstStyle/>
            <a:p>
              <a:pPr algn="ctr">
                <a:lnSpc>
                  <a:spcPts val="1688"/>
                </a:lnSpc>
              </a:pPr>
              <a:endParaRPr/>
            </a:p>
          </p:txBody>
        </p:sp>
      </p:grpSp>
      <p:sp>
        <p:nvSpPr>
          <p:cNvPr id="18" name="Freeform 18"/>
          <p:cNvSpPr/>
          <p:nvPr/>
        </p:nvSpPr>
        <p:spPr>
          <a:xfrm>
            <a:off x="4844946" y="7136910"/>
            <a:ext cx="2611748" cy="2154692"/>
          </a:xfrm>
          <a:custGeom>
            <a:avLst/>
            <a:gdLst/>
            <a:ahLst/>
            <a:cxnLst/>
            <a:rect l="l" t="t" r="r" b="b"/>
            <a:pathLst>
              <a:path w="2611748" h="2154692">
                <a:moveTo>
                  <a:pt x="0" y="0"/>
                </a:moveTo>
                <a:lnTo>
                  <a:pt x="2611748" y="0"/>
                </a:lnTo>
                <a:lnTo>
                  <a:pt x="2611748" y="2154692"/>
                </a:lnTo>
                <a:lnTo>
                  <a:pt x="0" y="21546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9" name="TextBox 19"/>
          <p:cNvSpPr txBox="1"/>
          <p:nvPr/>
        </p:nvSpPr>
        <p:spPr>
          <a:xfrm>
            <a:off x="77120" y="10420510"/>
            <a:ext cx="7353388" cy="193514"/>
          </a:xfrm>
          <a:prstGeom prst="rect">
            <a:avLst/>
          </a:prstGeom>
        </p:spPr>
        <p:txBody>
          <a:bodyPr lIns="0" tIns="0" rIns="0" bIns="0" rtlCol="0" anchor="t">
            <a:spAutoFit/>
          </a:bodyPr>
          <a:lstStyle/>
          <a:p>
            <a:pPr algn="l">
              <a:lnSpc>
                <a:spcPts val="1408"/>
              </a:lnSpc>
              <a:spcBef>
                <a:spcPct val="0"/>
              </a:spcBef>
            </a:pPr>
            <a:r>
              <a:rPr lang="en-US" sz="1006">
                <a:solidFill>
                  <a:srgbClr val="000000"/>
                </a:solidFill>
                <a:latin typeface="Arial Bold"/>
                <a:ea typeface="Arial Bold"/>
                <a:cs typeface="Arial Bold"/>
                <a:sym typeface="Arial Bold"/>
              </a:rPr>
              <a:t>Case study Series Two - The Emotional Impact of Coproduction                                                            July - September 2024</a:t>
            </a:r>
          </a:p>
        </p:txBody>
      </p:sp>
      <p:sp>
        <p:nvSpPr>
          <p:cNvPr id="20" name="TextBox 20"/>
          <p:cNvSpPr txBox="1"/>
          <p:nvPr/>
        </p:nvSpPr>
        <p:spPr>
          <a:xfrm>
            <a:off x="315232" y="4533053"/>
            <a:ext cx="2884088" cy="655774"/>
          </a:xfrm>
          <a:prstGeom prst="rect">
            <a:avLst/>
          </a:prstGeom>
        </p:spPr>
        <p:txBody>
          <a:bodyPr lIns="0" tIns="0" rIns="0" bIns="0" rtlCol="0" anchor="t">
            <a:spAutoFit/>
          </a:bodyPr>
          <a:lstStyle/>
          <a:p>
            <a:pPr algn="ctr">
              <a:lnSpc>
                <a:spcPts val="1960"/>
              </a:lnSpc>
            </a:pPr>
            <a:r>
              <a:rPr lang="en-US" sz="1400">
                <a:solidFill>
                  <a:srgbClr val="000000"/>
                </a:solidFill>
                <a:latin typeface="Arial Bold"/>
                <a:ea typeface="Arial Bold"/>
                <a:cs typeface="Arial Bold"/>
                <a:sym typeface="Arial Bold"/>
              </a:rPr>
              <a:t>“It was really nice to be listened to”</a:t>
            </a:r>
          </a:p>
          <a:p>
            <a:pPr algn="ctr">
              <a:lnSpc>
                <a:spcPts val="1120"/>
              </a:lnSpc>
            </a:pPr>
            <a:r>
              <a:rPr lang="en-US" sz="800">
                <a:solidFill>
                  <a:srgbClr val="000000"/>
                </a:solidFill>
                <a:latin typeface="Arial"/>
                <a:ea typeface="Arial"/>
                <a:cs typeface="Arial"/>
                <a:sym typeface="Arial"/>
              </a:rPr>
              <a:t>Jean, Lived Experience Expert</a:t>
            </a:r>
            <a:r>
              <a:rPr lang="en-US" sz="800">
                <a:solidFill>
                  <a:srgbClr val="000000"/>
                </a:solidFill>
                <a:latin typeface="Arial Bold"/>
                <a:ea typeface="Arial Bold"/>
                <a:cs typeface="Arial Bold"/>
                <a:sym typeface="Arial Bold"/>
              </a:rPr>
              <a:t> </a:t>
            </a:r>
          </a:p>
        </p:txBody>
      </p:sp>
      <p:sp>
        <p:nvSpPr>
          <p:cNvPr id="21" name="TextBox 21"/>
          <p:cNvSpPr txBox="1"/>
          <p:nvPr/>
        </p:nvSpPr>
        <p:spPr>
          <a:xfrm>
            <a:off x="3662468" y="7067391"/>
            <a:ext cx="1589551" cy="1146865"/>
          </a:xfrm>
          <a:prstGeom prst="rect">
            <a:avLst/>
          </a:prstGeom>
        </p:spPr>
        <p:txBody>
          <a:bodyPr lIns="0" tIns="0" rIns="0" bIns="0" rtlCol="0" anchor="t">
            <a:spAutoFit/>
          </a:bodyPr>
          <a:lstStyle/>
          <a:p>
            <a:pPr algn="ctr">
              <a:lnSpc>
                <a:spcPts val="1960"/>
              </a:lnSpc>
            </a:pPr>
            <a:r>
              <a:rPr lang="en-US" sz="1400">
                <a:solidFill>
                  <a:srgbClr val="000000"/>
                </a:solidFill>
                <a:latin typeface="Arial Bold"/>
                <a:ea typeface="Arial Bold"/>
                <a:cs typeface="Arial Bold"/>
                <a:sym typeface="Arial Bold"/>
              </a:rPr>
              <a:t>“I’d forgotten how energising it is to go for a walk. I’ll do it again”</a:t>
            </a:r>
          </a:p>
          <a:p>
            <a:pPr algn="ctr">
              <a:lnSpc>
                <a:spcPts val="1120"/>
              </a:lnSpc>
            </a:pPr>
            <a:r>
              <a:rPr lang="en-US" sz="800">
                <a:solidFill>
                  <a:srgbClr val="000000"/>
                </a:solidFill>
                <a:latin typeface="Arial"/>
                <a:ea typeface="Arial"/>
                <a:cs typeface="Arial"/>
                <a:sym typeface="Arial"/>
              </a:rPr>
              <a:t>Ann, Lived Experience Expert</a:t>
            </a:r>
            <a:r>
              <a:rPr lang="en-US" sz="800">
                <a:solidFill>
                  <a:srgbClr val="000000"/>
                </a:solidFill>
                <a:latin typeface="Arial Bold"/>
                <a:ea typeface="Arial Bold"/>
                <a:cs typeface="Arial Bold"/>
                <a:sym typeface="Arial Bold"/>
              </a:rPr>
              <a:t> </a:t>
            </a:r>
          </a:p>
        </p:txBody>
      </p:sp>
      <p:sp>
        <p:nvSpPr>
          <p:cNvPr id="22" name="TextBox 22"/>
          <p:cNvSpPr txBox="1"/>
          <p:nvPr/>
        </p:nvSpPr>
        <p:spPr>
          <a:xfrm>
            <a:off x="4443864" y="4247803"/>
            <a:ext cx="2884088" cy="2322194"/>
          </a:xfrm>
          <a:prstGeom prst="rect">
            <a:avLst/>
          </a:prstGeom>
        </p:spPr>
        <p:txBody>
          <a:bodyPr lIns="0" tIns="0" rIns="0" bIns="0" rtlCol="0" anchor="t">
            <a:spAutoFit/>
          </a:bodyPr>
          <a:lstStyle/>
          <a:p>
            <a:pPr algn="ctr">
              <a:lnSpc>
                <a:spcPts val="2100"/>
              </a:lnSpc>
            </a:pPr>
            <a:r>
              <a:rPr lang="en-US" sz="1500">
                <a:solidFill>
                  <a:srgbClr val="FEFEFE"/>
                </a:solidFill>
                <a:latin typeface="Arial Bold"/>
                <a:ea typeface="Arial Bold"/>
                <a:cs typeface="Arial Bold"/>
                <a:sym typeface="Arial Bold"/>
              </a:rPr>
              <a:t>“I’d never been to this park before, even though it’s so close. It helped to go with a group of people I know. I can’t believe how I got up that hill. It was so much easier than I thought it would be at the beginning of the walk”.</a:t>
            </a:r>
          </a:p>
          <a:p>
            <a:pPr algn="ctr">
              <a:lnSpc>
                <a:spcPts val="1260"/>
              </a:lnSpc>
            </a:pPr>
            <a:r>
              <a:rPr lang="en-US" sz="900">
                <a:solidFill>
                  <a:srgbClr val="FEFEFE"/>
                </a:solidFill>
                <a:latin typeface="Arial"/>
                <a:ea typeface="Arial"/>
                <a:cs typeface="Arial"/>
                <a:sym typeface="Arial"/>
              </a:rPr>
              <a:t>David, Lived Experience Expert</a:t>
            </a:r>
            <a:r>
              <a:rPr lang="en-US" sz="900">
                <a:solidFill>
                  <a:srgbClr val="FEFEFE"/>
                </a:solidFill>
                <a:latin typeface="Arial Bold"/>
                <a:ea typeface="Arial Bold"/>
                <a:cs typeface="Arial Bold"/>
                <a:sym typeface="Arial Bold"/>
              </a:rPr>
              <a:t> </a:t>
            </a:r>
          </a:p>
        </p:txBody>
      </p:sp>
      <p:sp>
        <p:nvSpPr>
          <p:cNvPr id="23" name="TextBox 23"/>
          <p:cNvSpPr txBox="1"/>
          <p:nvPr/>
        </p:nvSpPr>
        <p:spPr>
          <a:xfrm>
            <a:off x="210507" y="5703009"/>
            <a:ext cx="2884088" cy="2374593"/>
          </a:xfrm>
          <a:prstGeom prst="rect">
            <a:avLst/>
          </a:prstGeom>
        </p:spPr>
        <p:txBody>
          <a:bodyPr lIns="0" tIns="0" rIns="0" bIns="0" rtlCol="0" anchor="t">
            <a:spAutoFit/>
          </a:bodyPr>
          <a:lstStyle/>
          <a:p>
            <a:pPr algn="ctr">
              <a:lnSpc>
                <a:spcPts val="1960"/>
              </a:lnSpc>
            </a:pPr>
            <a:r>
              <a:rPr lang="en-US" sz="1400">
                <a:solidFill>
                  <a:srgbClr val="FEFEFE"/>
                </a:solidFill>
                <a:latin typeface="Arial Bold"/>
                <a:ea typeface="Arial Bold"/>
                <a:cs typeface="Arial Bold"/>
                <a:sym typeface="Arial Bold"/>
              </a:rPr>
              <a:t>“The Carlton Conversation works so well because we have a common purpose. It’s about action rather than talk. We all have little pockets of information, operate in different areas of the neighbourhood and we all have different skills which we are using to help each other”.</a:t>
            </a:r>
          </a:p>
          <a:p>
            <a:pPr algn="ctr">
              <a:lnSpc>
                <a:spcPts val="1120"/>
              </a:lnSpc>
            </a:pPr>
            <a:r>
              <a:rPr lang="en-US" sz="800">
                <a:solidFill>
                  <a:srgbClr val="FEFEFE"/>
                </a:solidFill>
                <a:latin typeface="Arial"/>
                <a:ea typeface="Arial"/>
                <a:cs typeface="Arial"/>
                <a:sym typeface="Arial"/>
              </a:rPr>
              <a:t>Suzy Layton, Age Concenr</a:t>
            </a:r>
          </a:p>
        </p:txBody>
      </p:sp>
      <p:sp>
        <p:nvSpPr>
          <p:cNvPr id="24" name="TextBox 24"/>
          <p:cNvSpPr txBox="1"/>
          <p:nvPr/>
        </p:nvSpPr>
        <p:spPr>
          <a:xfrm>
            <a:off x="315232" y="8788377"/>
            <a:ext cx="4902396" cy="270373"/>
          </a:xfrm>
          <a:prstGeom prst="rect">
            <a:avLst/>
          </a:prstGeom>
        </p:spPr>
        <p:txBody>
          <a:bodyPr lIns="0" tIns="0" rIns="0" bIns="0" rtlCol="0" anchor="t">
            <a:spAutoFit/>
          </a:bodyPr>
          <a:lstStyle/>
          <a:p>
            <a:pPr algn="l">
              <a:lnSpc>
                <a:spcPts val="1909"/>
              </a:lnSpc>
              <a:spcBef>
                <a:spcPct val="0"/>
              </a:spcBef>
            </a:pPr>
            <a:endParaRPr/>
          </a:p>
        </p:txBody>
      </p:sp>
      <p:sp>
        <p:nvSpPr>
          <p:cNvPr id="25" name="TextBox 25"/>
          <p:cNvSpPr txBox="1"/>
          <p:nvPr/>
        </p:nvSpPr>
        <p:spPr>
          <a:xfrm>
            <a:off x="103306" y="9097043"/>
            <a:ext cx="4238909" cy="302260"/>
          </a:xfrm>
          <a:prstGeom prst="rect">
            <a:avLst/>
          </a:prstGeom>
        </p:spPr>
        <p:txBody>
          <a:bodyPr lIns="0" tIns="0" rIns="0" bIns="0" rtlCol="0" anchor="t">
            <a:spAutoFit/>
          </a:bodyPr>
          <a:lstStyle/>
          <a:p>
            <a:pPr algn="l">
              <a:lnSpc>
                <a:spcPts val="2239"/>
              </a:lnSpc>
              <a:spcBef>
                <a:spcPct val="0"/>
              </a:spcBef>
            </a:pPr>
            <a:r>
              <a:rPr lang="en-US" sz="1599">
                <a:solidFill>
                  <a:srgbClr val="FFFFFF"/>
                </a:solidFill>
                <a:latin typeface="Arial Bold"/>
                <a:ea typeface="Arial Bold"/>
                <a:cs typeface="Arial Bold"/>
                <a:sym typeface="Arial Bold"/>
              </a:rPr>
              <a:t>Would you like to learn more? </a:t>
            </a:r>
          </a:p>
        </p:txBody>
      </p:sp>
      <p:sp>
        <p:nvSpPr>
          <p:cNvPr id="26" name="TextBox 26"/>
          <p:cNvSpPr txBox="1"/>
          <p:nvPr/>
        </p:nvSpPr>
        <p:spPr>
          <a:xfrm>
            <a:off x="103306" y="9447121"/>
            <a:ext cx="7353388" cy="764540"/>
          </a:xfrm>
          <a:prstGeom prst="rect">
            <a:avLst/>
          </a:prstGeom>
        </p:spPr>
        <p:txBody>
          <a:bodyPr lIns="0" tIns="0" rIns="0" bIns="0" rtlCol="0" anchor="t">
            <a:spAutoFit/>
          </a:bodyPr>
          <a:lstStyle/>
          <a:p>
            <a:pPr algn="l">
              <a:lnSpc>
                <a:spcPts val="1959"/>
              </a:lnSpc>
              <a:spcBef>
                <a:spcPct val="0"/>
              </a:spcBef>
            </a:pPr>
            <a:r>
              <a:rPr lang="en-US" sz="1399">
                <a:solidFill>
                  <a:srgbClr val="000000"/>
                </a:solidFill>
                <a:latin typeface="Arial"/>
                <a:ea typeface="Arial"/>
                <a:cs typeface="Arial"/>
                <a:sym typeface="Arial"/>
              </a:rPr>
              <a:t>For more information about this project, watch Sara Davies, Carlton Community Connector and Fiona Hextall, Health Development Officer talking about the project on the </a:t>
            </a:r>
            <a:r>
              <a:rPr lang="en-US" sz="1399" u="sng">
                <a:solidFill>
                  <a:srgbClr val="000000"/>
                </a:solidFill>
                <a:latin typeface="Arial"/>
                <a:ea typeface="Arial"/>
                <a:cs typeface="Arial"/>
                <a:sym typeface="Arial"/>
                <a:hlinkClick r:id="rId4" tooltip="https://youtu.be/8xE2I7QKnAs?si=bNs1N-9AUhxQGgS3"/>
              </a:rPr>
              <a:t>Active Derbyshire &amp; Active Notts YouTube channe</a:t>
            </a:r>
            <a:r>
              <a:rPr lang="en-US" sz="1399">
                <a:solidFill>
                  <a:srgbClr val="000000"/>
                </a:solidFill>
                <a:latin typeface="Arial"/>
                <a:ea typeface="Arial"/>
                <a:cs typeface="Arial"/>
                <a:sym typeface="Arial"/>
              </a:rPr>
              <a:t>l.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Custom</PresentationFormat>
  <Paragraphs>79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 Bold</vt:lpstr>
      <vt:lpstr>Arial</vt:lpstr>
      <vt:lpstr>Montserrat</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Carlton Bench Mapping CS</dc:title>
  <cp:lastModifiedBy>CLARK, Helen (NHS NOTTINGHAM AND NOTTINGHAMSHIRE ICB - 52R)</cp:lastModifiedBy>
  <cp:revision>2</cp:revision>
  <dcterms:created xsi:type="dcterms:W3CDTF">2006-08-16T00:00:00Z</dcterms:created>
  <dcterms:modified xsi:type="dcterms:W3CDTF">2024-08-22T07:46:05Z</dcterms:modified>
  <dc:identifier>DAGGsSiYf-Y</dc:identifier>
</cp:coreProperties>
</file>